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7"/>
  </p:notesMasterIdLst>
  <p:sldIdLst>
    <p:sldId id="477" r:id="rId2"/>
    <p:sldId id="469" r:id="rId3"/>
    <p:sldId id="483" r:id="rId4"/>
    <p:sldId id="474" r:id="rId5"/>
    <p:sldId id="479" r:id="rId6"/>
    <p:sldId id="484" r:id="rId7"/>
    <p:sldId id="475" r:id="rId8"/>
    <p:sldId id="476" r:id="rId9"/>
    <p:sldId id="478" r:id="rId10"/>
    <p:sldId id="481" r:id="rId11"/>
    <p:sldId id="485" r:id="rId12"/>
    <p:sldId id="480" r:id="rId13"/>
    <p:sldId id="482" r:id="rId14"/>
    <p:sldId id="468" r:id="rId15"/>
    <p:sldId id="486" r:id="rId1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FF"/>
    <a:srgbClr val="FFFF00"/>
    <a:srgbClr val="996633"/>
    <a:srgbClr val="009900"/>
    <a:srgbClr val="CC9900"/>
    <a:srgbClr val="FFCC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D03F03-AD39-4C20-AADD-26F35F9B1A5B}" v="12" dt="2025-11-04T23:06:34.4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780" autoAdjust="0"/>
  </p:normalViewPr>
  <p:slideViewPr>
    <p:cSldViewPr>
      <p:cViewPr varScale="1">
        <p:scale>
          <a:sx n="46" d="100"/>
          <a:sy n="46" d="100"/>
        </p:scale>
        <p:origin x="1454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 Van Wychen" userId="27af6cf4-217a-4d8a-9541-942b1594a130" providerId="ADAL" clId="{0C3010BC-7E59-4416-88FF-840B9F294410}"/>
    <pc:docChg chg="custSel modSld">
      <pc:chgData name="Lee Van Wychen" userId="27af6cf4-217a-4d8a-9541-942b1594a130" providerId="ADAL" clId="{0C3010BC-7E59-4416-88FF-840B9F294410}" dt="2025-11-04T23:54:27.585" v="229" actId="1036"/>
      <pc:docMkLst>
        <pc:docMk/>
      </pc:docMkLst>
      <pc:sldChg chg="modSp mod">
        <pc:chgData name="Lee Van Wychen" userId="27af6cf4-217a-4d8a-9541-942b1594a130" providerId="ADAL" clId="{0C3010BC-7E59-4416-88FF-840B9F294410}" dt="2025-11-04T23:05:02.230" v="142" actId="20577"/>
        <pc:sldMkLst>
          <pc:docMk/>
          <pc:sldMk cId="1204600085" sldId="468"/>
        </pc:sldMkLst>
        <pc:spChg chg="mod">
          <ac:chgData name="Lee Van Wychen" userId="27af6cf4-217a-4d8a-9541-942b1594a130" providerId="ADAL" clId="{0C3010BC-7E59-4416-88FF-840B9F294410}" dt="2025-11-04T23:05:02.230" v="142" actId="20577"/>
          <ac:spMkLst>
            <pc:docMk/>
            <pc:sldMk cId="1204600085" sldId="468"/>
            <ac:spMk id="9" creationId="{00000000-0000-0000-0000-000000000000}"/>
          </ac:spMkLst>
        </pc:spChg>
      </pc:sldChg>
      <pc:sldChg chg="modSp mod">
        <pc:chgData name="Lee Van Wychen" userId="27af6cf4-217a-4d8a-9541-942b1594a130" providerId="ADAL" clId="{0C3010BC-7E59-4416-88FF-840B9F294410}" dt="2025-11-04T23:07:53.274" v="171" actId="20577"/>
        <pc:sldMkLst>
          <pc:docMk/>
          <pc:sldMk cId="1204600085" sldId="475"/>
        </pc:sldMkLst>
        <pc:spChg chg="mod">
          <ac:chgData name="Lee Van Wychen" userId="27af6cf4-217a-4d8a-9541-942b1594a130" providerId="ADAL" clId="{0C3010BC-7E59-4416-88FF-840B9F294410}" dt="2025-11-04T23:07:53.274" v="171" actId="20577"/>
          <ac:spMkLst>
            <pc:docMk/>
            <pc:sldMk cId="1204600085" sldId="475"/>
            <ac:spMk id="10" creationId="{00000000-0000-0000-0000-000000000000}"/>
          </ac:spMkLst>
        </pc:spChg>
      </pc:sldChg>
      <pc:sldChg chg="modSp mod">
        <pc:chgData name="Lee Van Wychen" userId="27af6cf4-217a-4d8a-9541-942b1594a130" providerId="ADAL" clId="{0C3010BC-7E59-4416-88FF-840B9F294410}" dt="2025-11-04T23:53:35.110" v="225" actId="20577"/>
        <pc:sldMkLst>
          <pc:docMk/>
          <pc:sldMk cId="1204600085" sldId="476"/>
        </pc:sldMkLst>
        <pc:spChg chg="mod">
          <ac:chgData name="Lee Van Wychen" userId="27af6cf4-217a-4d8a-9541-942b1594a130" providerId="ADAL" clId="{0C3010BC-7E59-4416-88FF-840B9F294410}" dt="2025-11-04T23:53:35.110" v="225" actId="20577"/>
          <ac:spMkLst>
            <pc:docMk/>
            <pc:sldMk cId="1204600085" sldId="476"/>
            <ac:spMk id="11" creationId="{00000000-0000-0000-0000-000000000000}"/>
          </ac:spMkLst>
        </pc:spChg>
      </pc:sldChg>
      <pc:sldChg chg="modSp mod">
        <pc:chgData name="Lee Van Wychen" userId="27af6cf4-217a-4d8a-9541-942b1594a130" providerId="ADAL" clId="{0C3010BC-7E59-4416-88FF-840B9F294410}" dt="2025-11-04T23:06:10.767" v="148"/>
        <pc:sldMkLst>
          <pc:docMk/>
          <pc:sldMk cId="2128683115" sldId="478"/>
        </pc:sldMkLst>
        <pc:spChg chg="mod">
          <ac:chgData name="Lee Van Wychen" userId="27af6cf4-217a-4d8a-9541-942b1594a130" providerId="ADAL" clId="{0C3010BC-7E59-4416-88FF-840B9F294410}" dt="2025-11-04T23:06:10.767" v="148"/>
          <ac:spMkLst>
            <pc:docMk/>
            <pc:sldMk cId="2128683115" sldId="478"/>
            <ac:spMk id="11" creationId="{00000000-0000-0000-0000-000000000000}"/>
          </ac:spMkLst>
        </pc:spChg>
        <pc:graphicFrameChg chg="modGraphic">
          <ac:chgData name="Lee Van Wychen" userId="27af6cf4-217a-4d8a-9541-942b1594a130" providerId="ADAL" clId="{0C3010BC-7E59-4416-88FF-840B9F294410}" dt="2025-11-04T22:39:57.471" v="88" actId="20577"/>
          <ac:graphicFrameMkLst>
            <pc:docMk/>
            <pc:sldMk cId="2128683115" sldId="478"/>
            <ac:graphicFrameMk id="5" creationId="{00000000-0000-0000-0000-000000000000}"/>
          </ac:graphicFrameMkLst>
        </pc:graphicFrameChg>
      </pc:sldChg>
      <pc:sldChg chg="modSp mod">
        <pc:chgData name="Lee Van Wychen" userId="27af6cf4-217a-4d8a-9541-942b1594a130" providerId="ADAL" clId="{0C3010BC-7E59-4416-88FF-840B9F294410}" dt="2025-11-04T23:34:20.895" v="201" actId="20577"/>
        <pc:sldMkLst>
          <pc:docMk/>
          <pc:sldMk cId="2761869849" sldId="480"/>
        </pc:sldMkLst>
        <pc:spChg chg="mod">
          <ac:chgData name="Lee Van Wychen" userId="27af6cf4-217a-4d8a-9541-942b1594a130" providerId="ADAL" clId="{0C3010BC-7E59-4416-88FF-840B9F294410}" dt="2025-11-04T23:34:20.895" v="201" actId="20577"/>
          <ac:spMkLst>
            <pc:docMk/>
            <pc:sldMk cId="2761869849" sldId="480"/>
            <ac:spMk id="11" creationId="{00000000-0000-0000-0000-000000000000}"/>
          </ac:spMkLst>
        </pc:spChg>
      </pc:sldChg>
      <pc:sldChg chg="modSp mod">
        <pc:chgData name="Lee Van Wychen" userId="27af6cf4-217a-4d8a-9541-942b1594a130" providerId="ADAL" clId="{0C3010BC-7E59-4416-88FF-840B9F294410}" dt="2025-11-04T23:26:24.539" v="177" actId="1035"/>
        <pc:sldMkLst>
          <pc:docMk/>
          <pc:sldMk cId="2068405679" sldId="481"/>
        </pc:sldMkLst>
        <pc:spChg chg="mod">
          <ac:chgData name="Lee Van Wychen" userId="27af6cf4-217a-4d8a-9541-942b1594a130" providerId="ADAL" clId="{0C3010BC-7E59-4416-88FF-840B9F294410}" dt="2025-11-04T23:26:24.539" v="177" actId="1035"/>
          <ac:spMkLst>
            <pc:docMk/>
            <pc:sldMk cId="2068405679" sldId="481"/>
            <ac:spMk id="11" creationId="{00000000-0000-0000-0000-000000000000}"/>
          </ac:spMkLst>
        </pc:spChg>
      </pc:sldChg>
      <pc:sldChg chg="modSp mod">
        <pc:chgData name="Lee Van Wychen" userId="27af6cf4-217a-4d8a-9541-942b1594a130" providerId="ADAL" clId="{0C3010BC-7E59-4416-88FF-840B9F294410}" dt="2025-11-04T23:53:03.620" v="224" actId="1035"/>
        <pc:sldMkLst>
          <pc:docMk/>
          <pc:sldMk cId="3028589444" sldId="482"/>
        </pc:sldMkLst>
        <pc:spChg chg="mod">
          <ac:chgData name="Lee Van Wychen" userId="27af6cf4-217a-4d8a-9541-942b1594a130" providerId="ADAL" clId="{0C3010BC-7E59-4416-88FF-840B9F294410}" dt="2025-11-04T23:53:03.620" v="224" actId="1035"/>
          <ac:spMkLst>
            <pc:docMk/>
            <pc:sldMk cId="3028589444" sldId="482"/>
            <ac:spMk id="11" creationId="{00000000-0000-0000-0000-000000000000}"/>
          </ac:spMkLst>
        </pc:spChg>
      </pc:sldChg>
      <pc:sldChg chg="modSp mod">
        <pc:chgData name="Lee Van Wychen" userId="27af6cf4-217a-4d8a-9541-942b1594a130" providerId="ADAL" clId="{0C3010BC-7E59-4416-88FF-840B9F294410}" dt="2025-11-04T23:54:27.585" v="229" actId="1036"/>
        <pc:sldMkLst>
          <pc:docMk/>
          <pc:sldMk cId="2327997531" sldId="483"/>
        </pc:sldMkLst>
        <pc:spChg chg="mod">
          <ac:chgData name="Lee Van Wychen" userId="27af6cf4-217a-4d8a-9541-942b1594a130" providerId="ADAL" clId="{0C3010BC-7E59-4416-88FF-840B9F294410}" dt="2025-11-04T23:54:27.585" v="229" actId="1036"/>
          <ac:spMkLst>
            <pc:docMk/>
            <pc:sldMk cId="2327997531" sldId="483"/>
            <ac:spMk id="10" creationId="{00000000-0000-0000-0000-000000000000}"/>
          </ac:spMkLst>
        </pc:spChg>
      </pc:sldChg>
      <pc:sldChg chg="modSp mod">
        <pc:chgData name="Lee Van Wychen" userId="27af6cf4-217a-4d8a-9541-942b1594a130" providerId="ADAL" clId="{0C3010BC-7E59-4416-88FF-840B9F294410}" dt="2025-11-04T23:54:00.489" v="226" actId="6549"/>
        <pc:sldMkLst>
          <pc:docMk/>
          <pc:sldMk cId="1427326745" sldId="484"/>
        </pc:sldMkLst>
        <pc:spChg chg="mod">
          <ac:chgData name="Lee Van Wychen" userId="27af6cf4-217a-4d8a-9541-942b1594a130" providerId="ADAL" clId="{0C3010BC-7E59-4416-88FF-840B9F294410}" dt="2025-11-04T23:54:00.489" v="226" actId="6549"/>
          <ac:spMkLst>
            <pc:docMk/>
            <pc:sldMk cId="1427326745" sldId="484"/>
            <ac:spMk id="11" creationId="{00000000-0000-0000-0000-000000000000}"/>
          </ac:spMkLst>
        </pc:spChg>
        <pc:graphicFrameChg chg="modGraphic">
          <ac:chgData name="Lee Van Wychen" userId="27af6cf4-217a-4d8a-9541-942b1594a130" providerId="ADAL" clId="{0C3010BC-7E59-4416-88FF-840B9F294410}" dt="2025-11-04T22:42:05.790" v="108" actId="20577"/>
          <ac:graphicFrameMkLst>
            <pc:docMk/>
            <pc:sldMk cId="1427326745" sldId="484"/>
            <ac:graphicFrameMk id="2" creationId="{00000000-0000-0000-0000-000000000000}"/>
          </ac:graphicFrameMkLst>
        </pc:graphicFrameChg>
      </pc:sldChg>
      <pc:sldChg chg="modSp mod">
        <pc:chgData name="Lee Van Wychen" userId="27af6cf4-217a-4d8a-9541-942b1594a130" providerId="ADAL" clId="{0C3010BC-7E59-4416-88FF-840B9F294410}" dt="2025-11-04T23:26:10.849" v="175" actId="1035"/>
        <pc:sldMkLst>
          <pc:docMk/>
          <pc:sldMk cId="801241617" sldId="485"/>
        </pc:sldMkLst>
        <pc:spChg chg="mod">
          <ac:chgData name="Lee Van Wychen" userId="27af6cf4-217a-4d8a-9541-942b1594a130" providerId="ADAL" clId="{0C3010BC-7E59-4416-88FF-840B9F294410}" dt="2025-11-04T23:26:10.849" v="175" actId="1035"/>
          <ac:spMkLst>
            <pc:docMk/>
            <pc:sldMk cId="801241617" sldId="485"/>
            <ac:spMk id="11" creationId="{00000000-0000-0000-0000-000000000000}"/>
          </ac:spMkLst>
        </pc:spChg>
      </pc:sldChg>
      <pc:sldChg chg="modSp mod">
        <pc:chgData name="Lee Van Wychen" userId="27af6cf4-217a-4d8a-9541-942b1594a130" providerId="ADAL" clId="{0C3010BC-7E59-4416-88FF-840B9F294410}" dt="2025-11-04T23:44:46.177" v="222" actId="1036"/>
        <pc:sldMkLst>
          <pc:docMk/>
          <pc:sldMk cId="1922738060" sldId="486"/>
        </pc:sldMkLst>
        <pc:spChg chg="mod">
          <ac:chgData name="Lee Van Wychen" userId="27af6cf4-217a-4d8a-9541-942b1594a130" providerId="ADAL" clId="{0C3010BC-7E59-4416-88FF-840B9F294410}" dt="2025-11-04T23:44:46.177" v="222" actId="1036"/>
          <ac:spMkLst>
            <pc:docMk/>
            <pc:sldMk cId="1922738060" sldId="486"/>
            <ac:spMk id="10" creationId="{00000000-0000-0000-0000-000000000000}"/>
          </ac:spMkLst>
        </pc:spChg>
        <pc:graphicFrameChg chg="mod">
          <ac:chgData name="Lee Van Wychen" userId="27af6cf4-217a-4d8a-9541-942b1594a130" providerId="ADAL" clId="{0C3010BC-7E59-4416-88FF-840B9F294410}" dt="2025-11-04T23:44:46.177" v="222" actId="1036"/>
          <ac:graphicFrameMkLst>
            <pc:docMk/>
            <pc:sldMk cId="1922738060" sldId="486"/>
            <ac:graphicFrameMk id="11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05E3F0-05B7-4FAF-85A9-BC969DC78A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688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10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11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12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13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14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15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2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3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5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6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7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4C8C4-7846-44FD-9167-EA5ECDEEC741}" type="slidenum">
              <a:rPr lang="en-US" altLang="en-US" smtClean="0">
                <a:solidFill>
                  <a:srgbClr val="000000"/>
                </a:solidFill>
              </a:rPr>
              <a:pPr/>
              <a:t>9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2BE5B-6707-443E-AAD3-E5AA7F8913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rgbClr val="0000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0537B58-DC84-4926-9856-CC4EC7A5A8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ssa.net/wssa/weed/composite-list-of-weed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152400" y="0"/>
            <a:ext cx="8763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b="1" dirty="0">
                <a:solidFill>
                  <a:srgbClr val="FFFF00"/>
                </a:solidFill>
              </a:rPr>
              <a:t>2022 Results for the U.S. &amp; Canada</a:t>
            </a:r>
          </a:p>
          <a:p>
            <a:r>
              <a:rPr lang="en-US" altLang="en-US" sz="3200" b="1" dirty="0">
                <a:solidFill>
                  <a:srgbClr val="FFFF00"/>
                </a:solidFill>
              </a:rPr>
              <a:t>(287 survey responses)</a:t>
            </a:r>
          </a:p>
          <a:p>
            <a:endParaRPr lang="en-US" altLang="en-US" sz="2400" b="1" dirty="0">
              <a:solidFill>
                <a:srgbClr val="FFFF00"/>
              </a:solidFill>
            </a:endParaRPr>
          </a:p>
          <a:p>
            <a:r>
              <a:rPr lang="en-US" altLang="en-US" sz="4000" b="1" dirty="0">
                <a:solidFill>
                  <a:srgbClr val="FFFF00"/>
                </a:solidFill>
              </a:rPr>
              <a:t> </a:t>
            </a:r>
            <a:r>
              <a:rPr lang="en-US" altLang="en-US" sz="2400" b="1" dirty="0">
                <a:solidFill>
                  <a:srgbClr val="FF6600"/>
                </a:solidFill>
              </a:rPr>
              <a:t>Most Common and Troublesome Weeds in </a:t>
            </a:r>
          </a:p>
          <a:p>
            <a:r>
              <a:rPr lang="en-US" altLang="en-US" sz="2400" b="1" dirty="0">
                <a:solidFill>
                  <a:srgbClr val="FF6600"/>
                </a:solidFill>
              </a:rPr>
              <a:t>Broadleaf Crops, Fruits &amp; Vegetables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2912983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1) alfalfa, 2) canola, 3) cotton, 4) fruits &amp; nuts, 5) peanut, 6) pulse crops,  7) soybean, 8) sugarbeets, 9) vegetables- cole crops, greens 10) vegetables- cucurbits, 11) vegetables- fruiting, and 12) vegetables- other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4092208"/>
            <a:ext cx="86258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u="sng" dirty="0">
                <a:solidFill>
                  <a:srgbClr val="FF6600"/>
                </a:solidFill>
              </a:rPr>
              <a:t>Common weeds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sz="1600" dirty="0">
                <a:solidFill>
                  <a:srgbClr val="FFFFFF"/>
                </a:solidFill>
              </a:rPr>
              <a:t>refer to those weeds you most frequently see.</a:t>
            </a:r>
          </a:p>
          <a:p>
            <a:pPr algn="l"/>
            <a:endParaRPr lang="en-US" sz="1600" dirty="0">
              <a:solidFill>
                <a:srgbClr val="FFFFFF"/>
              </a:solidFill>
            </a:endParaRPr>
          </a:p>
          <a:p>
            <a:pPr marL="341313" indent="-341313" algn="l"/>
            <a:r>
              <a:rPr lang="en-US" u="sng" dirty="0">
                <a:solidFill>
                  <a:srgbClr val="FF6600"/>
                </a:solidFill>
              </a:rPr>
              <a:t>Troublesome weeds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n-US" sz="1600" dirty="0">
                <a:solidFill>
                  <a:srgbClr val="FFFFFF"/>
                </a:solidFill>
              </a:rPr>
              <a:t>are those that are most difficult to control, but may not be widespread.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0980" y="5194012"/>
            <a:ext cx="8702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FF00"/>
                </a:solidFill>
              </a:rPr>
              <a:t>WSSA’s Composite List of Weeds is used for weed common and latin names</a:t>
            </a:r>
          </a:p>
          <a:p>
            <a:r>
              <a:rPr lang="en-US" sz="1600" b="1" dirty="0">
                <a:solidFill>
                  <a:srgbClr val="FFFF00"/>
                </a:solidFill>
                <a:hlinkClick r:id="rId3"/>
              </a:rPr>
              <a:t>http://wssa.net/wssa/weed/composite-list-of-weeds/</a:t>
            </a:r>
            <a:r>
              <a:rPr lang="en-US" sz="1600" b="1" dirty="0">
                <a:solidFill>
                  <a:srgbClr val="FFFF00"/>
                </a:solidFill>
              </a:rPr>
              <a:t>  </a:t>
            </a: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C4BF743-AFA2-45D8-860E-11A847C8C4CD}"/>
              </a:ext>
            </a:extLst>
          </p:cNvPr>
          <p:cNvSpPr/>
          <p:nvPr/>
        </p:nvSpPr>
        <p:spPr>
          <a:xfrm>
            <a:off x="163882" y="6053528"/>
            <a:ext cx="8854440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b="1" u="sng" dirty="0">
                <a:solidFill>
                  <a:schemeClr val="bg1"/>
                </a:solidFill>
              </a:rPr>
              <a:t>Suggested citation</a:t>
            </a:r>
            <a:r>
              <a:rPr lang="en-US" sz="1200" b="1" dirty="0">
                <a:solidFill>
                  <a:schemeClr val="bg1"/>
                </a:solidFill>
              </a:rPr>
              <a:t>: Van Wychen L (2022) 2022 Survey of the Most Common and Troublesome Weeds in Broadleaf Crops, Fruits &amp; Vegetables in the United States and Canada. Weed Science Society of America National Weed Survey Dataset. Available: http://wssa.net/wp-content/uploads/2022 Weed-Survey Broadleaf crops.xlsx </a:t>
            </a:r>
          </a:p>
        </p:txBody>
      </p:sp>
    </p:spTree>
    <p:extLst>
      <p:ext uri="{BB962C8B-B14F-4D97-AF65-F5344CB8AC3E}">
        <p14:creationId xmlns:p14="http://schemas.microsoft.com/office/powerpoint/2010/main" val="1204600085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23900" y="12065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35440" y="133951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244039" y="1339513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440735"/>
              </p:ext>
            </p:extLst>
          </p:nvPr>
        </p:nvGraphicFramePr>
        <p:xfrm>
          <a:off x="190500" y="2385060"/>
          <a:ext cx="43053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goosefoot spp. (7)*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 (7)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89766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purslane spp. (6)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05806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shepherd’s-purse (5)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87385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161677"/>
              </p:ext>
            </p:extLst>
          </p:nvPr>
        </p:nvGraphicFramePr>
        <p:xfrm>
          <a:off x="4762500" y="2369820"/>
          <a:ext cx="41529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goosefoot spp. (8)*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purslane spp. (5)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 (4)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7670485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ragweed spp. (4)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46903551"/>
                  </a:ext>
                </a:extLst>
              </a:tr>
            </a:tbl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4 Weeds in Vegetables- Cole Crops, Greens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(14 survey respondents)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700" y="4114800"/>
            <a:ext cx="80391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</a:rPr>
              <a:t>* number of survey respondents who listed the weed species as one of their  top 5 weeds in this crop.</a:t>
            </a:r>
            <a:endParaRPr lang="en-US" sz="1600" b="1" dirty="0">
              <a:solidFill>
                <a:schemeClr val="bg1"/>
              </a:solidFill>
            </a:endParaRPr>
          </a:p>
          <a:p>
            <a:pPr marL="109538" indent="-109538" algn="l">
              <a:buFont typeface="Arial" charset="0"/>
              <a:buChar char="•"/>
            </a:pPr>
            <a:endParaRPr lang="en-US" sz="1600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goosefoot spp. included common lambsquarters and </a:t>
            </a:r>
            <a:r>
              <a:rPr lang="en-US" sz="1600" dirty="0" err="1">
                <a:solidFill>
                  <a:schemeClr val="bg1"/>
                </a:solidFill>
              </a:rPr>
              <a:t>nettleleaf</a:t>
            </a:r>
            <a:r>
              <a:rPr lang="en-US" sz="1600" dirty="0">
                <a:solidFill>
                  <a:schemeClr val="bg1"/>
                </a:solidFill>
              </a:rPr>
              <a:t> goosefoot.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pigweed spp. included redroot pigweed and Powell amaranth.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purslane spp. included common purslane.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ragweed spp. included giant and common ragweed.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705A7AF-A7B0-4A31-8050-11EB97800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68405679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35440" y="1274564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244039" y="1274564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658365"/>
              </p:ext>
            </p:extLst>
          </p:nvPr>
        </p:nvGraphicFramePr>
        <p:xfrm>
          <a:off x="190500" y="2320111"/>
          <a:ext cx="43053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(14)*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ragweed spp. (5)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crabgrass spp. (5)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25657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129697"/>
              </p:ext>
            </p:extLst>
          </p:nvPr>
        </p:nvGraphicFramePr>
        <p:xfrm>
          <a:off x="4762500" y="2304871"/>
          <a:ext cx="41529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(14)*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(6)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morningglory spp. (6)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4 Weeds in Vegetables- Cucurbits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(18 survey respondents)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4343400"/>
            <a:ext cx="80010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</a:rPr>
              <a:t>* number of survey respondents who listed the weed species as one of their 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pigweed spp. included Palmer amaranth, redroot pigweed, and smooth pigweed.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nutsedge spp. included annual sedge, purple and yellow nutsedge.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ragweed spp. included giant and common ragweed.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morningglory spp. included tall, </a:t>
            </a:r>
            <a:r>
              <a:rPr lang="en-US" sz="1600" dirty="0" err="1">
                <a:solidFill>
                  <a:schemeClr val="bg1"/>
                </a:solidFill>
              </a:rPr>
              <a:t>ivyleaf</a:t>
            </a:r>
            <a:r>
              <a:rPr lang="en-US" sz="1600" dirty="0">
                <a:solidFill>
                  <a:schemeClr val="bg1"/>
                </a:solidFill>
              </a:rPr>
              <a:t>, and pitted morningglory.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crabgrass spp. included large crabgrass.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01A955D0-ABCB-4775-8AD5-3DD7971F1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01241617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46370" y="1192215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350401" y="1192215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185377"/>
              </p:ext>
            </p:extLst>
          </p:nvPr>
        </p:nvGraphicFramePr>
        <p:xfrm>
          <a:off x="190500" y="2171700"/>
          <a:ext cx="43053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(11)*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nightshade spp.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(5)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nutsedge spp. (4)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61919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foxtail spp. (4)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196746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162080"/>
              </p:ext>
            </p:extLst>
          </p:nvPr>
        </p:nvGraphicFramePr>
        <p:xfrm>
          <a:off x="4762500" y="2171700"/>
          <a:ext cx="41529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nightshade spp. (9)*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(8)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ragweed spp.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4 Weeds in Vegetables- Fruiting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(15 survey respondents)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4221539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sz="1600" b="1" dirty="0">
                <a:solidFill>
                  <a:schemeClr val="bg1"/>
                </a:solidFill>
              </a:rPr>
              <a:t>* </a:t>
            </a:r>
            <a:r>
              <a:rPr lang="en-US" b="1" dirty="0">
                <a:solidFill>
                  <a:schemeClr val="bg1"/>
                </a:solidFill>
              </a:rPr>
              <a:t>number of survey respondents who listed the weed species as one of their 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sz="1200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pigweed spp. included Palmer amaranth, redroot pigweed, and waterhemp.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nightshade spp. included </a:t>
            </a:r>
            <a:r>
              <a:rPr lang="en-US" sz="1600" dirty="0" err="1">
                <a:solidFill>
                  <a:schemeClr val="bg1"/>
                </a:solidFill>
              </a:rPr>
              <a:t>horsenettle</a:t>
            </a:r>
            <a:r>
              <a:rPr lang="en-US" sz="1600" dirty="0">
                <a:solidFill>
                  <a:schemeClr val="bg1"/>
                </a:solidFill>
              </a:rPr>
              <a:t>, eastern black and black nightshade, and </a:t>
            </a:r>
            <a:r>
              <a:rPr lang="en-US" sz="1600" dirty="0" err="1">
                <a:solidFill>
                  <a:schemeClr val="bg1"/>
                </a:solidFill>
              </a:rPr>
              <a:t>sharpleaf</a:t>
            </a:r>
            <a:r>
              <a:rPr lang="en-US" sz="1600" dirty="0">
                <a:solidFill>
                  <a:schemeClr val="bg1"/>
                </a:solidFill>
              </a:rPr>
              <a:t> groundcherry.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nutsedge spp. included yellow and purple nutsedge.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ragweed spp. included common and giant ragweed.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foxtail spp. included giant, green, and yellow foxtail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B3AB32A0-4BE4-4AF7-A143-7CBDA851E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61869849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35440" y="1295400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244039" y="1295400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488917"/>
              </p:ext>
            </p:extLst>
          </p:nvPr>
        </p:nvGraphicFramePr>
        <p:xfrm>
          <a:off x="190500" y="2340947"/>
          <a:ext cx="43053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(10)*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purslane  (6)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yellow nutsedge  (5)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874419"/>
              </p:ext>
            </p:extLst>
          </p:nvPr>
        </p:nvGraphicFramePr>
        <p:xfrm>
          <a:off x="4762500" y="2325707"/>
          <a:ext cx="41529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(9)*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purslane (4)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4 Weeds in Vegetables- Other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(16 survey respondents)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8417" y="4114800"/>
            <a:ext cx="8458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 number of survey respondents who listed the weed species as one of </a:t>
            </a:r>
          </a:p>
          <a:p>
            <a:pPr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their  top 5 weeds in this crop.</a:t>
            </a:r>
          </a:p>
          <a:p>
            <a:pPr marL="231775" indent="-231775" algn="l"/>
            <a:endParaRPr lang="en-US" sz="1000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pigweed spp. included Palmer amaranth, redroot pigweed, and spiny amaranth.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nutsedge spp. included annual sedge, and purple and yellow nutsedge.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53BC7102-34AC-48CD-98D6-B6AD5FC5DE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28589444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76200" y="45720"/>
            <a:ext cx="8915400" cy="140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10 Most </a:t>
            </a:r>
            <a:r>
              <a:rPr lang="en-US" altLang="en-US" sz="3200" dirty="0">
                <a:solidFill>
                  <a:srgbClr val="FF6600"/>
                </a:solidFill>
              </a:rPr>
              <a:t>Common</a:t>
            </a:r>
            <a:r>
              <a:rPr lang="en-US" altLang="en-US" sz="3200" dirty="0">
                <a:solidFill>
                  <a:srgbClr val="FFFF00"/>
                </a:solidFill>
              </a:rPr>
              <a:t> Weeds among all Broadleaf Crops, Fruits, and Vegetables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(287 total survey respondents)</a:t>
            </a: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495300" y="1846014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COMMON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617463"/>
              </p:ext>
            </p:extLst>
          </p:nvPr>
        </p:nvGraphicFramePr>
        <p:xfrm>
          <a:off x="342902" y="2538849"/>
          <a:ext cx="4305300" cy="3733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(115)*</a:t>
                      </a:r>
                      <a:endParaRPr lang="en-US" sz="2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Palmer amaranth (69)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(61)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redroot pigweed (61)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morningglory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spp.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(55)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waterhemp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(43)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 (43)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3215458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nutsedge spp. (39)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common ragweed (35)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horseweed (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marestail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  (32)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876800" y="2702441"/>
            <a:ext cx="42672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*  number of survey respondents</a:t>
            </a:r>
          </a:p>
          <a:p>
            <a:pPr algn="l"/>
            <a:r>
              <a:rPr lang="en-US" b="1" dirty="0">
                <a:solidFill>
                  <a:schemeClr val="bg1"/>
                </a:solidFill>
              </a:rPr>
              <a:t>     who listed the weed species as</a:t>
            </a:r>
          </a:p>
          <a:p>
            <a:pPr algn="l"/>
            <a:r>
              <a:rPr lang="en-US" b="1" dirty="0">
                <a:solidFill>
                  <a:schemeClr val="bg1"/>
                </a:solidFill>
              </a:rPr>
              <a:t>     one of their  top 5 weeds.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 err="1">
                <a:solidFill>
                  <a:schemeClr val="bg1"/>
                </a:solidFill>
              </a:rPr>
              <a:t>morningglory</a:t>
            </a:r>
            <a:r>
              <a:rPr lang="en-US" sz="1600" dirty="0">
                <a:solidFill>
                  <a:schemeClr val="bg1"/>
                </a:solidFill>
              </a:rPr>
              <a:t> spp. included ivyleaf, pitted, </a:t>
            </a:r>
            <a:r>
              <a:rPr lang="en-US" sz="1600" dirty="0" err="1">
                <a:solidFill>
                  <a:schemeClr val="bg1"/>
                </a:solidFill>
              </a:rPr>
              <a:t>palmleaf</a:t>
            </a:r>
            <a:r>
              <a:rPr lang="en-US" sz="1600" dirty="0">
                <a:solidFill>
                  <a:schemeClr val="bg1"/>
                </a:solidFill>
              </a:rPr>
              <a:t>, and tall morningglory.</a:t>
            </a:r>
          </a:p>
          <a:p>
            <a:pPr algn="l"/>
            <a:endParaRPr lang="en-US" sz="1600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pigweed spp. Included green, Powell, smooth, and spiny amaranth</a:t>
            </a:r>
          </a:p>
          <a:p>
            <a:pPr marL="109538" indent="-109538" algn="l">
              <a:buFontTx/>
              <a:buChar char="-"/>
            </a:pPr>
            <a:endParaRPr lang="en-US" sz="1600" dirty="0">
              <a:solidFill>
                <a:schemeClr val="bg1"/>
              </a:solidFill>
            </a:endParaRPr>
          </a:p>
          <a:p>
            <a:pPr marL="231775" indent="-231775" algn="l"/>
            <a:endParaRPr lang="en-US" sz="1000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nutsedge spp. included annual sedge and  purple and yellow nutsedge.</a:t>
            </a:r>
          </a:p>
          <a:p>
            <a:pPr marL="109538" indent="-109538" algn="l">
              <a:buFontTx/>
              <a:buChar char="-"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D2ED4CD-B0C8-48A8-AD61-38DE9BE78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78281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04600085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76200" y="45720"/>
            <a:ext cx="8915400" cy="140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10 Most </a:t>
            </a:r>
            <a:r>
              <a:rPr lang="en-US" altLang="en-US" sz="3200" dirty="0">
                <a:solidFill>
                  <a:srgbClr val="FF6600"/>
                </a:solidFill>
              </a:rPr>
              <a:t>Troublesome</a:t>
            </a:r>
            <a:r>
              <a:rPr lang="en-US" altLang="en-US" sz="3200" dirty="0">
                <a:solidFill>
                  <a:srgbClr val="FFFF00"/>
                </a:solidFill>
              </a:rPr>
              <a:t> Weeds among all Broadleaf Crops, Fruits, and Vegetables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(287 total survey respondents)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62500" y="2802791"/>
            <a:ext cx="41529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</a:rPr>
              <a:t>* number of survey respondents who listed the weed species as one of their  top 5 weeds.</a:t>
            </a:r>
          </a:p>
          <a:p>
            <a:pPr marL="231775" indent="-231775" algn="l"/>
            <a:endParaRPr lang="en-US" sz="1000" b="1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nutsedge spp. included annual sedge, purple and yellow nutsedge.</a:t>
            </a:r>
          </a:p>
          <a:p>
            <a:pPr marL="109538" indent="-109538" algn="l">
              <a:buFontTx/>
              <a:buChar char="-"/>
            </a:pPr>
            <a:endParaRPr lang="en-US" sz="1600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morningglory spp. included ivyleaf, pitted, and tall morningglory.</a:t>
            </a:r>
          </a:p>
          <a:p>
            <a:pPr marL="109538" indent="-109538" algn="l">
              <a:buFontTx/>
              <a:buChar char="-"/>
            </a:pPr>
            <a:endParaRPr lang="en-US" sz="1600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pigweed spp. included redroot and smooth pigweed and Powell and spiny amaranth.</a:t>
            </a:r>
          </a:p>
          <a:p>
            <a:pPr marL="109538" indent="-109538" algn="l">
              <a:buFontTx/>
              <a:buChar char="-"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-381000" y="1764185"/>
            <a:ext cx="57911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TROUBLESOME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063659"/>
              </p:ext>
            </p:extLst>
          </p:nvPr>
        </p:nvGraphicFramePr>
        <p:xfrm>
          <a:off x="381000" y="2514600"/>
          <a:ext cx="4152900" cy="3733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Palmer amaranth (88)*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(88)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(70)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(58)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3622847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waterhemp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(50)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4172927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horseweed (marestail) (49)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8050138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morningglory spp. (48)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9181315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redroot pigweed (41)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6431066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common ragweed (32)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3766042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 (31)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72257132"/>
                  </a:ext>
                </a:extLst>
              </a:tr>
            </a:tbl>
          </a:graphicData>
        </a:graphic>
      </p:graphicFrame>
      <p:sp>
        <p:nvSpPr>
          <p:cNvPr id="8" name="Rectangle 5">
            <a:extLst>
              <a:ext uri="{FF2B5EF4-FFF2-40B4-BE49-F238E27FC236}">
                <a16:creationId xmlns:a16="http://schemas.microsoft.com/office/drawing/2014/main" id="{B31BE409-A324-4CD7-AD2B-D4A252919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86536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273806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5 Weeds in Alfalfa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(34 survey respondents)</a:t>
            </a: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0" y="1057573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35440" y="128617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244039" y="1286173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074137"/>
              </p:ext>
            </p:extLst>
          </p:nvPr>
        </p:nvGraphicFramePr>
        <p:xfrm>
          <a:off x="190500" y="2331720"/>
          <a:ext cx="3883978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8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pigweed spp. (18)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*</a:t>
                      </a:r>
                      <a:endParaRPr lang="en-US" sz="2000" b="0" i="0" u="none" strike="noStrike" baseline="0" dirty="0">
                        <a:solidFill>
                          <a:schemeClr val="dk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mustard spp. (15)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(13)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dandelion 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kochia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218883"/>
              </p:ext>
            </p:extLst>
          </p:nvPr>
        </p:nvGraphicFramePr>
        <p:xfrm>
          <a:off x="4648200" y="2316480"/>
          <a:ext cx="4305300" cy="224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2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2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pigweed spp. (16)*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(9)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(8)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Canada thistle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mustard spp. (6)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19188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dandelion (6)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19100" y="4721185"/>
            <a:ext cx="80391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</a:rPr>
              <a:t>* number of survey respondents who listed the weed species as one of their  top 5 weeds in this crop.</a:t>
            </a:r>
          </a:p>
          <a:p>
            <a:pPr marL="109538" indent="-109538" algn="l"/>
            <a:endParaRPr lang="en-US" b="1" dirty="0">
              <a:solidFill>
                <a:schemeClr val="bg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pigweed spp. included Palmer amaranth, waterhemp, and redroot, spiny, and smooth pigweed.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mustard spp. included shepherd’s-purse, flixweed, pinnate </a:t>
            </a:r>
            <a:r>
              <a:rPr lang="en-US" sz="1600" dirty="0" err="1">
                <a:solidFill>
                  <a:schemeClr val="bg1"/>
                </a:solidFill>
              </a:rPr>
              <a:t>tansymustard</a:t>
            </a:r>
            <a:r>
              <a:rPr lang="en-US" sz="1600" dirty="0">
                <a:solidFill>
                  <a:schemeClr val="bg1"/>
                </a:solidFill>
              </a:rPr>
              <a:t>, yellow rocket, and white mustard.</a:t>
            </a:r>
          </a:p>
        </p:txBody>
      </p:sp>
    </p:spTree>
    <p:extLst>
      <p:ext uri="{BB962C8B-B14F-4D97-AF65-F5344CB8AC3E}">
        <p14:creationId xmlns:p14="http://schemas.microsoft.com/office/powerpoint/2010/main" val="120460008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5 Weeds in Canola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(21 survey respondents)</a:t>
            </a: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35440" y="128617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244039" y="1286173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044368"/>
              </p:ext>
            </p:extLst>
          </p:nvPr>
        </p:nvGraphicFramePr>
        <p:xfrm>
          <a:off x="190500" y="2324100"/>
          <a:ext cx="43053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(13)*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pigweed spp.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wild oat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mustard spp. (7)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55219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091107"/>
              </p:ext>
            </p:extLst>
          </p:nvPr>
        </p:nvGraphicFramePr>
        <p:xfrm>
          <a:off x="4762500" y="2316480"/>
          <a:ext cx="41529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(15)*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(12)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pigweed spp. (8)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Mustard spp. (8)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wild oat 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(6)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50262178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600" y="4434007"/>
            <a:ext cx="8077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</a:rPr>
              <a:t>* number of survey respondents who listed the weed species as one of their 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pigweed spp. included redroot pigweed and waterhemp.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mustard spp. included flixweed, pinnate tansymustard, rapeseed, and tumble and wild mustard.</a:t>
            </a: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2A7D427F-713F-4345-B9E5-449976D76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2799753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5 Weeds in Cotton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(26 survey respondents)</a:t>
            </a: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35440" y="1295400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244039" y="1295400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440314"/>
              </p:ext>
            </p:extLst>
          </p:nvPr>
        </p:nvGraphicFramePr>
        <p:xfrm>
          <a:off x="190500" y="2340947"/>
          <a:ext cx="4305300" cy="224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Palmer amaranth (21)*</a:t>
                      </a:r>
                      <a:endParaRPr lang="en-US" sz="2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morningglory spp. (17)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goosegrass 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barnyardgrass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prickly 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sida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large crabgrass (7)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55284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116235"/>
              </p:ext>
            </p:extLst>
          </p:nvPr>
        </p:nvGraphicFramePr>
        <p:xfrm>
          <a:off x="4800600" y="2340947"/>
          <a:ext cx="41529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Palmer amaranth (24)*</a:t>
                      </a:r>
                      <a:endParaRPr lang="en-US" sz="2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morningglory spp.  (11)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goosegrass (11)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2194445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prickly 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sida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(8)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5800" y="4800600"/>
            <a:ext cx="79629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</a:rPr>
              <a:t>* number of survey respondents who listed the weed species as one of their 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morningglory spp. included ivyleaf and pitted morningglory.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nutsedge spp. included yellow nutsedge.</a:t>
            </a:r>
          </a:p>
        </p:txBody>
      </p:sp>
    </p:spTree>
    <p:extLst>
      <p:ext uri="{BB962C8B-B14F-4D97-AF65-F5344CB8AC3E}">
        <p14:creationId xmlns:p14="http://schemas.microsoft.com/office/powerpoint/2010/main" val="120460008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35440" y="130141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244039" y="1301413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678480"/>
              </p:ext>
            </p:extLst>
          </p:nvPr>
        </p:nvGraphicFramePr>
        <p:xfrm>
          <a:off x="190500" y="2400300"/>
          <a:ext cx="43053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7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Erigeron spp. (7)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*</a:t>
                      </a:r>
                      <a:endParaRPr lang="en-US" sz="2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Canada thistle (5)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annual bluegrass (5)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95328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dandelion (5)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165935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(5)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0203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647627"/>
              </p:ext>
            </p:extLst>
          </p:nvPr>
        </p:nvGraphicFramePr>
        <p:xfrm>
          <a:off x="4800600" y="2400300"/>
          <a:ext cx="41529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Erigeron spp. (9)*</a:t>
                      </a:r>
                      <a:endParaRPr lang="en-US" sz="2000" b="0" i="0" u="none" strike="noStrike" baseline="0" dirty="0">
                        <a:solidFill>
                          <a:schemeClr val="dk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Canada thistle (9)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quackgrass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(4)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dandelion (4)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99412998"/>
                  </a:ext>
                </a:extLst>
              </a:tr>
            </a:tbl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5 Weeds in Fruits &amp; Nuts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(24 survey respondents)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8460" y="4572000"/>
            <a:ext cx="793214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</a:rPr>
              <a:t>* number of survey respondents who listed the weed species as one of their 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Erigeron spp. included horseweed and hairy fleabane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nutsedge spp. included yellow and purple nutsedge.</a:t>
            </a:r>
          </a:p>
          <a:p>
            <a:pPr algn="l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166A1265-5124-4F99-91DE-AFCD57BD9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8193656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35440" y="129379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244039" y="1293793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427251"/>
              </p:ext>
            </p:extLst>
          </p:nvPr>
        </p:nvGraphicFramePr>
        <p:xfrm>
          <a:off x="206579" y="2324100"/>
          <a:ext cx="4305300" cy="1158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Palmer amaranth (9)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morningglory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spp. (9)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sicklepod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13783"/>
              </p:ext>
            </p:extLst>
          </p:nvPr>
        </p:nvGraphicFramePr>
        <p:xfrm>
          <a:off x="4762500" y="2324100"/>
          <a:ext cx="4152900" cy="1120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Palmer amaranth (9)*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nutsedge spp. (6)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sicklepod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(5)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3 Weeds in Peanuts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(12 survey respondents)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7579" y="3886200"/>
            <a:ext cx="809922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 </a:t>
            </a:r>
            <a:r>
              <a:rPr lang="en-US" b="1" dirty="0">
                <a:solidFill>
                  <a:schemeClr val="bg1"/>
                </a:solidFill>
              </a:rPr>
              <a:t>number of survey respondents who listed the weed species as one of their 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US" sz="1600" dirty="0" err="1">
                <a:solidFill>
                  <a:schemeClr val="bg1"/>
                </a:solidFill>
              </a:rPr>
              <a:t>morningglory</a:t>
            </a:r>
            <a:r>
              <a:rPr lang="en-US" sz="1600" dirty="0">
                <a:solidFill>
                  <a:schemeClr val="bg1"/>
                </a:solidFill>
              </a:rPr>
              <a:t> spp. included  pitted and </a:t>
            </a:r>
            <a:r>
              <a:rPr lang="en-US" sz="1600" dirty="0" err="1">
                <a:solidFill>
                  <a:schemeClr val="bg1"/>
                </a:solidFill>
              </a:rPr>
              <a:t>palmleaf</a:t>
            </a:r>
            <a:r>
              <a:rPr lang="en-US" sz="1600" dirty="0">
                <a:solidFill>
                  <a:schemeClr val="bg1"/>
                </a:solidFill>
              </a:rPr>
              <a:t> morningglory.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nutsedge spp. included yellow nutsedge.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DE3F3620-A28A-4ACC-AC91-289D0FC54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2732674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4 Weeds in Pulse Crops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(25 survey respondents)</a:t>
            </a: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35440" y="127093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244039" y="1270933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840256"/>
              </p:ext>
            </p:extLst>
          </p:nvPr>
        </p:nvGraphicFramePr>
        <p:xfrm>
          <a:off x="190500" y="2316480"/>
          <a:ext cx="43053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pigweed spp. (16)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*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(15)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lambsquarters (14)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foxtail spp. (8)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114093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892358"/>
              </p:ext>
            </p:extLst>
          </p:nvPr>
        </p:nvGraphicFramePr>
        <p:xfrm>
          <a:off x="4762500" y="2324100"/>
          <a:ext cx="4152900" cy="149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kochia (15)*</a:t>
                      </a:r>
                      <a:endParaRPr lang="en-US" sz="20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(14)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pigweed spp.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(13)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wild buckwheat (6)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47700" y="4114800"/>
            <a:ext cx="79629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</a:rPr>
              <a:t>*  number of survey respondents who listed the weed species as one of their  top 5 weeds in this crop.</a:t>
            </a:r>
          </a:p>
          <a:p>
            <a:pPr marL="109538" indent="-109538" algn="l"/>
            <a:endParaRPr lang="en-US" sz="1600" dirty="0">
              <a:solidFill>
                <a:schemeClr val="bg1"/>
              </a:solidFill>
            </a:endParaRP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pigweed spp. included Palmer amaranth, redroot pigweed, and waterhemp.</a:t>
            </a:r>
          </a:p>
          <a:p>
            <a:pPr marL="109538" indent="-109538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foxtail spp. included giant, green, and yellow foxtail</a:t>
            </a: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0741D2D6-C539-4FD9-AE99-A93234753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04600085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35440" y="129379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244039" y="1293793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08222"/>
              </p:ext>
            </p:extLst>
          </p:nvPr>
        </p:nvGraphicFramePr>
        <p:xfrm>
          <a:off x="190500" y="2339340"/>
          <a:ext cx="4381500" cy="2613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waterhemp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(29)*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(27)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foxtail spp. (26)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70393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Palmer amaranth (24)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horseweed (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marestail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) (20)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morningglory spp. (19)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redroot pigweed (12)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74166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827908"/>
              </p:ext>
            </p:extLst>
          </p:nvPr>
        </p:nvGraphicFramePr>
        <p:xfrm>
          <a:off x="4762500" y="2324100"/>
          <a:ext cx="4152900" cy="2613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Palmer amaranth (35)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16322876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waterhemp</a:t>
                      </a: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(33)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ragweed spp. (27)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horseweed (marestail) (25)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4063163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morningglory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spp. (18)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10681329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common </a:t>
                      </a: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lambsquarters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(15)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97106406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(12)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925774"/>
                  </a:ext>
                </a:extLst>
              </a:tr>
            </a:tbl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7 Weeds in Soybean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(62 survey respondents)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5045095"/>
            <a:ext cx="8458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sz="1600" b="1" dirty="0">
                <a:solidFill>
                  <a:schemeClr val="bg1"/>
                </a:solidFill>
              </a:rPr>
              <a:t>*  number of survey respondents who listed the weed species as one of their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sz="1200" b="1" dirty="0">
              <a:solidFill>
                <a:schemeClr val="bg1"/>
              </a:solidFill>
            </a:endParaRP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foxtail spp. included giant, green, and yellow foxtail.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ragweed spp. included common and giant ragweed</a:t>
            </a:r>
          </a:p>
          <a:p>
            <a:pPr marL="285750" indent="-285750" algn="l">
              <a:buFontTx/>
              <a:buChar char="-"/>
            </a:pPr>
            <a:r>
              <a:rPr lang="en-US" sz="1600" dirty="0">
                <a:solidFill>
                  <a:schemeClr val="bg1"/>
                </a:solidFill>
              </a:rPr>
              <a:t>morningglory spp. included ivyleaf, pitted, and </a:t>
            </a:r>
            <a:r>
              <a:rPr lang="en-US" sz="1600" dirty="0" err="1">
                <a:solidFill>
                  <a:schemeClr val="bg1"/>
                </a:solidFill>
              </a:rPr>
              <a:t>palmleaf</a:t>
            </a:r>
            <a:r>
              <a:rPr lang="en-US" sz="1600" dirty="0">
                <a:solidFill>
                  <a:schemeClr val="bg1"/>
                </a:solidFill>
              </a:rPr>
              <a:t> morningglory.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5991FB3F-CA14-4960-B7F3-02D1916F7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04600085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1301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en-US" sz="4400" dirty="0">
              <a:solidFill>
                <a:srgbClr val="FFFF00"/>
              </a:solidFill>
            </a:endParaRPr>
          </a:p>
        </p:txBody>
      </p:sp>
      <p:sp>
        <p:nvSpPr>
          <p:cNvPr id="15365" name="TextBox 13"/>
          <p:cNvSpPr txBox="1">
            <a:spLocks noChangeArrowheads="1"/>
          </p:cNvSpPr>
          <p:nvPr/>
        </p:nvSpPr>
        <p:spPr bwMode="auto">
          <a:xfrm>
            <a:off x="1235440" y="1347133"/>
            <a:ext cx="21935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COMMON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5244039" y="1347133"/>
            <a:ext cx="29770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solidFill>
                  <a:srgbClr val="FF6600"/>
                </a:solidFill>
              </a:rPr>
              <a:t>MOST </a:t>
            </a:r>
          </a:p>
          <a:p>
            <a:r>
              <a:rPr lang="en-US" altLang="en-US" sz="2800" b="1" u="sng" dirty="0">
                <a:solidFill>
                  <a:srgbClr val="FF6600"/>
                </a:solidFill>
              </a:rPr>
              <a:t>TROUBLESOME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399810"/>
              </p:ext>
            </p:extLst>
          </p:nvPr>
        </p:nvGraphicFramePr>
        <p:xfrm>
          <a:off x="190500" y="2392680"/>
          <a:ext cx="43053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lambsquarters (18)*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(15)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redroot pigweed (12)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foxtail spp. (7)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753048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waterhemp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(6)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7526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744300"/>
              </p:ext>
            </p:extLst>
          </p:nvPr>
        </p:nvGraphicFramePr>
        <p:xfrm>
          <a:off x="4762500" y="2377440"/>
          <a:ext cx="4152900" cy="224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kochia (16) *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common lambsquarters (15)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94747459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redroot pigweed (10)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waterhemp</a:t>
                      </a:r>
                      <a:r>
                        <a:rPr lang="en-US" sz="20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(6)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Palmer amaranth (4)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8237788"/>
                  </a:ext>
                </a:extLst>
              </a:tr>
              <a:tr h="373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common ragweed (4)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77953837"/>
                  </a:ext>
                </a:extLst>
              </a:tr>
            </a:tbl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04800" y="0"/>
            <a:ext cx="85344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en-US" sz="3200" dirty="0">
                <a:solidFill>
                  <a:srgbClr val="FFFF00"/>
                </a:solidFill>
              </a:rPr>
              <a:t>Top 5 Weeds in Sugarbeets</a:t>
            </a:r>
          </a:p>
          <a:p>
            <a:r>
              <a:rPr lang="en-US" altLang="en-US" sz="2400" dirty="0">
                <a:solidFill>
                  <a:srgbClr val="FFFF00"/>
                </a:solidFill>
              </a:rPr>
              <a:t>(20 survey respondents)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5284" y="4831855"/>
            <a:ext cx="821771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 algn="l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 </a:t>
            </a:r>
            <a:r>
              <a:rPr lang="en-US" b="1" dirty="0">
                <a:solidFill>
                  <a:schemeClr val="bg1"/>
                </a:solidFill>
              </a:rPr>
              <a:t>number of survey respondents who listed the weed species as one of their  top 5 weeds in this crop.</a:t>
            </a:r>
          </a:p>
          <a:p>
            <a:pPr marL="109538" indent="-109538" algn="l">
              <a:buFont typeface="Arial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  <a:p>
            <a:pPr marL="109538" indent="-109538" algn="l"/>
            <a:r>
              <a:rPr lang="en-US" sz="1600" dirty="0">
                <a:solidFill>
                  <a:schemeClr val="bg1"/>
                </a:solidFill>
              </a:rPr>
              <a:t>- foxtail spp. included green and yellow foxtail.</a:t>
            </a:r>
          </a:p>
          <a:p>
            <a:pPr marL="109538" indent="-109538" algn="l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EF61655-31F3-49A6-8683-4BC2D9310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6800"/>
            <a:ext cx="9144000" cy="45719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9966"/>
              </a:gs>
              <a:gs pos="100000">
                <a:srgbClr val="FFFF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86831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37786</TotalTime>
  <Words>2008</Words>
  <Application>Microsoft Office PowerPoint</Application>
  <PresentationFormat>On-screen Show (4:3)</PresentationFormat>
  <Paragraphs>449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7_Default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National and Regional Weed Science Societies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Director of Science Policy Update</dc:title>
  <dc:creator>Lee Van Wychen</dc:creator>
  <cp:lastModifiedBy>Lee Van Wychen</cp:lastModifiedBy>
  <cp:revision>1343</cp:revision>
  <dcterms:created xsi:type="dcterms:W3CDTF">2006-02-24T14:55:09Z</dcterms:created>
  <dcterms:modified xsi:type="dcterms:W3CDTF">2025-11-04T23:54:48Z</dcterms:modified>
</cp:coreProperties>
</file>