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8999F9-6326-4B43-8F84-9FB5046E4FE3}" v="17" dt="2025-11-04T23:44:03.5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1" autoAdjust="0"/>
    <p:restoredTop sz="94660"/>
  </p:normalViewPr>
  <p:slideViewPr>
    <p:cSldViewPr snapToGrid="0">
      <p:cViewPr varScale="1">
        <p:scale>
          <a:sx n="56" d="100"/>
          <a:sy n="56" d="100"/>
        </p:scale>
        <p:origin x="153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3995D5-E2BC-4633-A773-6EBAF78E307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33B752-2BAA-4079-B70B-B63C9E778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8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33B752-2BAA-4079-B70B-B63C9E778E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330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5061-9CEA-4724-945F-6342C7DF062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E1833-C656-4000-A4C3-EB52E670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824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5061-9CEA-4724-945F-6342C7DF062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E1833-C656-4000-A4C3-EB52E670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46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5061-9CEA-4724-945F-6342C7DF062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E1833-C656-4000-A4C3-EB52E670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707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5061-9CEA-4724-945F-6342C7DF062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E1833-C656-4000-A4C3-EB52E670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157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5061-9CEA-4724-945F-6342C7DF062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E1833-C656-4000-A4C3-EB52E670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86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5061-9CEA-4724-945F-6342C7DF062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E1833-C656-4000-A4C3-EB52E670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31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5061-9CEA-4724-945F-6342C7DF062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E1833-C656-4000-A4C3-EB52E670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35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5061-9CEA-4724-945F-6342C7DF062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E1833-C656-4000-A4C3-EB52E670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01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5061-9CEA-4724-945F-6342C7DF062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E1833-C656-4000-A4C3-EB52E670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500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5061-9CEA-4724-945F-6342C7DF062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E1833-C656-4000-A4C3-EB52E670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57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5061-9CEA-4724-945F-6342C7DF062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E1833-C656-4000-A4C3-EB52E670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40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A15061-9CEA-4724-945F-6342C7DF062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0E1833-C656-4000-A4C3-EB52E670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242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ssa.net/wssa/weed/composite-list-of-weed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100000">
              <a:srgbClr val="0000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7010D93-EB28-918C-C467-C77671E0B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A5960551-80A6-9C32-94C0-1221A20D99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0"/>
            <a:ext cx="87630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en-US" sz="3200" b="1" dirty="0">
                <a:solidFill>
                  <a:srgbClr val="FFFF00"/>
                </a:solidFill>
              </a:rPr>
              <a:t>2025 Results for the U.S. &amp; Canada</a:t>
            </a:r>
          </a:p>
          <a:p>
            <a:pPr algn="ctr"/>
            <a:r>
              <a:rPr lang="en-US" altLang="en-US" sz="3200" b="1" dirty="0">
                <a:solidFill>
                  <a:srgbClr val="FFFF00"/>
                </a:solidFill>
              </a:rPr>
              <a:t>(347 survey responses)</a:t>
            </a:r>
          </a:p>
          <a:p>
            <a:pPr algn="ctr"/>
            <a:endParaRPr lang="en-US" altLang="en-US" sz="2400" b="1" dirty="0">
              <a:solidFill>
                <a:srgbClr val="FFFF00"/>
              </a:solidFill>
            </a:endParaRPr>
          </a:p>
          <a:p>
            <a:pPr algn="ctr"/>
            <a:r>
              <a:rPr lang="en-US" altLang="en-US" sz="4000" b="1" dirty="0">
                <a:solidFill>
                  <a:srgbClr val="FFFF00"/>
                </a:solidFill>
              </a:rPr>
              <a:t> </a:t>
            </a:r>
            <a:r>
              <a:rPr lang="en-US" altLang="en-US" sz="2400" b="1" dirty="0">
                <a:solidFill>
                  <a:srgbClr val="FF6600"/>
                </a:solidFill>
              </a:rPr>
              <a:t>Most Common and Troublesome Weeds in </a:t>
            </a:r>
          </a:p>
          <a:p>
            <a:pPr algn="ctr"/>
            <a:r>
              <a:rPr lang="en-US" altLang="en-US" sz="2400" b="1" dirty="0">
                <a:solidFill>
                  <a:srgbClr val="FF6600"/>
                </a:solidFill>
              </a:rPr>
              <a:t>Broadleaf Crops, Fruits &amp; Vegetables</a:t>
            </a:r>
            <a:r>
              <a:rPr lang="en-US" altLang="en-US" sz="2400" b="1">
                <a:solidFill>
                  <a:srgbClr val="FF6600"/>
                </a:solidFill>
              </a:rPr>
              <a:t>, and Hemp.</a:t>
            </a:r>
            <a:endParaRPr lang="en-US" altLang="en-US" sz="2400" b="1" dirty="0">
              <a:solidFill>
                <a:srgbClr val="FF66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928A70-A99F-883F-5041-E7999F9C7EA5}"/>
              </a:ext>
            </a:extLst>
          </p:cNvPr>
          <p:cNvSpPr txBox="1"/>
          <p:nvPr/>
        </p:nvSpPr>
        <p:spPr>
          <a:xfrm>
            <a:off x="777949" y="2899082"/>
            <a:ext cx="800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alfalfa, 2) canola, 3) cotton, 4) fruits &amp; nuts, 5) hemp, 6) peanut, 7) pulse crops,  8) soybean, 9) sugarbeets, 10) vegetables- cole crops, greens, 11) vegetables- cucurbits, 12) vegetables- fruiting, and 13) vegetables- other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EDFE06-7EA5-EDF9-206E-B3BACDDBA3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716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C98D9F-FFBC-F372-E199-F7FB7EFB7201}"/>
              </a:ext>
            </a:extLst>
          </p:cNvPr>
          <p:cNvSpPr txBox="1"/>
          <p:nvPr/>
        </p:nvSpPr>
        <p:spPr>
          <a:xfrm>
            <a:off x="381000" y="4092208"/>
            <a:ext cx="86258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u="sng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weeds</a:t>
            </a:r>
            <a:r>
              <a:rPr lang="en-US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 to those weeds you most frequently see.</a:t>
            </a:r>
          </a:p>
          <a:p>
            <a:pPr algn="l"/>
            <a:endParaRPr lang="en-US" sz="16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1313" indent="-341313" algn="l"/>
            <a:r>
              <a:rPr lang="en-US" u="sng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Troublesome weeds</a:t>
            </a:r>
            <a:r>
              <a:rPr lang="en-US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those that are most difficult to control but may not be widespread.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96F2F2-E979-F028-BCB2-15ACAA46ED14}"/>
              </a:ext>
            </a:extLst>
          </p:cNvPr>
          <p:cNvSpPr txBox="1"/>
          <p:nvPr/>
        </p:nvSpPr>
        <p:spPr>
          <a:xfrm>
            <a:off x="220980" y="5194012"/>
            <a:ext cx="8702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FF00"/>
                </a:solidFill>
              </a:rPr>
              <a:t>WSSA’s Composite List of Weeds is used for weed common and latin names</a:t>
            </a:r>
          </a:p>
          <a:p>
            <a:pPr algn="ctr"/>
            <a:r>
              <a:rPr lang="en-US" sz="1600" b="1" dirty="0">
                <a:solidFill>
                  <a:srgbClr val="FFFF00"/>
                </a:solidFill>
                <a:hlinkClick r:id="rId3"/>
              </a:rPr>
              <a:t>http://wssa.net/wssa/weed/composite-list-of-weeds/</a:t>
            </a:r>
            <a:r>
              <a:rPr lang="en-US" sz="1600" b="1" dirty="0">
                <a:solidFill>
                  <a:srgbClr val="FFFF00"/>
                </a:solidFill>
              </a:rPr>
              <a:t>  </a:t>
            </a:r>
            <a:endParaRPr lang="en-US" sz="1600" b="1" dirty="0">
              <a:solidFill>
                <a:srgbClr val="FFFFFF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9AD930-13A2-05F7-4818-2D778E8151A4}"/>
              </a:ext>
            </a:extLst>
          </p:cNvPr>
          <p:cNvSpPr txBox="1"/>
          <p:nvPr/>
        </p:nvSpPr>
        <p:spPr>
          <a:xfrm>
            <a:off x="139985" y="6039290"/>
            <a:ext cx="8869680" cy="64633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Suggested citation: Van Wychen L (2025) 2025 Survey of the Most Common and Troublesome Weeds in Broadleaf Crops, Fruits &amp; Vegetables, and Hemp in the United States and Canada. Weed Science Society of America National Weed Survey Dataset. Available: http://wssa.net/wp-content/uploads/2025 Weed-Survey Broadleaf crops.xlsx </a:t>
            </a:r>
          </a:p>
        </p:txBody>
      </p:sp>
    </p:spTree>
    <p:extLst>
      <p:ext uri="{BB962C8B-B14F-4D97-AF65-F5344CB8AC3E}">
        <p14:creationId xmlns:p14="http://schemas.microsoft.com/office/powerpoint/2010/main" val="325045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100000">
              <a:srgbClr val="0000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915DF8F-D6D1-2928-04C6-529F09C42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3" name="TextBox 13">
            <a:extLst>
              <a:ext uri="{FF2B5EF4-FFF2-40B4-BE49-F238E27FC236}">
                <a16:creationId xmlns:a16="http://schemas.microsoft.com/office/drawing/2014/main" id="{04D01F80-4786-B832-D3C8-46FFC8D13A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440" y="1347133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4" name="TextBox 13">
            <a:extLst>
              <a:ext uri="{FF2B5EF4-FFF2-40B4-BE49-F238E27FC236}">
                <a16:creationId xmlns:a16="http://schemas.microsoft.com/office/drawing/2014/main" id="{7D27F948-2BBC-B967-4CE7-5B72D1569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5777" y="1347133"/>
            <a:ext cx="269362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0AC70DD-64F6-FB09-60AB-53D1404756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711377"/>
              </p:ext>
            </p:extLst>
          </p:nvPr>
        </p:nvGraphicFramePr>
        <p:xfrm>
          <a:off x="190500" y="2392680"/>
          <a:ext cx="4305300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common lambsquarters (13)*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kochia (10)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waterhemp (9)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redroot pigweed (6)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753048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foxtail spp. (4)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75260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643E6F5-9EBD-B66E-21FB-C1628580A0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577946"/>
              </p:ext>
            </p:extLst>
          </p:nvPr>
        </p:nvGraphicFramePr>
        <p:xfrm>
          <a:off x="4800600" y="2392680"/>
          <a:ext cx="4152900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kochia (10) *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common lambsquarters (10)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94747459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waterhemp (9)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ragweed (4)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Palmer amaranth (3)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8237788"/>
                  </a:ext>
                </a:extLst>
              </a:tr>
            </a:tbl>
          </a:graphicData>
        </a:graphic>
      </p:graphicFrame>
      <p:sp>
        <p:nvSpPr>
          <p:cNvPr id="7" name="Rectangle 7">
            <a:extLst>
              <a:ext uri="{FF2B5EF4-FFF2-40B4-BE49-F238E27FC236}">
                <a16:creationId xmlns:a16="http://schemas.microsoft.com/office/drawing/2014/main" id="{B41136DB-74E0-595C-0B6A-95C448FC8F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en-US" sz="3200" dirty="0">
                <a:solidFill>
                  <a:srgbClr val="FFFF00"/>
                </a:solidFill>
              </a:rPr>
              <a:t>Top 5 Weeds in Sugarbeets</a:t>
            </a:r>
          </a:p>
          <a:p>
            <a:pPr algn="ctr"/>
            <a:r>
              <a:rPr lang="en-US" altLang="en-US" sz="2400" dirty="0">
                <a:solidFill>
                  <a:srgbClr val="FFFF00"/>
                </a:solidFill>
              </a:rPr>
              <a:t>(14 survey respondents)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C6D9D1-0EAC-F3CF-7752-AF96D5A47DD6}"/>
              </a:ext>
            </a:extLst>
          </p:cNvPr>
          <p:cNvSpPr txBox="1"/>
          <p:nvPr/>
        </p:nvSpPr>
        <p:spPr>
          <a:xfrm>
            <a:off x="545284" y="4523503"/>
            <a:ext cx="8217716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 </a:t>
            </a:r>
            <a:r>
              <a:rPr lang="en-US" b="1" dirty="0">
                <a:solidFill>
                  <a:schemeClr val="bg1"/>
                </a:solidFill>
              </a:rPr>
              <a:t>number of survey respondents who listed the weed species as one of their  top 5 weeds in this crop.</a:t>
            </a:r>
          </a:p>
          <a:p>
            <a:pPr algn="l"/>
            <a:endParaRPr lang="en-US" b="1" dirty="0">
              <a:solidFill>
                <a:schemeClr val="bg1"/>
              </a:solidFill>
            </a:endParaRPr>
          </a:p>
          <a:p>
            <a:pPr marL="109538" indent="-109538" algn="l"/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foxtail spp. included green and yellow foxtail.</a:t>
            </a:r>
          </a:p>
          <a:p>
            <a:pPr marL="109538" indent="-109538" algn="l"/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1E5643AA-7E16-C72E-A8B4-2FD8C6303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32331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100000">
              <a:srgbClr val="0000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889B988-BDD0-07B3-8F75-A0F1C22D99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" y="12065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3" name="TextBox 13">
            <a:extLst>
              <a:ext uri="{FF2B5EF4-FFF2-40B4-BE49-F238E27FC236}">
                <a16:creationId xmlns:a16="http://schemas.microsoft.com/office/drawing/2014/main" id="{73C7B85A-84DB-B8CB-40AE-F2BECA7FA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8008" y="1339513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4" name="TextBox 13">
            <a:extLst>
              <a:ext uri="{FF2B5EF4-FFF2-40B4-BE49-F238E27FC236}">
                <a16:creationId xmlns:a16="http://schemas.microsoft.com/office/drawing/2014/main" id="{4488BDBA-48DA-FB88-DFB3-8811A32894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5777" y="1339513"/>
            <a:ext cx="269362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C6CFBC0-CFCB-F4D9-D802-950BF333F9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526535"/>
              </p:ext>
            </p:extLst>
          </p:nvPr>
        </p:nvGraphicFramePr>
        <p:xfrm>
          <a:off x="190500" y="2385060"/>
          <a:ext cx="4305300" cy="1493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7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7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goosefoot spp. (10)*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pigweed spp. (10)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897664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common purslane (5)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058064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Galinsoga spp. (5)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187385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74240AB-F964-33F0-4C76-73E13E0F66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847869"/>
              </p:ext>
            </p:extLst>
          </p:nvPr>
        </p:nvGraphicFramePr>
        <p:xfrm>
          <a:off x="4762500" y="2369820"/>
          <a:ext cx="4152900" cy="1493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pigweed spp. (8)*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nutsedge spp. (7)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goosefoot spp. (6)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7670485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Galinsoga ssp. (6)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4690355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6493D34-85C3-5228-2A7D-FD1CE2313C9A}"/>
              </a:ext>
            </a:extLst>
          </p:cNvPr>
          <p:cNvSpPr txBox="1"/>
          <p:nvPr/>
        </p:nvSpPr>
        <p:spPr>
          <a:xfrm>
            <a:off x="647700" y="4267200"/>
            <a:ext cx="80391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/>
            <a:r>
              <a:rPr lang="en-US" b="1" dirty="0">
                <a:solidFill>
                  <a:schemeClr val="bg1"/>
                </a:solidFill>
              </a:rPr>
              <a:t>* number of survey respondents who listed the weed species as one of their  top 5 weeds in this crop.</a:t>
            </a:r>
            <a:endParaRPr lang="en-US" sz="1600" b="1" dirty="0">
              <a:solidFill>
                <a:schemeClr val="bg1"/>
              </a:solidFill>
            </a:endParaRPr>
          </a:p>
          <a:p>
            <a:pPr marL="109538" indent="-109538" algn="l">
              <a:buFont typeface="Arial" charset="0"/>
              <a:buChar char="•"/>
            </a:pPr>
            <a:endParaRPr lang="en-US" sz="1600" b="1" dirty="0">
              <a:solidFill>
                <a:schemeClr val="bg1"/>
              </a:solidFill>
            </a:endParaRP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goosefoot spp. included common lambsquarters and nettleleaf goosefoot.</a:t>
            </a: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pigweed spp. included Palmer amaranth, redroot pigweed, and Powell amaranth.</a:t>
            </a:r>
          </a:p>
          <a:p>
            <a:pPr marL="109538" indent="-109538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nutsedge spp. included yellow and purple nutsedge</a:t>
            </a: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Galinsoga spp. included hairy and smallflower galinsoga.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696F843-235A-9FEE-E341-C2830445BC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id="{8FBD58F6-1AB1-B0E2-2682-7E5087794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en-US" sz="3200" dirty="0">
                <a:solidFill>
                  <a:srgbClr val="FFFF00"/>
                </a:solidFill>
              </a:rPr>
              <a:t>Top 4 Weeds in Vegetables- Cole Crops, Greens</a:t>
            </a:r>
          </a:p>
          <a:p>
            <a:pPr algn="ctr"/>
            <a:r>
              <a:rPr lang="en-US" altLang="en-US" sz="2400" dirty="0">
                <a:solidFill>
                  <a:srgbClr val="FFFF00"/>
                </a:solidFill>
              </a:rPr>
              <a:t>(17 survey respondents)</a:t>
            </a:r>
          </a:p>
        </p:txBody>
      </p:sp>
    </p:spTree>
    <p:extLst>
      <p:ext uri="{BB962C8B-B14F-4D97-AF65-F5344CB8AC3E}">
        <p14:creationId xmlns:p14="http://schemas.microsoft.com/office/powerpoint/2010/main" val="2374294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100000">
              <a:srgbClr val="0000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B37262B-E8FD-79D2-973C-6307B0A42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3" name="TextBox 13">
            <a:extLst>
              <a:ext uri="{FF2B5EF4-FFF2-40B4-BE49-F238E27FC236}">
                <a16:creationId xmlns:a16="http://schemas.microsoft.com/office/drawing/2014/main" id="{28149000-F85B-EC8D-68BD-5B7CFD06AD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6370" y="1219409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4" name="TextBox 13">
            <a:extLst>
              <a:ext uri="{FF2B5EF4-FFF2-40B4-BE49-F238E27FC236}">
                <a16:creationId xmlns:a16="http://schemas.microsoft.com/office/drawing/2014/main" id="{AF25CB04-37C7-C877-E8CB-D0BF5CD83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139" y="1245275"/>
            <a:ext cx="269362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D3A0E81-9B74-55AE-DDC3-6E25F54641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149009"/>
              </p:ext>
            </p:extLst>
          </p:nvPr>
        </p:nvGraphicFramePr>
        <p:xfrm>
          <a:off x="190500" y="2199382"/>
          <a:ext cx="4305300" cy="1493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7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7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pigweed spp. (24)*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nutsedge spp. (10)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lambsquarters (8)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Four weed spp. tied with (5)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8CA0D0D-6395-CBE2-0D6B-65A773F188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230881"/>
              </p:ext>
            </p:extLst>
          </p:nvPr>
        </p:nvGraphicFramePr>
        <p:xfrm>
          <a:off x="4762499" y="2198608"/>
          <a:ext cx="4152900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pigweed spp. 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(19)*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nutsedge spp. (11)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ragweed spp.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(7)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field bindweed (5)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goosefoot spp. (5)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44972270"/>
                  </a:ext>
                </a:extLst>
              </a:tr>
            </a:tbl>
          </a:graphicData>
        </a:graphic>
      </p:graphicFrame>
      <p:sp>
        <p:nvSpPr>
          <p:cNvPr id="7" name="Rectangle 7">
            <a:extLst>
              <a:ext uri="{FF2B5EF4-FFF2-40B4-BE49-F238E27FC236}">
                <a16:creationId xmlns:a16="http://schemas.microsoft.com/office/drawing/2014/main" id="{47489A4C-755B-D75E-F796-093FF3878C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en-US" sz="3200" dirty="0">
                <a:solidFill>
                  <a:srgbClr val="FFFF00"/>
                </a:solidFill>
              </a:rPr>
              <a:t>Top 4 Weeds in Vegetables- Cucurbits</a:t>
            </a:r>
          </a:p>
          <a:p>
            <a:pPr algn="ctr"/>
            <a:r>
              <a:rPr lang="en-US" altLang="en-US" sz="2400" dirty="0">
                <a:solidFill>
                  <a:srgbClr val="FFFF00"/>
                </a:solidFill>
              </a:rPr>
              <a:t>(27 survey respondents)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5EB84C-FFAA-A473-03DC-3908C65FC287}"/>
              </a:ext>
            </a:extLst>
          </p:cNvPr>
          <p:cNvSpPr txBox="1"/>
          <p:nvPr/>
        </p:nvSpPr>
        <p:spPr>
          <a:xfrm>
            <a:off x="538900" y="4264735"/>
            <a:ext cx="80010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/>
            <a:r>
              <a:rPr lang="en-US" b="1" dirty="0">
                <a:solidFill>
                  <a:schemeClr val="bg1"/>
                </a:solidFill>
              </a:rPr>
              <a:t>* number of survey respondents who listed the weed species as one of their  top 5 weeds in this crop.</a:t>
            </a:r>
            <a:br>
              <a:rPr lang="en-US" b="1" dirty="0">
                <a:solidFill>
                  <a:schemeClr val="bg1"/>
                </a:solidFill>
              </a:rPr>
            </a:br>
            <a:endParaRPr lang="en-US" b="1" dirty="0">
              <a:solidFill>
                <a:schemeClr val="bg1"/>
              </a:solidFill>
            </a:endParaRPr>
          </a:p>
          <a:p>
            <a:pPr marL="109538" indent="-109538" algn="l">
              <a:buFontTx/>
              <a:buChar char="-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pigweed spp. included Palmer amaranth, redroot pigweed, smooth pigweed, livid amaranth, Powell amaranth, and waterhemp.</a:t>
            </a:r>
          </a:p>
          <a:p>
            <a:pPr marL="109538" indent="-109538" algn="l">
              <a:buFontTx/>
              <a:buChar char="-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nutsedge spp. included purple and yellow nutsedge.</a:t>
            </a:r>
          </a:p>
          <a:p>
            <a:pPr marL="109538" indent="-109538" algn="l">
              <a:buFontTx/>
              <a:buChar char="-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ragweed spp. included common and giant ragweed.</a:t>
            </a:r>
          </a:p>
          <a:p>
            <a:pPr marL="109538" indent="-109538">
              <a:buFontTx/>
              <a:buChar char="-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goosefoot spp. included common lambsquarters and nettleleaf goosefoot. </a:t>
            </a: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F6F90160-69F3-9C14-A3CF-0CE855696A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55922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100000">
              <a:srgbClr val="0000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74B734F-607E-E59B-1F51-3E68C4B70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3" name="TextBox 13">
            <a:extLst>
              <a:ext uri="{FF2B5EF4-FFF2-40B4-BE49-F238E27FC236}">
                <a16:creationId xmlns:a16="http://schemas.microsoft.com/office/drawing/2014/main" id="{31933118-B3B5-505A-3415-C16F1A2E0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6370" y="1085885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4" name="TextBox 13">
            <a:extLst>
              <a:ext uri="{FF2B5EF4-FFF2-40B4-BE49-F238E27FC236}">
                <a16:creationId xmlns:a16="http://schemas.microsoft.com/office/drawing/2014/main" id="{B9C6DE5F-5627-77B3-7C29-4317BED3B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139" y="1085885"/>
            <a:ext cx="269362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A4F256C-0DDE-7257-F370-165939D4CD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884339"/>
              </p:ext>
            </p:extLst>
          </p:nvPr>
        </p:nvGraphicFramePr>
        <p:xfrm>
          <a:off x="190500" y="2065370"/>
          <a:ext cx="4305300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7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7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pigweed spp. (15)*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(10)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nutsedge spp.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(9)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crabgrass spp. (7)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61919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nightshade spp. (7)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196746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553E670-CE60-00A4-44B4-445EDA5359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570248"/>
              </p:ext>
            </p:extLst>
          </p:nvPr>
        </p:nvGraphicFramePr>
        <p:xfrm>
          <a:off x="4762500" y="2065370"/>
          <a:ext cx="4152900" cy="1493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nutsedge spp. (10)*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pigweed spp.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(6)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nightshade spp. (5)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crabgrass spp. (4)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Rectangle 7">
            <a:extLst>
              <a:ext uri="{FF2B5EF4-FFF2-40B4-BE49-F238E27FC236}">
                <a16:creationId xmlns:a16="http://schemas.microsoft.com/office/drawing/2014/main" id="{AB1DDBFE-41F6-C5BF-6603-77BBB549E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en-US" sz="3200" dirty="0">
                <a:solidFill>
                  <a:srgbClr val="FFFF00"/>
                </a:solidFill>
              </a:rPr>
              <a:t>Top 4 Weeds in Vegetables- Fruiting</a:t>
            </a:r>
          </a:p>
          <a:p>
            <a:pPr algn="ctr"/>
            <a:r>
              <a:rPr lang="en-US" altLang="en-US" sz="2400" dirty="0">
                <a:solidFill>
                  <a:srgbClr val="FFFF00"/>
                </a:solidFill>
              </a:rPr>
              <a:t>(19 survey respondents)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220560-F6FE-383E-AF41-9CB97E459B72}"/>
              </a:ext>
            </a:extLst>
          </p:cNvPr>
          <p:cNvSpPr txBox="1"/>
          <p:nvPr/>
        </p:nvSpPr>
        <p:spPr>
          <a:xfrm>
            <a:off x="219736" y="4072677"/>
            <a:ext cx="87541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 algn="l"/>
            <a:r>
              <a:rPr lang="en-US" sz="1600" b="1" dirty="0">
                <a:solidFill>
                  <a:schemeClr val="bg1"/>
                </a:solidFill>
              </a:rPr>
              <a:t>* </a:t>
            </a:r>
            <a:r>
              <a:rPr lang="en-US" b="1" dirty="0">
                <a:solidFill>
                  <a:schemeClr val="bg1"/>
                </a:solidFill>
              </a:rPr>
              <a:t>number of survey respondents who listed the weed species as one of their  top 5 weeds in this crop.</a:t>
            </a:r>
          </a:p>
          <a:p>
            <a:pPr marL="109538" indent="-109538" algn="l">
              <a:buFont typeface="Arial" charset="0"/>
              <a:buChar char="•"/>
            </a:pPr>
            <a:endParaRPr lang="en-US" sz="1200" b="1" dirty="0">
              <a:solidFill>
                <a:schemeClr val="bg1"/>
              </a:solidFill>
            </a:endParaRP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pigweed spp. included Palmer and livid amaranth, redroot and smooth pigweed, &amp; waterhemp</a:t>
            </a:r>
          </a:p>
          <a:p>
            <a:pPr marL="109538" indent="-109538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nutsedge spp. included yellow and purple nutsedge.</a:t>
            </a: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nightshade spp. included horsenettle, black &amp; eastern black nightshade, and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sharpleaf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groundcherry.</a:t>
            </a: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crabgrass spp. included large crabgrass</a:t>
            </a: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5DCC5E08-A411-D817-7DA9-AE03345EC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961051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100000">
              <a:srgbClr val="0000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71774F3-B342-B1DF-0551-4D70D8314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3" name="TextBox 13">
            <a:extLst>
              <a:ext uri="{FF2B5EF4-FFF2-40B4-BE49-F238E27FC236}">
                <a16:creationId xmlns:a16="http://schemas.microsoft.com/office/drawing/2014/main" id="{3DCC40D9-C44E-C572-7B19-34A25ECEB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440" y="1135905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4" name="TextBox 13">
            <a:extLst>
              <a:ext uri="{FF2B5EF4-FFF2-40B4-BE49-F238E27FC236}">
                <a16:creationId xmlns:a16="http://schemas.microsoft.com/office/drawing/2014/main" id="{F7B2D74C-E964-F869-5B75-AA322090E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5777" y="1135905"/>
            <a:ext cx="269362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EBF32CF-31E1-DAB5-64C4-A050C4E0AF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5056408"/>
              </p:ext>
            </p:extLst>
          </p:nvPr>
        </p:nvGraphicFramePr>
        <p:xfrm>
          <a:off x="190500" y="2181452"/>
          <a:ext cx="4305300" cy="1493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7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7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pigweed spp. (12)*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purslane (7)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(6)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nutsedge spp.  (6)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ED92FB8-595C-2C82-B988-D328C065AE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586053"/>
              </p:ext>
            </p:extLst>
          </p:nvPr>
        </p:nvGraphicFramePr>
        <p:xfrm>
          <a:off x="4762500" y="2166212"/>
          <a:ext cx="4152900" cy="2240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pigweed spp.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(8)*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yellow nutsedge (7)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(5)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purslane (3)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field bindweed (3)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44667185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kochia (3)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20965508"/>
                  </a:ext>
                </a:extLst>
              </a:tr>
            </a:tbl>
          </a:graphicData>
        </a:graphic>
      </p:graphicFrame>
      <p:sp>
        <p:nvSpPr>
          <p:cNvPr id="7" name="Rectangle 7">
            <a:extLst>
              <a:ext uri="{FF2B5EF4-FFF2-40B4-BE49-F238E27FC236}">
                <a16:creationId xmlns:a16="http://schemas.microsoft.com/office/drawing/2014/main" id="{3405E91C-9883-DA82-811C-DFA886CC9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en-US" sz="3200" dirty="0">
                <a:solidFill>
                  <a:srgbClr val="FFFF00"/>
                </a:solidFill>
              </a:rPr>
              <a:t>Top 4 Weeds in Vegetables- Other</a:t>
            </a:r>
          </a:p>
          <a:p>
            <a:pPr algn="ctr"/>
            <a:r>
              <a:rPr lang="en-US" altLang="en-US" sz="2400" dirty="0">
                <a:solidFill>
                  <a:srgbClr val="FFFF00"/>
                </a:solidFill>
              </a:rPr>
              <a:t>(21 survey respondents)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7CDE66-C5F9-9111-CEC9-9259F0028460}"/>
              </a:ext>
            </a:extLst>
          </p:cNvPr>
          <p:cNvSpPr txBox="1"/>
          <p:nvPr/>
        </p:nvSpPr>
        <p:spPr>
          <a:xfrm>
            <a:off x="381000" y="4533211"/>
            <a:ext cx="84582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 number of survey respondents who listed the weed species as one of 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their  top 5 weeds in this crop.</a:t>
            </a:r>
          </a:p>
          <a:p>
            <a:pPr marL="231775" indent="-231775" algn="l"/>
            <a:endParaRPr lang="en-US" sz="1000" b="1" dirty="0">
              <a:solidFill>
                <a:schemeClr val="bg1"/>
              </a:solidFill>
            </a:endParaRP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pigweed spp. included Palmer amaranth, prostrate pigweed, Powell amaranth, redroot pigweed, and waterhemp.</a:t>
            </a: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nutsedge spp. included purple and yellow nutsedge.</a:t>
            </a: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163F39E1-C29B-99C3-8597-5C27D36BC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49748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100000">
              <a:srgbClr val="0000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790A6E4-16CB-93E5-82B4-56B11A6E5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3" name="TextBox 13">
            <a:extLst>
              <a:ext uri="{FF2B5EF4-FFF2-40B4-BE49-F238E27FC236}">
                <a16:creationId xmlns:a16="http://schemas.microsoft.com/office/drawing/2014/main" id="{6607415A-70E5-502E-9621-30A5DF13E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1846014"/>
            <a:ext cx="403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COMMON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E43E0E3-31BA-973D-CFB0-B2A7FF47B0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572783"/>
              </p:ext>
            </p:extLst>
          </p:nvPr>
        </p:nvGraphicFramePr>
        <p:xfrm>
          <a:off x="342902" y="2538849"/>
          <a:ext cx="4305300" cy="3733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lambsquarters (119)*</a:t>
                      </a:r>
                      <a:endParaRPr lang="en-US" sz="20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Palmer amaranth (92)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kochia (84)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waterhemp (70)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redroot pigweed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(64)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nutsedge spp. (57)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089524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morningglory spp. (55)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009684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horseweed (marestail) (45)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common ragweed (37)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Canada thistle (35)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5FA2C10-CF0F-B94A-1601-077A8C926DEC}"/>
              </a:ext>
            </a:extLst>
          </p:cNvPr>
          <p:cNvSpPr txBox="1"/>
          <p:nvPr/>
        </p:nvSpPr>
        <p:spPr>
          <a:xfrm>
            <a:off x="4876800" y="2702441"/>
            <a:ext cx="42672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*  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of survey respondents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who listed the weed species as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one of their  top 5 weeds.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8" indent="-109538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nutsedge spp. included yellow and purple nutsedge.</a:t>
            </a:r>
          </a:p>
          <a:p>
            <a:pPr marL="109538" indent="-109538">
              <a:buFontTx/>
              <a:buChar char="-"/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morningglory spp. included tall, pitted, ivyleaf, and multicolored morningglory.</a:t>
            </a:r>
            <a:br>
              <a:rPr lang="en-US" sz="1600" dirty="0">
                <a:solidFill>
                  <a:schemeClr val="bg1"/>
                </a:solidFill>
              </a:rPr>
            </a:br>
            <a:endParaRPr lang="en-US" sz="1600" dirty="0">
              <a:solidFill>
                <a:schemeClr val="bg1"/>
              </a:solidFill>
            </a:endParaRPr>
          </a:p>
          <a:p>
            <a:pPr algn="l"/>
            <a:endParaRPr lang="en-US" sz="1600" dirty="0">
              <a:solidFill>
                <a:schemeClr val="bg1"/>
              </a:solidFill>
            </a:endParaRPr>
          </a:p>
          <a:p>
            <a:pPr marL="109538" indent="-109538" algn="l">
              <a:buFontTx/>
              <a:buChar char="-"/>
            </a:pPr>
            <a:endParaRPr lang="en-US" sz="1600" dirty="0">
              <a:solidFill>
                <a:schemeClr val="bg1"/>
              </a:solidFill>
            </a:endParaRPr>
          </a:p>
          <a:p>
            <a:pPr marL="231775" indent="-231775" algn="l"/>
            <a:endParaRPr lang="en-US" sz="1000" b="1" dirty="0">
              <a:solidFill>
                <a:schemeClr val="bg1"/>
              </a:solidFill>
            </a:endParaRPr>
          </a:p>
          <a:p>
            <a:pPr marL="109538" indent="-109538" algn="l">
              <a:buFontTx/>
              <a:buChar char="-"/>
            </a:pP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5A0EB1-2D5F-A897-E68D-E727D6BEF4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78281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184A7C52-BC5C-C5D4-B692-A0968E4BA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45720"/>
            <a:ext cx="8915400" cy="1402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en-US" sz="3200" dirty="0">
                <a:solidFill>
                  <a:srgbClr val="FFFF00"/>
                </a:solidFill>
              </a:rPr>
              <a:t>Top 10 Most </a:t>
            </a:r>
            <a:r>
              <a:rPr lang="en-US" altLang="en-US" sz="3200" dirty="0">
                <a:solidFill>
                  <a:srgbClr val="FF6600"/>
                </a:solidFill>
              </a:rPr>
              <a:t>Common</a:t>
            </a:r>
            <a:r>
              <a:rPr lang="en-US" altLang="en-US" sz="3200" dirty="0">
                <a:solidFill>
                  <a:srgbClr val="FFFF00"/>
                </a:solidFill>
              </a:rPr>
              <a:t> Weeds among all Broadleaf Crops, Fruits, and Vegetables, and Hemp</a:t>
            </a:r>
          </a:p>
          <a:p>
            <a:pPr algn="ctr"/>
            <a:r>
              <a:rPr lang="en-US" altLang="en-US" sz="2400" dirty="0">
                <a:solidFill>
                  <a:srgbClr val="FFFF00"/>
                </a:solidFill>
              </a:rPr>
              <a:t>(347 total survey respondents)</a:t>
            </a:r>
          </a:p>
        </p:txBody>
      </p:sp>
    </p:spTree>
    <p:extLst>
      <p:ext uri="{BB962C8B-B14F-4D97-AF65-F5344CB8AC3E}">
        <p14:creationId xmlns:p14="http://schemas.microsoft.com/office/powerpoint/2010/main" val="17337525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100000">
              <a:srgbClr val="0000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0669053-97A2-CBC5-6576-3F4CD228B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B36032F3-D4CC-A757-8CED-0A42AF67F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45720"/>
            <a:ext cx="8915400" cy="1402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en-US" sz="3200" dirty="0">
                <a:solidFill>
                  <a:srgbClr val="FFFF00"/>
                </a:solidFill>
              </a:rPr>
              <a:t>Top 10 Most </a:t>
            </a:r>
            <a:r>
              <a:rPr lang="en-US" altLang="en-US" sz="3200" dirty="0">
                <a:solidFill>
                  <a:srgbClr val="FF6600"/>
                </a:solidFill>
              </a:rPr>
              <a:t>Troublesome</a:t>
            </a:r>
            <a:r>
              <a:rPr lang="en-US" altLang="en-US" sz="3200" dirty="0">
                <a:solidFill>
                  <a:srgbClr val="FFFF00"/>
                </a:solidFill>
              </a:rPr>
              <a:t> Weeds among all Broadleaf Crops, Fruits, and Vegetables</a:t>
            </a:r>
          </a:p>
          <a:p>
            <a:pPr algn="ctr"/>
            <a:r>
              <a:rPr lang="en-US" altLang="en-US" sz="2400" dirty="0">
                <a:solidFill>
                  <a:srgbClr val="FFFF00"/>
                </a:solidFill>
              </a:rPr>
              <a:t>(347 total survey respondents)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04D4E8-B81C-7458-B8BB-80152524B6B9}"/>
              </a:ext>
            </a:extLst>
          </p:cNvPr>
          <p:cNvSpPr txBox="1"/>
          <p:nvPr/>
        </p:nvSpPr>
        <p:spPr>
          <a:xfrm>
            <a:off x="4762500" y="2802791"/>
            <a:ext cx="41529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 algn="l"/>
            <a:r>
              <a:rPr lang="en-US" b="1" dirty="0">
                <a:solidFill>
                  <a:schemeClr val="bg1"/>
                </a:solidFill>
              </a:rPr>
              <a:t>* 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of survey respondents who listed the weed species as one of their  top 5 weeds.</a:t>
            </a:r>
          </a:p>
          <a:p>
            <a:pPr algn="l"/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8" indent="-109538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nutsedge spp. included yellow and purple nutsedge.</a:t>
            </a:r>
          </a:p>
          <a:p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morningglory spp. included ivyleaf, pitted, tall, multicolored, and cotton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morningglory</a:t>
            </a:r>
            <a:r>
              <a:rPr lang="en-US" sz="1600" dirty="0">
                <a:solidFill>
                  <a:schemeClr val="bg1"/>
                </a:solidFill>
              </a:rPr>
              <a:t>.</a:t>
            </a:r>
          </a:p>
          <a:p>
            <a:pPr marL="109538" indent="-109538" algn="l">
              <a:buFontTx/>
              <a:buChar char="-"/>
            </a:pPr>
            <a:endParaRPr lang="en-US" sz="1600" dirty="0">
              <a:solidFill>
                <a:schemeClr val="bg1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1E71590-95A4-3307-DC30-0C01634D2D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771329"/>
              </p:ext>
            </p:extLst>
          </p:nvPr>
        </p:nvGraphicFramePr>
        <p:xfrm>
          <a:off x="381000" y="2413116"/>
          <a:ext cx="4152900" cy="3733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Palmer amaranth (105)*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kochia (85)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(80)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907875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nutsedge spp. (76)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waterhemp (72)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3622847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morningglory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spp. (55)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11807669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common ragweed (43)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88050138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Canada thistle (40)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9181315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field bindweed (39)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43171416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horseweed (marestail) (38)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66431066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CF78DC89-3A94-0D79-C798-B8CD4826E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86536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  <p:sp>
        <p:nvSpPr>
          <p:cNvPr id="7" name="TextBox 13">
            <a:extLst>
              <a:ext uri="{FF2B5EF4-FFF2-40B4-BE49-F238E27FC236}">
                <a16:creationId xmlns:a16="http://schemas.microsoft.com/office/drawing/2014/main" id="{B1CFD499-4E54-7905-C62D-77FD5EAB6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072" y="1810919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TROUBLESOME</a:t>
            </a:r>
          </a:p>
        </p:txBody>
      </p:sp>
    </p:spTree>
    <p:extLst>
      <p:ext uri="{BB962C8B-B14F-4D97-AF65-F5344CB8AC3E}">
        <p14:creationId xmlns:p14="http://schemas.microsoft.com/office/powerpoint/2010/main" val="3780551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100000">
              <a:srgbClr val="0000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7F86A54-CCFB-5339-A3EF-AB59F1AC8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FE624921-4B13-30C7-50E0-F97E8BC4F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en-US" sz="3200" dirty="0">
                <a:solidFill>
                  <a:srgbClr val="FFFF00"/>
                </a:solidFill>
              </a:rPr>
              <a:t>Top 5 Weeds in Alfalfa</a:t>
            </a:r>
          </a:p>
          <a:p>
            <a:pPr algn="ctr"/>
            <a:r>
              <a:rPr lang="en-US" altLang="en-US" sz="2400" dirty="0">
                <a:solidFill>
                  <a:srgbClr val="FFFF00"/>
                </a:solidFill>
              </a:rPr>
              <a:t>(39 survey respondents)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6CC003C-85BF-B438-D8EC-423B77D51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57573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  <p:sp>
        <p:nvSpPr>
          <p:cNvPr id="5" name="TextBox 13">
            <a:extLst>
              <a:ext uri="{FF2B5EF4-FFF2-40B4-BE49-F238E27FC236}">
                <a16:creationId xmlns:a16="http://schemas.microsoft.com/office/drawing/2014/main" id="{14A30543-1EC3-B03E-F63D-3C78B9568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709" y="1283042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6" name="TextBox 13">
            <a:extLst>
              <a:ext uri="{FF2B5EF4-FFF2-40B4-BE49-F238E27FC236}">
                <a16:creationId xmlns:a16="http://schemas.microsoft.com/office/drawing/2014/main" id="{5A2A597D-8564-5EB8-BD3F-89B959F54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4039" y="1287571"/>
            <a:ext cx="269362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2940ADF-C1BD-0FAC-8C50-27BC6BFC10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471160"/>
              </p:ext>
            </p:extLst>
          </p:nvPr>
        </p:nvGraphicFramePr>
        <p:xfrm>
          <a:off x="190500" y="2331720"/>
          <a:ext cx="3883978" cy="2240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8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pigweed spp. (19)</a:t>
                      </a: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*</a:t>
                      </a:r>
                      <a:endParaRPr lang="en-US" sz="2000" b="0" i="0" u="none" strike="noStrike" baseline="0" dirty="0">
                        <a:solidFill>
                          <a:schemeClr val="dk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dandelion (19)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kochia (13)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Canada thistle (11)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common lambsquarters (10)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foxtail spp. (10)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713549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23D0B4F-CBA4-AF73-8B54-3BDC8C262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178321"/>
              </p:ext>
            </p:extLst>
          </p:nvPr>
        </p:nvGraphicFramePr>
        <p:xfrm>
          <a:off x="4648200" y="2316480"/>
          <a:ext cx="4305300" cy="2240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2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28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pigweed spp. (14)*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Canada thistle (12)</a:t>
                      </a:r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kochia 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(9)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dandelion (8)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Bromus spp. (5)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19188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(5)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425BA94-0B52-C4E4-6ADC-86FD98B0CF64}"/>
              </a:ext>
            </a:extLst>
          </p:cNvPr>
          <p:cNvSpPr txBox="1"/>
          <p:nvPr/>
        </p:nvSpPr>
        <p:spPr>
          <a:xfrm>
            <a:off x="419100" y="4721185"/>
            <a:ext cx="82677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 algn="l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number of survey respondents who listed the weed species as one of their  top 5 weeds in this crop.</a:t>
            </a:r>
          </a:p>
          <a:p>
            <a:pPr marL="109538" indent="-109538" algn="l"/>
            <a:endParaRPr lang="en-US" b="1" dirty="0">
              <a:solidFill>
                <a:schemeClr val="bg1"/>
              </a:solidFill>
            </a:endParaRP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pigweed spp. included Palmer and spiny amaranth, waterhemp, and redroot pigweed.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Bromus spp. included cheatgrass/downy brome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foxtail spp. included giant, green, and yellow foxtail </a:t>
            </a:r>
          </a:p>
        </p:txBody>
      </p:sp>
    </p:spTree>
    <p:extLst>
      <p:ext uri="{BB962C8B-B14F-4D97-AF65-F5344CB8AC3E}">
        <p14:creationId xmlns:p14="http://schemas.microsoft.com/office/powerpoint/2010/main" val="2202435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100000">
              <a:srgbClr val="0000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CFC8D671-0868-A3C4-1D1C-249EB03C5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5D9A4CE1-25B3-9F61-6DE8-2841313D3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en-US" sz="3200" dirty="0">
                <a:solidFill>
                  <a:srgbClr val="FFFF00"/>
                </a:solidFill>
              </a:rPr>
              <a:t>Top 5 Weeds in Canola</a:t>
            </a:r>
          </a:p>
          <a:p>
            <a:pPr algn="ctr"/>
            <a:r>
              <a:rPr lang="en-US" altLang="en-US" sz="2400" dirty="0">
                <a:solidFill>
                  <a:srgbClr val="FFFF00"/>
                </a:solidFill>
              </a:rPr>
              <a:t>(24 survey respondents)</a:t>
            </a:r>
          </a:p>
        </p:txBody>
      </p:sp>
      <p:sp>
        <p:nvSpPr>
          <p:cNvPr id="4" name="TextBox 13">
            <a:extLst>
              <a:ext uri="{FF2B5EF4-FFF2-40B4-BE49-F238E27FC236}">
                <a16:creationId xmlns:a16="http://schemas.microsoft.com/office/drawing/2014/main" id="{0E680DF1-DD00-7540-F579-4D3412530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6370" y="1283042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5" name="TextBox 13">
            <a:extLst>
              <a:ext uri="{FF2B5EF4-FFF2-40B4-BE49-F238E27FC236}">
                <a16:creationId xmlns:a16="http://schemas.microsoft.com/office/drawing/2014/main" id="{203B6C95-14C7-4627-1038-DD14019BD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139" y="1258492"/>
            <a:ext cx="269362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5C30B9A-2016-6B1A-8761-D5EC256E3E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912385"/>
              </p:ext>
            </p:extLst>
          </p:nvPr>
        </p:nvGraphicFramePr>
        <p:xfrm>
          <a:off x="190500" y="2324100"/>
          <a:ext cx="4305300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kochia (16)*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lambsquarters (12)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wild oat (9)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pigweed spp. (7)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foxtail spp. (7)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552199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FCA2376-C2F7-7CA6-D176-02CFD27CC3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4072313"/>
              </p:ext>
            </p:extLst>
          </p:nvPr>
        </p:nvGraphicFramePr>
        <p:xfrm>
          <a:off x="4762500" y="2316480"/>
          <a:ext cx="4152900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kochia 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(18)*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wild oat (9)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(8)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mustard spp. (7)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76989124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pigweed spp. (6)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2552912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F3C1E99-6C89-EFEA-224D-E7EA5748FEC4}"/>
              </a:ext>
            </a:extLst>
          </p:cNvPr>
          <p:cNvSpPr txBox="1"/>
          <p:nvPr/>
        </p:nvSpPr>
        <p:spPr>
          <a:xfrm>
            <a:off x="609600" y="4391239"/>
            <a:ext cx="80772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 algn="l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number of survey respondents who listed the weed species as one of their  top 5 weeds in this crop.</a:t>
            </a:r>
          </a:p>
          <a:p>
            <a:pPr marL="109538" indent="-109538" algn="l">
              <a:buFont typeface="Arial" charset="0"/>
              <a:buChar char="•"/>
            </a:pPr>
            <a:endParaRPr lang="en-US" b="1" dirty="0">
              <a:solidFill>
                <a:schemeClr val="bg1"/>
              </a:solidFill>
            </a:endParaRP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pigweed spp. included Palmer amaranth, redroot pigweed, and waterhemp.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mustard spp. included flixweed, wild mustard, tansy mustard, tumble mustard, and volunteer canola.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foxtail spp. included green and giant foxtail</a:t>
            </a: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C60CE885-0D74-00AF-B225-D0D3774298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10298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100000">
              <a:srgbClr val="0000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86EF129-3FF0-10E2-D5E9-192C4AC47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96E312CA-0AD3-691A-9EF1-9EED58F4BF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en-US" sz="3200" dirty="0">
                <a:solidFill>
                  <a:srgbClr val="FFFF00"/>
                </a:solidFill>
              </a:rPr>
              <a:t>Top 5 Weeds in Cotton</a:t>
            </a:r>
          </a:p>
          <a:p>
            <a:pPr algn="ctr"/>
            <a:r>
              <a:rPr lang="en-US" altLang="en-US" sz="2400" dirty="0">
                <a:solidFill>
                  <a:srgbClr val="FFFF00"/>
                </a:solidFill>
              </a:rPr>
              <a:t>(40 survey respondents)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3413FA7-AFF2-7782-93B7-1C03AFE69C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  <p:sp>
        <p:nvSpPr>
          <p:cNvPr id="5" name="TextBox 13">
            <a:extLst>
              <a:ext uri="{FF2B5EF4-FFF2-40B4-BE49-F238E27FC236}">
                <a16:creationId xmlns:a16="http://schemas.microsoft.com/office/drawing/2014/main" id="{D46290C6-A407-7FEC-284A-CC0C92B6C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440" y="1295400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6" name="TextBox 13">
            <a:extLst>
              <a:ext uri="{FF2B5EF4-FFF2-40B4-BE49-F238E27FC236}">
                <a16:creationId xmlns:a16="http://schemas.microsoft.com/office/drawing/2014/main" id="{6D5B5006-7900-D5FA-C802-E81C5C125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5777" y="1295400"/>
            <a:ext cx="269362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29B1473-A133-593D-90AD-6A3FE92C6D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349529"/>
              </p:ext>
            </p:extLst>
          </p:nvPr>
        </p:nvGraphicFramePr>
        <p:xfrm>
          <a:off x="190500" y="2340947"/>
          <a:ext cx="4305300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7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7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Palmer amaranth (35)*</a:t>
                      </a:r>
                      <a:endParaRPr lang="en-US" sz="20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morningglory spp. (24)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pigweed spp. 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(10)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Echinochloa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ssp. (10)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goosegrass (9)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3FF1F76-B7D0-8D31-1B5F-2B3C06F919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636108"/>
              </p:ext>
            </p:extLst>
          </p:nvPr>
        </p:nvGraphicFramePr>
        <p:xfrm>
          <a:off x="4800600" y="2340947"/>
          <a:ext cx="4152900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Palmer amaranth (34)*</a:t>
                      </a:r>
                      <a:endParaRPr lang="en-US" sz="20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morningglory spp.  (20)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johnsongrass (13)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21944454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nutsedge spp. (10)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goosegrass (10)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0CE64A3-C596-6302-D8CA-885BC30FFE35}"/>
              </a:ext>
            </a:extLst>
          </p:cNvPr>
          <p:cNvSpPr txBox="1"/>
          <p:nvPr/>
        </p:nvSpPr>
        <p:spPr>
          <a:xfrm>
            <a:off x="685800" y="4502881"/>
            <a:ext cx="79629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 algn="l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number of survey respondents who listed the weed species as one of their  top 5 weeds in this crop.</a:t>
            </a:r>
          </a:p>
          <a:p>
            <a:pPr marL="109538" indent="-109538" algn="l">
              <a:buFont typeface="Arial" charset="0"/>
              <a:buChar char="•"/>
            </a:pPr>
            <a:endParaRPr lang="en-US" b="1" dirty="0">
              <a:solidFill>
                <a:schemeClr val="bg1"/>
              </a:solidFill>
            </a:endParaRP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morningglory spp. included ivyleaf, pitted, cotton, and multicolored morningglory.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nutsedge spp. included yellow and purple nutsedge.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pigweed spp. included redroot pigweed and waterhemp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Echinochloa spp. included barnyardgrass and jungle rice</a:t>
            </a:r>
          </a:p>
        </p:txBody>
      </p:sp>
    </p:spTree>
    <p:extLst>
      <p:ext uri="{BB962C8B-B14F-4D97-AF65-F5344CB8AC3E}">
        <p14:creationId xmlns:p14="http://schemas.microsoft.com/office/powerpoint/2010/main" val="4176773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100000">
              <a:srgbClr val="0000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337C6A8-9373-C90D-41DF-0AB1BE3ED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3" name="TextBox 13">
            <a:extLst>
              <a:ext uri="{FF2B5EF4-FFF2-40B4-BE49-F238E27FC236}">
                <a16:creationId xmlns:a16="http://schemas.microsoft.com/office/drawing/2014/main" id="{F1DB1ADF-74D4-2808-BC68-68F8C3B6CE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440" y="1301413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4" name="TextBox 13">
            <a:extLst>
              <a:ext uri="{FF2B5EF4-FFF2-40B4-BE49-F238E27FC236}">
                <a16:creationId xmlns:a16="http://schemas.microsoft.com/office/drawing/2014/main" id="{5D46F6C5-6B0F-ACA0-5962-031166B0DF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8345" y="1301413"/>
            <a:ext cx="269362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6EC3728-A58E-5F7B-2E9F-28C82BE1F4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293957"/>
              </p:ext>
            </p:extLst>
          </p:nvPr>
        </p:nvGraphicFramePr>
        <p:xfrm>
          <a:off x="190500" y="2400300"/>
          <a:ext cx="4305300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7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7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Erigeron spp. (12)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*</a:t>
                      </a:r>
                      <a:endParaRPr lang="en-US" sz="20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nutsedge spp. (9)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(7)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895328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dandelion (7)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9165935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foxtail spp. (7)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0203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EFC937C-7BB3-A5AF-7158-52955902F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5325388"/>
              </p:ext>
            </p:extLst>
          </p:nvPr>
        </p:nvGraphicFramePr>
        <p:xfrm>
          <a:off x="4800600" y="2400300"/>
          <a:ext cx="4152900" cy="2240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Canada thistle (9)*</a:t>
                      </a:r>
                      <a:endParaRPr lang="en-US" sz="2000" b="0" i="0" u="none" strike="noStrike" baseline="0" dirty="0">
                        <a:solidFill>
                          <a:schemeClr val="dk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nutsedge spp. (9)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Convolvulus spp. (8)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field horsetail (6)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eastern poison-ivy (5)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99412998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Erigeron spp. (5)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15595991"/>
                  </a:ext>
                </a:extLst>
              </a:tr>
            </a:tbl>
          </a:graphicData>
        </a:graphic>
      </p:graphicFrame>
      <p:sp>
        <p:nvSpPr>
          <p:cNvPr id="7" name="Rectangle 7">
            <a:extLst>
              <a:ext uri="{FF2B5EF4-FFF2-40B4-BE49-F238E27FC236}">
                <a16:creationId xmlns:a16="http://schemas.microsoft.com/office/drawing/2014/main" id="{B82D2D23-77D5-B9E2-4FCD-7A53AF15A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en-US" sz="3200" dirty="0">
                <a:solidFill>
                  <a:srgbClr val="FFFF00"/>
                </a:solidFill>
              </a:rPr>
              <a:t>Top 5 Weeds in Fruits &amp; Nuts</a:t>
            </a:r>
          </a:p>
          <a:p>
            <a:pPr algn="ctr"/>
            <a:r>
              <a:rPr lang="en-US" altLang="en-US" sz="2400" dirty="0">
                <a:solidFill>
                  <a:srgbClr val="FFFF00"/>
                </a:solidFill>
              </a:rPr>
              <a:t>(29 survey respondents)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FE56283-7D4A-5791-E03F-31B8BF61251C}"/>
              </a:ext>
            </a:extLst>
          </p:cNvPr>
          <p:cNvSpPr txBox="1"/>
          <p:nvPr/>
        </p:nvSpPr>
        <p:spPr>
          <a:xfrm>
            <a:off x="605930" y="4700016"/>
            <a:ext cx="793214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 algn="l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number of survey respondents who listed the weed species as one of their  top 5 weeds in this crop.</a:t>
            </a:r>
          </a:p>
          <a:p>
            <a:pPr marL="109538" indent="-109538" algn="l">
              <a:buFont typeface="Arial" charset="0"/>
              <a:buChar char="•"/>
            </a:pPr>
            <a:endParaRPr lang="en-US" b="1" dirty="0">
              <a:solidFill>
                <a:schemeClr val="bg1"/>
              </a:solidFill>
            </a:endParaRP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Erigeron spp. included horseweed and tall fleabane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nutsedge spp. included yellow and purple nutsedge.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foxtail spp. included giant, green, and yellow foxtail 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Convolvulus spp. included field bindweed </a:t>
            </a:r>
          </a:p>
          <a:p>
            <a:pPr algn="l"/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70E13653-2DF3-F349-F03C-15AB383F97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15884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100000">
              <a:srgbClr val="0000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E1D6B4F-47B1-C62E-8A41-B40B729F19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3" name="TextBox 13">
            <a:extLst>
              <a:ext uri="{FF2B5EF4-FFF2-40B4-BE49-F238E27FC236}">
                <a16:creationId xmlns:a16="http://schemas.microsoft.com/office/drawing/2014/main" id="{ECDA2E22-2D69-831F-B172-DE47C887A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440" y="1293793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4" name="TextBox 13">
            <a:extLst>
              <a:ext uri="{FF2B5EF4-FFF2-40B4-BE49-F238E27FC236}">
                <a16:creationId xmlns:a16="http://schemas.microsoft.com/office/drawing/2014/main" id="{5AFDF528-D206-D144-028D-B6882E9735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5777" y="1293793"/>
            <a:ext cx="269362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CCF4284-786E-928B-3DD5-E1192FEDFA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521334"/>
              </p:ext>
            </p:extLst>
          </p:nvPr>
        </p:nvGraphicFramePr>
        <p:xfrm>
          <a:off x="206579" y="2324100"/>
          <a:ext cx="4305300" cy="1905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pigweed spp. (7)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*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(6)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barnyardgrass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(4)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Canada thistle (3)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905288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foxtail spp. (3)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91521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EFC04C9-C533-8C6E-E0B4-C99BFB26E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214708"/>
              </p:ext>
            </p:extLst>
          </p:nvPr>
        </p:nvGraphicFramePr>
        <p:xfrm>
          <a:off x="4762500" y="2324100"/>
          <a:ext cx="4152900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pigweed spp. (8)*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(6)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morningglory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spp. (4)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ragweed spp. (4)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564016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Canada thistle (3)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3048706"/>
                  </a:ext>
                </a:extLst>
              </a:tr>
            </a:tbl>
          </a:graphicData>
        </a:graphic>
      </p:graphicFrame>
      <p:sp>
        <p:nvSpPr>
          <p:cNvPr id="7" name="Rectangle 7">
            <a:extLst>
              <a:ext uri="{FF2B5EF4-FFF2-40B4-BE49-F238E27FC236}">
                <a16:creationId xmlns:a16="http://schemas.microsoft.com/office/drawing/2014/main" id="{2DE7E2FC-7FB4-9CE2-FC06-7634B316C4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en-US" sz="3200" dirty="0">
                <a:solidFill>
                  <a:srgbClr val="FFFF00"/>
                </a:solidFill>
              </a:rPr>
              <a:t>Top 5 Weeds in Hemp</a:t>
            </a:r>
          </a:p>
          <a:p>
            <a:pPr algn="ctr"/>
            <a:r>
              <a:rPr lang="en-US" altLang="en-US" sz="2400" dirty="0">
                <a:solidFill>
                  <a:srgbClr val="FFFF00"/>
                </a:solidFill>
              </a:rPr>
              <a:t>(11 survey respondents)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623F8D-2EEB-1D87-65FC-476B746E44FA}"/>
              </a:ext>
            </a:extLst>
          </p:cNvPr>
          <p:cNvSpPr txBox="1"/>
          <p:nvPr/>
        </p:nvSpPr>
        <p:spPr>
          <a:xfrm>
            <a:off x="435935" y="4402901"/>
            <a:ext cx="8278297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number of survey respondents who listed the weed species as one of </a:t>
            </a:r>
            <a:b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their top 5 weeds in this crop.</a:t>
            </a:r>
          </a:p>
          <a:p>
            <a:pPr algn="l"/>
            <a:endParaRPr lang="en-US" b="1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pigweed ssp. included Palmer and Powell amaranth, redroot pigweed, and waterhemp. 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morningglory spp. included ivyleaf, purple, and palmleaf morningglory.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ragweed ssp. included giant and common ragweed. 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foxtail spp. included green and giant foxtail.</a:t>
            </a: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C45B5283-64B1-3F8B-F205-728C52A31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57446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100000">
              <a:srgbClr val="0000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A5AB06E-06A1-A57B-1B55-0C0DB89E69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3" name="TextBox 13">
            <a:extLst>
              <a:ext uri="{FF2B5EF4-FFF2-40B4-BE49-F238E27FC236}">
                <a16:creationId xmlns:a16="http://schemas.microsoft.com/office/drawing/2014/main" id="{1B830A41-F0DB-B17E-4508-87798ECD37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440" y="1293793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4" name="TextBox 13">
            <a:extLst>
              <a:ext uri="{FF2B5EF4-FFF2-40B4-BE49-F238E27FC236}">
                <a16:creationId xmlns:a16="http://schemas.microsoft.com/office/drawing/2014/main" id="{8FD16427-C242-8255-F690-5BF7584A3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5777" y="1293793"/>
            <a:ext cx="269362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39C802F-AFFD-B3CC-5A5B-D11EBC48B3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669759"/>
              </p:ext>
            </p:extLst>
          </p:nvPr>
        </p:nvGraphicFramePr>
        <p:xfrm>
          <a:off x="206579" y="2324100"/>
          <a:ext cx="4305300" cy="1905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nutsedge spp. (11)*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pigweed spp. (9)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morningglory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spp. (7)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Urochloa spp. (6)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730427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sicklepod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(5)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13918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D2CA3EE-07DA-59B2-A806-A5FB9A9A7D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008361"/>
              </p:ext>
            </p:extLst>
          </p:nvPr>
        </p:nvGraphicFramePr>
        <p:xfrm>
          <a:off x="4762500" y="2324100"/>
          <a:ext cx="4152900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nutsedge spp. (11)*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pigweed spp. (9)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sicklepod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(5)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Morningglory spp. (5)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300893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Benghal dayflower (3)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89309257"/>
                  </a:ext>
                </a:extLst>
              </a:tr>
            </a:tbl>
          </a:graphicData>
        </a:graphic>
      </p:graphicFrame>
      <p:sp>
        <p:nvSpPr>
          <p:cNvPr id="7" name="Rectangle 7">
            <a:extLst>
              <a:ext uri="{FF2B5EF4-FFF2-40B4-BE49-F238E27FC236}">
                <a16:creationId xmlns:a16="http://schemas.microsoft.com/office/drawing/2014/main" id="{85D0CF12-5D6F-3ABF-07EF-FA133C7348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en-US" sz="3200" dirty="0">
                <a:solidFill>
                  <a:srgbClr val="FFFF00"/>
                </a:solidFill>
              </a:rPr>
              <a:t>Top 5 Weeds in Peanuts</a:t>
            </a:r>
          </a:p>
          <a:p>
            <a:pPr algn="ctr"/>
            <a:r>
              <a:rPr lang="en-US" altLang="en-US" sz="2400" dirty="0">
                <a:solidFill>
                  <a:srgbClr val="FFFF00"/>
                </a:solidFill>
              </a:rPr>
              <a:t>(9 survey respondents)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03D187-AFE9-EADB-AD98-800CD406D1E8}"/>
              </a:ext>
            </a:extLst>
          </p:cNvPr>
          <p:cNvSpPr txBox="1"/>
          <p:nvPr/>
        </p:nvSpPr>
        <p:spPr>
          <a:xfrm>
            <a:off x="462268" y="4421895"/>
            <a:ext cx="8099221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number of survey respondents who listed the weed species as one of </a:t>
            </a:r>
          </a:p>
          <a:p>
            <a:pPr algn="l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their top 5 weeds in this crop.</a:t>
            </a:r>
            <a:br>
              <a:rPr lang="en-US" b="1" dirty="0">
                <a:solidFill>
                  <a:schemeClr val="bg1"/>
                </a:solidFill>
              </a:rPr>
            </a:br>
            <a:endParaRPr lang="en-US" b="1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nutsedge spp. included yellow and purple nutsedge.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pigweed spp. included Palmer amaranth 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morningglory spp. included pitted and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ivyleaf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morningglory.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Urochloa spp. included broadleaf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signalgrass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Texas Millet </a:t>
            </a: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F419342B-5C95-20B0-E234-B10766337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61011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100000">
              <a:srgbClr val="0000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DC952A3-7B5C-9045-FCCD-896D1F6DC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3" name="TextBox 13">
            <a:extLst>
              <a:ext uri="{FF2B5EF4-FFF2-40B4-BE49-F238E27FC236}">
                <a16:creationId xmlns:a16="http://schemas.microsoft.com/office/drawing/2014/main" id="{203B5D3F-475C-5D7E-3050-DA94C1DA1C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6370" y="1278594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4" name="TextBox 13">
            <a:extLst>
              <a:ext uri="{FF2B5EF4-FFF2-40B4-BE49-F238E27FC236}">
                <a16:creationId xmlns:a16="http://schemas.microsoft.com/office/drawing/2014/main" id="{2BA3E903-D6A3-5037-0836-D19D7FA9F9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5777" y="1270933"/>
            <a:ext cx="269362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8B57323-6D2A-DD6D-34B1-BB55FC5403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827020"/>
              </p:ext>
            </p:extLst>
          </p:nvPr>
        </p:nvGraphicFramePr>
        <p:xfrm>
          <a:off x="190500" y="2316480"/>
          <a:ext cx="4305300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kochia (18)</a:t>
                      </a: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*</a:t>
                      </a:r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(13)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pigweed ssp. (11)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wild oat (10)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039467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foxtail spp. (9)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114093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074B7C2-0E3B-C0D9-087A-B1A2A6C8BC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649430"/>
              </p:ext>
            </p:extLst>
          </p:nvPr>
        </p:nvGraphicFramePr>
        <p:xfrm>
          <a:off x="4762500" y="2324100"/>
          <a:ext cx="4152900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kochia (18)*</a:t>
                      </a:r>
                      <a:endParaRPr lang="en-US" sz="20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(13)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wild oat 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(10)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volunteer canola (7)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pigweed spp. (7)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7388921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5332427-7AFD-B995-5FFA-96844CB6483B}"/>
              </a:ext>
            </a:extLst>
          </p:cNvPr>
          <p:cNvSpPr txBox="1"/>
          <p:nvPr/>
        </p:nvSpPr>
        <p:spPr>
          <a:xfrm>
            <a:off x="590550" y="4370832"/>
            <a:ext cx="79629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</a:rPr>
              <a:t>* 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of survey respondents who listed the weed species as one </a:t>
            </a:r>
          </a:p>
          <a:p>
            <a:pPr algn="l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of their  top 5 weeds in this crop.</a:t>
            </a:r>
          </a:p>
          <a:p>
            <a:pPr marL="109538" indent="-109538" algn="l"/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pigweed spp. included redroot pigweed and waterhemp.</a:t>
            </a: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foxtail spp. included green and yellow foxtail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0603DE1-401F-67AB-44C7-40FDD7FA4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7CF99082-AAB6-BA72-4CBD-DB1FCFCC5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en-US" sz="3200" dirty="0">
                <a:solidFill>
                  <a:srgbClr val="FFFF00"/>
                </a:solidFill>
              </a:rPr>
              <a:t>Top 5 Weeds in Pulse Crops</a:t>
            </a:r>
          </a:p>
          <a:p>
            <a:pPr algn="ctr"/>
            <a:r>
              <a:rPr lang="en-US" altLang="en-US" sz="2400" dirty="0">
                <a:solidFill>
                  <a:srgbClr val="FFFF00"/>
                </a:solidFill>
              </a:rPr>
              <a:t>(27 survey respondents)</a:t>
            </a:r>
          </a:p>
        </p:txBody>
      </p:sp>
    </p:spTree>
    <p:extLst>
      <p:ext uri="{BB962C8B-B14F-4D97-AF65-F5344CB8AC3E}">
        <p14:creationId xmlns:p14="http://schemas.microsoft.com/office/powerpoint/2010/main" val="1347059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100000">
              <a:srgbClr val="0000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4E7C2D3-FDA8-1DEC-BC39-AB4749AC36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3" name="TextBox 13">
            <a:extLst>
              <a:ext uri="{FF2B5EF4-FFF2-40B4-BE49-F238E27FC236}">
                <a16:creationId xmlns:a16="http://schemas.microsoft.com/office/drawing/2014/main" id="{D646BB37-4573-374D-3736-D9BE6D69D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440" y="1113032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4" name="TextBox 13">
            <a:extLst>
              <a:ext uri="{FF2B5EF4-FFF2-40B4-BE49-F238E27FC236}">
                <a16:creationId xmlns:a16="http://schemas.microsoft.com/office/drawing/2014/main" id="{A7A124B9-47C7-8D93-86E9-FA3851CEF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5777" y="1113032"/>
            <a:ext cx="269362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pPr algn="ctr"/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C6E3B43-A0D8-73E0-D02E-26D1B57B50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034453"/>
              </p:ext>
            </p:extLst>
          </p:nvPr>
        </p:nvGraphicFramePr>
        <p:xfrm>
          <a:off x="233032" y="2030983"/>
          <a:ext cx="4381500" cy="26136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waterhemp (40)*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foxtail spp. (34)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Palmer amaranth (29)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070393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ragweed spp. (27)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(25)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pigweed spp. (23)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horseweed (marestail) (20)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74166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911097D-EFDE-6E03-65A6-CA43E4109C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723872"/>
              </p:ext>
            </p:extLst>
          </p:nvPr>
        </p:nvGraphicFramePr>
        <p:xfrm>
          <a:off x="4805032" y="2015743"/>
          <a:ext cx="4152900" cy="26136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waterhemp (45)</a:t>
                      </a: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*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16322876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Palmer amaranth (40)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ragweed spp. (37)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horseweed (marestail) (24)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4063163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(18)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10681329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morningglory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spp. (15)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97106406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kochia (14)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925774"/>
                  </a:ext>
                </a:extLst>
              </a:tr>
            </a:tbl>
          </a:graphicData>
        </a:graphic>
      </p:graphicFrame>
      <p:sp>
        <p:nvSpPr>
          <p:cNvPr id="7" name="Rectangle 7">
            <a:extLst>
              <a:ext uri="{FF2B5EF4-FFF2-40B4-BE49-F238E27FC236}">
                <a16:creationId xmlns:a16="http://schemas.microsoft.com/office/drawing/2014/main" id="{40B62493-FE46-A2A3-0B7B-D2636EEFC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en-US" sz="3200" dirty="0">
                <a:solidFill>
                  <a:srgbClr val="FFFF00"/>
                </a:solidFill>
              </a:rPr>
              <a:t>Top 7 Weeds in Soybean</a:t>
            </a:r>
          </a:p>
          <a:p>
            <a:pPr algn="ctr"/>
            <a:r>
              <a:rPr lang="en-US" altLang="en-US" sz="2400" dirty="0">
                <a:solidFill>
                  <a:srgbClr val="FFFF00"/>
                </a:solidFill>
              </a:rPr>
              <a:t>(70 survey respondents)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1C63F8-883E-39A6-0874-346A04482F5C}"/>
              </a:ext>
            </a:extLst>
          </p:cNvPr>
          <p:cNvSpPr txBox="1"/>
          <p:nvPr/>
        </p:nvSpPr>
        <p:spPr>
          <a:xfrm>
            <a:off x="478466" y="4744877"/>
            <a:ext cx="84582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  number of survey respondents who listed the weed species as one of their top </a:t>
            </a:r>
          </a:p>
          <a:p>
            <a:pPr algn="l">
              <a:spcAft>
                <a:spcPts val="600"/>
              </a:spcAft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5 weeds in this crop.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foxtail spp. included giant green, yellow, and bristly foxtail.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ragweed spp. included common and giant ragweed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morningglory spp. included ivyleaf, pitted, and tall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morningglory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pigweed ssp. redroot and smooth pigweed</a:t>
            </a: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F52158E0-287B-9057-0582-A5E043D37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02724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7266</TotalTime>
  <Words>2253</Words>
  <Application>Microsoft Office PowerPoint</Application>
  <PresentationFormat>On-screen Show (4:3)</PresentationFormat>
  <Paragraphs>487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Cole Woolard</dc:creator>
  <cp:lastModifiedBy>Lee Van Wychen</cp:lastModifiedBy>
  <cp:revision>3</cp:revision>
  <dcterms:created xsi:type="dcterms:W3CDTF">2025-10-26T20:45:49Z</dcterms:created>
  <dcterms:modified xsi:type="dcterms:W3CDTF">2025-11-05T01:04:44Z</dcterms:modified>
</cp:coreProperties>
</file>