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668" r:id="rId2"/>
    <p:sldId id="667" r:id="rId3"/>
    <p:sldId id="671" r:id="rId4"/>
    <p:sldId id="679" r:id="rId5"/>
    <p:sldId id="676" r:id="rId6"/>
    <p:sldId id="672" r:id="rId7"/>
    <p:sldId id="670" r:id="rId8"/>
    <p:sldId id="665" r:id="rId9"/>
    <p:sldId id="680" r:id="rId10"/>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F00"/>
    <a:srgbClr val="FFCC00"/>
    <a:srgbClr val="FF6600"/>
    <a:srgbClr val="FFFFCC"/>
    <a:srgbClr val="639729"/>
    <a:srgbClr val="EEC100"/>
    <a:srgbClr val="FFCC66"/>
    <a:srgbClr val="FFCC99"/>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75" autoAdjust="0"/>
    <p:restoredTop sz="93447" autoAdjust="0"/>
  </p:normalViewPr>
  <p:slideViewPr>
    <p:cSldViewPr>
      <p:cViewPr varScale="1">
        <p:scale>
          <a:sx n="56" d="100"/>
          <a:sy n="56" d="100"/>
        </p:scale>
        <p:origin x="1676" y="4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e Van Wychen" userId="27af6cf4-217a-4d8a-9541-942b1594a130" providerId="ADAL" clId="{0E1AE7AC-832A-4160-86A3-8AFC0C3DA159}"/>
    <pc:docChg chg="modSld">
      <pc:chgData name="Lee Van Wychen" userId="27af6cf4-217a-4d8a-9541-942b1594a130" providerId="ADAL" clId="{0E1AE7AC-832A-4160-86A3-8AFC0C3DA159}" dt="2025-07-23T03:39:17.060" v="9" actId="20577"/>
      <pc:docMkLst>
        <pc:docMk/>
      </pc:docMkLst>
      <pc:sldChg chg="modSp mod">
        <pc:chgData name="Lee Van Wychen" userId="27af6cf4-217a-4d8a-9541-942b1594a130" providerId="ADAL" clId="{0E1AE7AC-832A-4160-86A3-8AFC0C3DA159}" dt="2025-07-23T03:39:17.060" v="9" actId="20577"/>
        <pc:sldMkLst>
          <pc:docMk/>
          <pc:sldMk cId="3389849637" sldId="676"/>
        </pc:sldMkLst>
        <pc:spChg chg="mod">
          <ac:chgData name="Lee Van Wychen" userId="27af6cf4-217a-4d8a-9541-942b1594a130" providerId="ADAL" clId="{0E1AE7AC-832A-4160-86A3-8AFC0C3DA159}" dt="2025-07-23T03:39:17.060" v="9" actId="20577"/>
          <ac:spMkLst>
            <pc:docMk/>
            <pc:sldMk cId="3389849637" sldId="676"/>
            <ac:spMk id="3" creationId="{1C91476E-D963-4C01-42BF-D9E0B7C5E3D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dirty="0"/>
          </a:p>
        </p:txBody>
      </p:sp>
      <p:sp>
        <p:nvSpPr>
          <p:cNvPr id="7270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dirty="0"/>
          </a:p>
        </p:txBody>
      </p:sp>
      <p:sp>
        <p:nvSpPr>
          <p:cNvPr id="317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dirty="0"/>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0DF3436-7787-4C4A-841C-25F8F6812AE9}" type="slidenum">
              <a:rPr lang="en-US"/>
              <a:pPr>
                <a:defRPr/>
              </a:pPr>
              <a:t>‹#›</a:t>
            </a:fld>
            <a:endParaRPr lang="en-US" dirty="0"/>
          </a:p>
        </p:txBody>
      </p:sp>
    </p:spTree>
    <p:extLst>
      <p:ext uri="{BB962C8B-B14F-4D97-AF65-F5344CB8AC3E}">
        <p14:creationId xmlns:p14="http://schemas.microsoft.com/office/powerpoint/2010/main" val="9743926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63C3E-29E3-17E1-67F5-EA9D1BA5BD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98F527-AB68-8493-39B9-FD8FD76254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93E28E-21F7-28FC-8CD9-85A7E120887B}"/>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ED69255C-2B5B-5921-C41D-A9F8A9B537EF}"/>
              </a:ext>
            </a:extLst>
          </p:cNvPr>
          <p:cNvSpPr>
            <a:spLocks noGrp="1"/>
          </p:cNvSpPr>
          <p:nvPr>
            <p:ph type="sldNum" sz="quarter" idx="10"/>
          </p:nvPr>
        </p:nvSpPr>
        <p:spPr/>
        <p:txBody>
          <a:bodyPr/>
          <a:lstStyle/>
          <a:p>
            <a:pPr>
              <a:defRPr/>
            </a:pPr>
            <a:fld id="{E0DF3436-7787-4C4A-841C-25F8F6812AE9}" type="slidenum">
              <a:rPr lang="en-US" smtClean="0"/>
              <a:pPr>
                <a:defRPr/>
              </a:pPr>
              <a:t>1</a:t>
            </a:fld>
            <a:endParaRPr lang="en-US" dirty="0"/>
          </a:p>
        </p:txBody>
      </p:sp>
    </p:spTree>
    <p:extLst>
      <p:ext uri="{BB962C8B-B14F-4D97-AF65-F5344CB8AC3E}">
        <p14:creationId xmlns:p14="http://schemas.microsoft.com/office/powerpoint/2010/main" val="802647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08EEA-CBE1-6534-FACA-8513D319F9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8C89CB-ADAF-108B-3D4B-EAD843F65A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BD4AB6-BD0E-DECC-85DF-96D53A70E9C5}"/>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2B591D6-9FFF-0651-F88C-F50FF54D19E0}"/>
              </a:ext>
            </a:extLst>
          </p:cNvPr>
          <p:cNvSpPr>
            <a:spLocks noGrp="1"/>
          </p:cNvSpPr>
          <p:nvPr>
            <p:ph type="sldNum" sz="quarter" idx="10"/>
          </p:nvPr>
        </p:nvSpPr>
        <p:spPr/>
        <p:txBody>
          <a:bodyPr/>
          <a:lstStyle/>
          <a:p>
            <a:pPr>
              <a:defRPr/>
            </a:pPr>
            <a:fld id="{E0DF3436-7787-4C4A-841C-25F8F6812AE9}" type="slidenum">
              <a:rPr lang="en-US" smtClean="0"/>
              <a:pPr>
                <a:defRPr/>
              </a:pPr>
              <a:t>2</a:t>
            </a:fld>
            <a:endParaRPr lang="en-US" dirty="0"/>
          </a:p>
        </p:txBody>
      </p:sp>
    </p:spTree>
    <p:extLst>
      <p:ext uri="{BB962C8B-B14F-4D97-AF65-F5344CB8AC3E}">
        <p14:creationId xmlns:p14="http://schemas.microsoft.com/office/powerpoint/2010/main" val="2034500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40015-B9DF-8EF3-323E-F9888CE052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C6D4D6-1E60-2A22-B65C-97FE3F9159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6CB775-020D-EDD3-CB33-841551A95572}"/>
              </a:ext>
            </a:extLst>
          </p:cNvPr>
          <p:cNvSpPr>
            <a:spLocks noGrp="1"/>
          </p:cNvSpPr>
          <p:nvPr>
            <p:ph type="body" idx="1"/>
          </p:nvPr>
        </p:nvSpPr>
        <p:spPr/>
        <p:txBody>
          <a:bodyPr>
            <a:normAutofit/>
          </a:bodyPr>
          <a:lstStyle/>
          <a:p>
            <a:r>
              <a:rPr lang="en-US" sz="1200" dirty="0">
                <a:solidFill>
                  <a:schemeClr val="bg1"/>
                </a:solidFill>
              </a:rPr>
              <a:t>Glyphosate will be next.</a:t>
            </a:r>
            <a:endParaRPr lang="en-US" dirty="0"/>
          </a:p>
        </p:txBody>
      </p:sp>
      <p:sp>
        <p:nvSpPr>
          <p:cNvPr id="4" name="Slide Number Placeholder 3">
            <a:extLst>
              <a:ext uri="{FF2B5EF4-FFF2-40B4-BE49-F238E27FC236}">
                <a16:creationId xmlns:a16="http://schemas.microsoft.com/office/drawing/2014/main" id="{3EF3049C-C1A6-76A4-5811-298E9EBE6460}"/>
              </a:ext>
            </a:extLst>
          </p:cNvPr>
          <p:cNvSpPr>
            <a:spLocks noGrp="1"/>
          </p:cNvSpPr>
          <p:nvPr>
            <p:ph type="sldNum" sz="quarter" idx="10"/>
          </p:nvPr>
        </p:nvSpPr>
        <p:spPr/>
        <p:txBody>
          <a:bodyPr/>
          <a:lstStyle/>
          <a:p>
            <a:pPr>
              <a:defRPr/>
            </a:pPr>
            <a:fld id="{E0DF3436-7787-4C4A-841C-25F8F6812AE9}" type="slidenum">
              <a:rPr lang="en-US" smtClean="0"/>
              <a:pPr>
                <a:defRPr/>
              </a:pPr>
              <a:t>3</a:t>
            </a:fld>
            <a:endParaRPr lang="en-US" dirty="0"/>
          </a:p>
        </p:txBody>
      </p:sp>
    </p:spTree>
    <p:extLst>
      <p:ext uri="{BB962C8B-B14F-4D97-AF65-F5344CB8AC3E}">
        <p14:creationId xmlns:p14="http://schemas.microsoft.com/office/powerpoint/2010/main" val="66714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9F6B3-D78A-9003-8DB1-C02E1CA649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0C8B03-91DE-11DE-A273-AC0E846E4C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372B3D-7577-4A42-C0F7-B3C81812938C}"/>
              </a:ext>
            </a:extLst>
          </p:cNvPr>
          <p:cNvSpPr>
            <a:spLocks noGrp="1"/>
          </p:cNvSpPr>
          <p:nvPr>
            <p:ph type="body" idx="1"/>
          </p:nvPr>
        </p:nvSpPr>
        <p:spPr/>
        <p:txBody>
          <a:bodyPr>
            <a:normAutofit/>
          </a:bodyPr>
          <a:lstStyle/>
          <a:p>
            <a:r>
              <a:rPr lang="en-US" sz="1200" dirty="0">
                <a:solidFill>
                  <a:schemeClr val="bg1"/>
                </a:solidFill>
              </a:rPr>
              <a:t>Glyphosate will be next.</a:t>
            </a:r>
            <a:endParaRPr lang="en-US" dirty="0"/>
          </a:p>
        </p:txBody>
      </p:sp>
      <p:sp>
        <p:nvSpPr>
          <p:cNvPr id="4" name="Slide Number Placeholder 3">
            <a:extLst>
              <a:ext uri="{FF2B5EF4-FFF2-40B4-BE49-F238E27FC236}">
                <a16:creationId xmlns:a16="http://schemas.microsoft.com/office/drawing/2014/main" id="{C3919E2A-0964-4010-418D-21A76023809B}"/>
              </a:ext>
            </a:extLst>
          </p:cNvPr>
          <p:cNvSpPr>
            <a:spLocks noGrp="1"/>
          </p:cNvSpPr>
          <p:nvPr>
            <p:ph type="sldNum" sz="quarter" idx="10"/>
          </p:nvPr>
        </p:nvSpPr>
        <p:spPr/>
        <p:txBody>
          <a:bodyPr/>
          <a:lstStyle/>
          <a:p>
            <a:pPr>
              <a:defRPr/>
            </a:pPr>
            <a:fld id="{E0DF3436-7787-4C4A-841C-25F8F6812AE9}" type="slidenum">
              <a:rPr lang="en-US" smtClean="0"/>
              <a:pPr>
                <a:defRPr/>
              </a:pPr>
              <a:t>4</a:t>
            </a:fld>
            <a:endParaRPr lang="en-US" dirty="0"/>
          </a:p>
        </p:txBody>
      </p:sp>
    </p:spTree>
    <p:extLst>
      <p:ext uri="{BB962C8B-B14F-4D97-AF65-F5344CB8AC3E}">
        <p14:creationId xmlns:p14="http://schemas.microsoft.com/office/powerpoint/2010/main" val="651789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B3A88-6675-8C38-E51A-6EE1C069F7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B7A8E3-E1C1-0591-4E03-CEB30F5761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55979A-CF47-DEB8-F15D-AF7D3196571B}"/>
              </a:ext>
            </a:extLst>
          </p:cNvPr>
          <p:cNvSpPr>
            <a:spLocks noGrp="1"/>
          </p:cNvSpPr>
          <p:nvPr>
            <p:ph type="body" idx="1"/>
          </p:nvPr>
        </p:nvSpPr>
        <p:spPr/>
        <p:txBody>
          <a:bodyPr>
            <a:normAutofit/>
          </a:bodyPr>
          <a:lstStyle/>
          <a:p>
            <a:r>
              <a:rPr lang="en-US" sz="1200" dirty="0">
                <a:solidFill>
                  <a:schemeClr val="bg1"/>
                </a:solidFill>
              </a:rPr>
              <a:t>Glyphosate will be next.</a:t>
            </a:r>
            <a:endParaRPr lang="en-US" dirty="0"/>
          </a:p>
        </p:txBody>
      </p:sp>
      <p:sp>
        <p:nvSpPr>
          <p:cNvPr id="4" name="Slide Number Placeholder 3">
            <a:extLst>
              <a:ext uri="{FF2B5EF4-FFF2-40B4-BE49-F238E27FC236}">
                <a16:creationId xmlns:a16="http://schemas.microsoft.com/office/drawing/2014/main" id="{72B1A89C-8B48-455C-DD75-B67005E310A0}"/>
              </a:ext>
            </a:extLst>
          </p:cNvPr>
          <p:cNvSpPr>
            <a:spLocks noGrp="1"/>
          </p:cNvSpPr>
          <p:nvPr>
            <p:ph type="sldNum" sz="quarter" idx="10"/>
          </p:nvPr>
        </p:nvSpPr>
        <p:spPr/>
        <p:txBody>
          <a:bodyPr/>
          <a:lstStyle/>
          <a:p>
            <a:pPr>
              <a:defRPr/>
            </a:pPr>
            <a:fld id="{E0DF3436-7787-4C4A-841C-25F8F6812AE9}" type="slidenum">
              <a:rPr lang="en-US" smtClean="0"/>
              <a:pPr>
                <a:defRPr/>
              </a:pPr>
              <a:t>5</a:t>
            </a:fld>
            <a:endParaRPr lang="en-US" dirty="0"/>
          </a:p>
        </p:txBody>
      </p:sp>
    </p:spTree>
    <p:extLst>
      <p:ext uri="{BB962C8B-B14F-4D97-AF65-F5344CB8AC3E}">
        <p14:creationId xmlns:p14="http://schemas.microsoft.com/office/powerpoint/2010/main" val="429304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8D2DC-E3EB-D9EB-41BA-9E75B6ECB2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4C1B71-2092-BB07-66DD-D96F44966C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4D00FD-2EC8-DB1A-D651-0C3DE36171B6}"/>
              </a:ext>
            </a:extLst>
          </p:cNvPr>
          <p:cNvSpPr>
            <a:spLocks noGrp="1"/>
          </p:cNvSpPr>
          <p:nvPr>
            <p:ph type="body" idx="1"/>
          </p:nvPr>
        </p:nvSpPr>
        <p:spPr/>
        <p:txBody>
          <a:bodyPr>
            <a:normAutofit/>
          </a:bodyPr>
          <a:lstStyle/>
          <a:p>
            <a:r>
              <a:rPr lang="en-US" sz="1200" dirty="0">
                <a:solidFill>
                  <a:schemeClr val="bg1"/>
                </a:solidFill>
              </a:rPr>
              <a:t>Glyphosate will be next.</a:t>
            </a:r>
            <a:endParaRPr lang="en-US" dirty="0"/>
          </a:p>
        </p:txBody>
      </p:sp>
      <p:sp>
        <p:nvSpPr>
          <p:cNvPr id="4" name="Slide Number Placeholder 3">
            <a:extLst>
              <a:ext uri="{FF2B5EF4-FFF2-40B4-BE49-F238E27FC236}">
                <a16:creationId xmlns:a16="http://schemas.microsoft.com/office/drawing/2014/main" id="{E206C621-EFD1-0F0B-9832-D48492C88F7D}"/>
              </a:ext>
            </a:extLst>
          </p:cNvPr>
          <p:cNvSpPr>
            <a:spLocks noGrp="1"/>
          </p:cNvSpPr>
          <p:nvPr>
            <p:ph type="sldNum" sz="quarter" idx="10"/>
          </p:nvPr>
        </p:nvSpPr>
        <p:spPr/>
        <p:txBody>
          <a:bodyPr/>
          <a:lstStyle/>
          <a:p>
            <a:pPr>
              <a:defRPr/>
            </a:pPr>
            <a:fld id="{E0DF3436-7787-4C4A-841C-25F8F6812AE9}" type="slidenum">
              <a:rPr lang="en-US" smtClean="0"/>
              <a:pPr>
                <a:defRPr/>
              </a:pPr>
              <a:t>6</a:t>
            </a:fld>
            <a:endParaRPr lang="en-US" dirty="0"/>
          </a:p>
        </p:txBody>
      </p:sp>
    </p:spTree>
    <p:extLst>
      <p:ext uri="{BB962C8B-B14F-4D97-AF65-F5344CB8AC3E}">
        <p14:creationId xmlns:p14="http://schemas.microsoft.com/office/powerpoint/2010/main" val="689839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6BCEB-A921-DF5F-7BAF-19678DAE0D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6C2E38-2A63-2E0B-3A54-A59DEE27F4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926B87-BE9D-E53A-4C34-9BCA9D770B6E}"/>
              </a:ext>
            </a:extLst>
          </p:cNvPr>
          <p:cNvSpPr>
            <a:spLocks noGrp="1"/>
          </p:cNvSpPr>
          <p:nvPr>
            <p:ph type="body" idx="1"/>
          </p:nvPr>
        </p:nvSpPr>
        <p:spPr/>
        <p:txBody>
          <a:bodyPr>
            <a:normAutofit/>
          </a:bodyPr>
          <a:lstStyle/>
          <a:p>
            <a:r>
              <a:rPr lang="en-US" sz="1200" dirty="0">
                <a:solidFill>
                  <a:schemeClr val="bg1"/>
                </a:solidFill>
              </a:rPr>
              <a:t>Glyphosate will be next.</a:t>
            </a:r>
            <a:endParaRPr lang="en-US" dirty="0"/>
          </a:p>
        </p:txBody>
      </p:sp>
      <p:sp>
        <p:nvSpPr>
          <p:cNvPr id="4" name="Slide Number Placeholder 3">
            <a:extLst>
              <a:ext uri="{FF2B5EF4-FFF2-40B4-BE49-F238E27FC236}">
                <a16:creationId xmlns:a16="http://schemas.microsoft.com/office/drawing/2014/main" id="{D5B6B680-CECA-09EB-6CF4-E84A7FD4EDE6}"/>
              </a:ext>
            </a:extLst>
          </p:cNvPr>
          <p:cNvSpPr>
            <a:spLocks noGrp="1"/>
          </p:cNvSpPr>
          <p:nvPr>
            <p:ph type="sldNum" sz="quarter" idx="10"/>
          </p:nvPr>
        </p:nvSpPr>
        <p:spPr/>
        <p:txBody>
          <a:bodyPr/>
          <a:lstStyle/>
          <a:p>
            <a:pPr>
              <a:defRPr/>
            </a:pPr>
            <a:fld id="{E0DF3436-7787-4C4A-841C-25F8F6812AE9}" type="slidenum">
              <a:rPr lang="en-US" smtClean="0"/>
              <a:pPr>
                <a:defRPr/>
              </a:pPr>
              <a:t>7</a:t>
            </a:fld>
            <a:endParaRPr lang="en-US" dirty="0"/>
          </a:p>
        </p:txBody>
      </p:sp>
    </p:spTree>
    <p:extLst>
      <p:ext uri="{BB962C8B-B14F-4D97-AF65-F5344CB8AC3E}">
        <p14:creationId xmlns:p14="http://schemas.microsoft.com/office/powerpoint/2010/main" val="1876810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2230C-0A11-117F-6BD5-719484EC855F}"/>
            </a:ext>
          </a:extLst>
        </p:cNvPr>
        <p:cNvGrpSpPr/>
        <p:nvPr/>
      </p:nvGrpSpPr>
      <p:grpSpPr>
        <a:xfrm>
          <a:off x="0" y="0"/>
          <a:ext cx="0" cy="0"/>
          <a:chOff x="0" y="0"/>
          <a:chExt cx="0" cy="0"/>
        </a:xfrm>
      </p:grpSpPr>
      <p:sp>
        <p:nvSpPr>
          <p:cNvPr id="33794" name="Rectangle 7">
            <a:extLst>
              <a:ext uri="{FF2B5EF4-FFF2-40B4-BE49-F238E27FC236}">
                <a16:creationId xmlns:a16="http://schemas.microsoft.com/office/drawing/2014/main" id="{F7D54425-1566-FA26-ECEC-9F85165FD7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charset="0"/>
              </a:defRPr>
            </a:lvl1pPr>
            <a:lvl2pPr marL="742950" indent="-285750" algn="l" eaLnBrk="0" hangingPunct="0">
              <a:spcBef>
                <a:spcPct val="30000"/>
              </a:spcBef>
              <a:defRPr sz="1200">
                <a:solidFill>
                  <a:schemeClr val="tx1"/>
                </a:solidFill>
                <a:latin typeface="Arial" charset="0"/>
              </a:defRPr>
            </a:lvl2pPr>
            <a:lvl3pPr marL="1143000" indent="-228600" algn="l" eaLnBrk="0" hangingPunct="0">
              <a:spcBef>
                <a:spcPct val="30000"/>
              </a:spcBef>
              <a:defRPr sz="1200">
                <a:solidFill>
                  <a:schemeClr val="tx1"/>
                </a:solidFill>
                <a:latin typeface="Arial" charset="0"/>
              </a:defRPr>
            </a:lvl3pPr>
            <a:lvl4pPr marL="1600200" indent="-228600" algn="l" eaLnBrk="0" hangingPunct="0">
              <a:spcBef>
                <a:spcPct val="30000"/>
              </a:spcBef>
              <a:defRPr sz="1200">
                <a:solidFill>
                  <a:schemeClr val="tx1"/>
                </a:solidFill>
                <a:latin typeface="Arial" charset="0"/>
              </a:defRPr>
            </a:lvl4pPr>
            <a:lvl5pPr marL="2057400" indent="-228600" algn="l"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lgn="r" eaLnBrk="1" hangingPunct="1">
              <a:spcBef>
                <a:spcPct val="0"/>
              </a:spcBef>
            </a:pPr>
            <a:fld id="{F468FA83-BA10-4985-A6AB-270EB8C52D97}" type="slidenum">
              <a:rPr lang="en-US" altLang="en-US" smtClean="0">
                <a:solidFill>
                  <a:srgbClr val="000000"/>
                </a:solidFill>
              </a:rPr>
              <a:pPr algn="r" eaLnBrk="1" hangingPunct="1">
                <a:spcBef>
                  <a:spcPct val="0"/>
                </a:spcBef>
              </a:pPr>
              <a:t>8</a:t>
            </a:fld>
            <a:endParaRPr lang="en-US" altLang="en-US">
              <a:solidFill>
                <a:srgbClr val="000000"/>
              </a:solidFill>
            </a:endParaRPr>
          </a:p>
        </p:txBody>
      </p:sp>
      <p:sp>
        <p:nvSpPr>
          <p:cNvPr id="33795" name="Rectangle 2">
            <a:extLst>
              <a:ext uri="{FF2B5EF4-FFF2-40B4-BE49-F238E27FC236}">
                <a16:creationId xmlns:a16="http://schemas.microsoft.com/office/drawing/2014/main" id="{8AA0B3A5-F579-AFC4-3BA6-A5D148561E52}"/>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796E401A-3BB9-6883-2873-E478B25160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488161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2BA5D-5F5D-CEE1-05D2-56AADA11F5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DC05D3-4480-B9EA-E1A5-7DFB84A6DE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7D0378-DBA9-D10A-569B-1B24360DC1EE}"/>
              </a:ext>
            </a:extLst>
          </p:cNvPr>
          <p:cNvSpPr>
            <a:spLocks noGrp="1"/>
          </p:cNvSpPr>
          <p:nvPr>
            <p:ph type="body" idx="1"/>
          </p:nvPr>
        </p:nvSpPr>
        <p:spPr/>
        <p:txBody>
          <a:bodyPr>
            <a:normAutofit/>
          </a:bodyPr>
          <a:lstStyle/>
          <a:p>
            <a:r>
              <a:rPr lang="en-US" sz="1200" dirty="0">
                <a:solidFill>
                  <a:schemeClr val="bg1"/>
                </a:solidFill>
              </a:rPr>
              <a:t>Glyphosate will be next.</a:t>
            </a:r>
            <a:endParaRPr lang="en-US" dirty="0"/>
          </a:p>
        </p:txBody>
      </p:sp>
      <p:sp>
        <p:nvSpPr>
          <p:cNvPr id="4" name="Slide Number Placeholder 3">
            <a:extLst>
              <a:ext uri="{FF2B5EF4-FFF2-40B4-BE49-F238E27FC236}">
                <a16:creationId xmlns:a16="http://schemas.microsoft.com/office/drawing/2014/main" id="{37F7A9EF-8367-92A0-3D20-C3D6B7B3A234}"/>
              </a:ext>
            </a:extLst>
          </p:cNvPr>
          <p:cNvSpPr>
            <a:spLocks noGrp="1"/>
          </p:cNvSpPr>
          <p:nvPr>
            <p:ph type="sldNum" sz="quarter" idx="10"/>
          </p:nvPr>
        </p:nvSpPr>
        <p:spPr/>
        <p:txBody>
          <a:bodyPr/>
          <a:lstStyle/>
          <a:p>
            <a:pPr>
              <a:defRPr/>
            </a:pPr>
            <a:fld id="{E0DF3436-7787-4C4A-841C-25F8F6812AE9}" type="slidenum">
              <a:rPr lang="en-US" smtClean="0"/>
              <a:pPr>
                <a:defRPr/>
              </a:pPr>
              <a:t>9</a:t>
            </a:fld>
            <a:endParaRPr lang="en-US" dirty="0"/>
          </a:p>
        </p:txBody>
      </p:sp>
    </p:spTree>
    <p:extLst>
      <p:ext uri="{BB962C8B-B14F-4D97-AF65-F5344CB8AC3E}">
        <p14:creationId xmlns:p14="http://schemas.microsoft.com/office/powerpoint/2010/main" val="401419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5E09FED-8F0E-4C9F-9A8D-108EF817B8D2}" type="slidenum">
              <a:rPr lang="en-US"/>
              <a:pPr>
                <a:defRPr/>
              </a:pPr>
              <a:t>‹#›</a:t>
            </a:fld>
            <a:endParaRPr lang="en-US" dirty="0"/>
          </a:p>
        </p:txBody>
      </p:sp>
    </p:spTree>
    <p:extLst>
      <p:ext uri="{BB962C8B-B14F-4D97-AF65-F5344CB8AC3E}">
        <p14:creationId xmlns:p14="http://schemas.microsoft.com/office/powerpoint/2010/main" val="22993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5F44748-FA8B-4CD5-BEAB-8A3D1080D698}" type="slidenum">
              <a:rPr lang="en-US"/>
              <a:pPr>
                <a:defRPr/>
              </a:pPr>
              <a:t>‹#›</a:t>
            </a:fld>
            <a:endParaRPr lang="en-US" dirty="0"/>
          </a:p>
        </p:txBody>
      </p:sp>
    </p:spTree>
    <p:extLst>
      <p:ext uri="{BB962C8B-B14F-4D97-AF65-F5344CB8AC3E}">
        <p14:creationId xmlns:p14="http://schemas.microsoft.com/office/powerpoint/2010/main" val="4070488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99AD799-F017-480D-8616-1638A5FF3F53}" type="slidenum">
              <a:rPr lang="en-US"/>
              <a:pPr>
                <a:defRPr/>
              </a:pPr>
              <a:t>‹#›</a:t>
            </a:fld>
            <a:endParaRPr lang="en-US" dirty="0"/>
          </a:p>
        </p:txBody>
      </p:sp>
    </p:spTree>
    <p:extLst>
      <p:ext uri="{BB962C8B-B14F-4D97-AF65-F5344CB8AC3E}">
        <p14:creationId xmlns:p14="http://schemas.microsoft.com/office/powerpoint/2010/main" val="1596232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4A71F0A-5182-4E87-972D-422E231777EA}" type="slidenum">
              <a:rPr lang="en-US"/>
              <a:pPr>
                <a:defRPr/>
              </a:pPr>
              <a:t>‹#›</a:t>
            </a:fld>
            <a:endParaRPr lang="en-US" dirty="0"/>
          </a:p>
        </p:txBody>
      </p:sp>
    </p:spTree>
    <p:extLst>
      <p:ext uri="{BB962C8B-B14F-4D97-AF65-F5344CB8AC3E}">
        <p14:creationId xmlns:p14="http://schemas.microsoft.com/office/powerpoint/2010/main" val="1012011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2EA0C575-8DAE-4F05-8EBE-7307F6A87709}" type="slidenum">
              <a:rPr lang="en-US"/>
              <a:pPr>
                <a:defRPr/>
              </a:pPr>
              <a:t>‹#›</a:t>
            </a:fld>
            <a:endParaRPr lang="en-US" dirty="0"/>
          </a:p>
        </p:txBody>
      </p:sp>
    </p:spTree>
    <p:extLst>
      <p:ext uri="{BB962C8B-B14F-4D97-AF65-F5344CB8AC3E}">
        <p14:creationId xmlns:p14="http://schemas.microsoft.com/office/powerpoint/2010/main" val="2843045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9CC10480-0062-44FE-BA97-9272D3041E44}" type="slidenum">
              <a:rPr lang="en-US"/>
              <a:pPr>
                <a:defRPr/>
              </a:pPr>
              <a:t>‹#›</a:t>
            </a:fld>
            <a:endParaRPr lang="en-US" dirty="0"/>
          </a:p>
        </p:txBody>
      </p:sp>
    </p:spTree>
    <p:extLst>
      <p:ext uri="{BB962C8B-B14F-4D97-AF65-F5344CB8AC3E}">
        <p14:creationId xmlns:p14="http://schemas.microsoft.com/office/powerpoint/2010/main" val="3375957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15848CB2-09D5-4B22-B08B-773576D5CAAC}" type="slidenum">
              <a:rPr lang="en-US"/>
              <a:pPr>
                <a:defRPr/>
              </a:pPr>
              <a:t>‹#›</a:t>
            </a:fld>
            <a:endParaRPr lang="en-US" dirty="0"/>
          </a:p>
        </p:txBody>
      </p:sp>
    </p:spTree>
    <p:extLst>
      <p:ext uri="{BB962C8B-B14F-4D97-AF65-F5344CB8AC3E}">
        <p14:creationId xmlns:p14="http://schemas.microsoft.com/office/powerpoint/2010/main" val="1941846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AE6F523-0E8E-468E-83EF-65AF8A7C2023}" type="slidenum">
              <a:rPr lang="en-US"/>
              <a:pPr>
                <a:defRPr/>
              </a:pPr>
              <a:t>‹#›</a:t>
            </a:fld>
            <a:endParaRPr lang="en-US" dirty="0"/>
          </a:p>
        </p:txBody>
      </p:sp>
    </p:spTree>
    <p:extLst>
      <p:ext uri="{BB962C8B-B14F-4D97-AF65-F5344CB8AC3E}">
        <p14:creationId xmlns:p14="http://schemas.microsoft.com/office/powerpoint/2010/main" val="1382730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DC29369-0B80-4446-8877-7CABF5892CA2}" type="slidenum">
              <a:rPr lang="en-US"/>
              <a:pPr>
                <a:defRPr/>
              </a:pPr>
              <a:t>‹#›</a:t>
            </a:fld>
            <a:endParaRPr lang="en-US" dirty="0"/>
          </a:p>
        </p:txBody>
      </p:sp>
    </p:spTree>
    <p:extLst>
      <p:ext uri="{BB962C8B-B14F-4D97-AF65-F5344CB8AC3E}">
        <p14:creationId xmlns:p14="http://schemas.microsoft.com/office/powerpoint/2010/main" val="2048014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26F5C84-C120-4914-9594-5F8AC3A320CF}" type="slidenum">
              <a:rPr lang="en-US"/>
              <a:pPr>
                <a:defRPr/>
              </a:pPr>
              <a:t>‹#›</a:t>
            </a:fld>
            <a:endParaRPr lang="en-US" dirty="0"/>
          </a:p>
        </p:txBody>
      </p:sp>
    </p:spTree>
    <p:extLst>
      <p:ext uri="{BB962C8B-B14F-4D97-AF65-F5344CB8AC3E}">
        <p14:creationId xmlns:p14="http://schemas.microsoft.com/office/powerpoint/2010/main" val="693769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3D61020-2933-4D8E-8E1C-FD71974A5E74}" type="slidenum">
              <a:rPr lang="en-US"/>
              <a:pPr>
                <a:defRPr/>
              </a:pPr>
              <a:t>‹#›</a:t>
            </a:fld>
            <a:endParaRPr lang="en-US" dirty="0"/>
          </a:p>
        </p:txBody>
      </p:sp>
    </p:spTree>
    <p:extLst>
      <p:ext uri="{BB962C8B-B14F-4D97-AF65-F5344CB8AC3E}">
        <p14:creationId xmlns:p14="http://schemas.microsoft.com/office/powerpoint/2010/main" val="689578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1"/>
            </a:gs>
            <a:gs pos="100000">
              <a:srgbClr val="000066"/>
            </a:gs>
          </a:gsLst>
          <a:lin ang="27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971C6EF-72E3-4BFD-A959-13A02BC87B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9" r:id="rId10"/>
    <p:sldLayoutId id="214748370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59102-E121-F3BF-FEE7-589EB1EF093B}"/>
            </a:ext>
          </a:extLst>
        </p:cNvPr>
        <p:cNvGrpSpPr/>
        <p:nvPr/>
      </p:nvGrpSpPr>
      <p:grpSpPr>
        <a:xfrm>
          <a:off x="0" y="0"/>
          <a:ext cx="0" cy="0"/>
          <a:chOff x="0" y="0"/>
          <a:chExt cx="0" cy="0"/>
        </a:xfrm>
      </p:grpSpPr>
      <p:sp>
        <p:nvSpPr>
          <p:cNvPr id="5123" name="Rectangle 7">
            <a:extLst>
              <a:ext uri="{FF2B5EF4-FFF2-40B4-BE49-F238E27FC236}">
                <a16:creationId xmlns:a16="http://schemas.microsoft.com/office/drawing/2014/main" id="{33E4D6D8-532E-B61F-3C0D-C03B32649320}"/>
              </a:ext>
            </a:extLst>
          </p:cNvPr>
          <p:cNvSpPr>
            <a:spLocks noChangeArrowheads="1"/>
          </p:cNvSpPr>
          <p:nvPr/>
        </p:nvSpPr>
        <p:spPr bwMode="auto">
          <a:xfrm>
            <a:off x="152400" y="0"/>
            <a:ext cx="8808720" cy="1022350"/>
          </a:xfrm>
          <a:prstGeom prst="rect">
            <a:avLst/>
          </a:prstGeom>
          <a:noFill/>
          <a:ln w="9525">
            <a:noFill/>
            <a:miter lim="800000"/>
            <a:headEnd/>
            <a:tailEnd/>
          </a:ln>
        </p:spPr>
        <p:txBody>
          <a:bodyPr anchor="ctr"/>
          <a:lstStyle/>
          <a:p>
            <a:r>
              <a:rPr lang="en-US" altLang="en-US" sz="3200" dirty="0">
                <a:solidFill>
                  <a:srgbClr val="FFFF00"/>
                </a:solidFill>
              </a:rPr>
              <a:t>Aquatic Plant Control Funding: 2016 - 2021</a:t>
            </a:r>
          </a:p>
        </p:txBody>
      </p:sp>
      <p:sp>
        <p:nvSpPr>
          <p:cNvPr id="5124" name="Rectangle 5">
            <a:extLst>
              <a:ext uri="{FF2B5EF4-FFF2-40B4-BE49-F238E27FC236}">
                <a16:creationId xmlns:a16="http://schemas.microsoft.com/office/drawing/2014/main" id="{682A37F2-D5F6-537C-BD8A-BEDEF82A28C4}"/>
              </a:ext>
            </a:extLst>
          </p:cNvPr>
          <p:cNvSpPr>
            <a:spLocks noChangeArrowheads="1"/>
          </p:cNvSpPr>
          <p:nvPr/>
        </p:nvSpPr>
        <p:spPr bwMode="auto">
          <a:xfrm>
            <a:off x="0" y="8382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graphicFrame>
        <p:nvGraphicFramePr>
          <p:cNvPr id="7" name="Table 6">
            <a:extLst>
              <a:ext uri="{FF2B5EF4-FFF2-40B4-BE49-F238E27FC236}">
                <a16:creationId xmlns:a16="http://schemas.microsoft.com/office/drawing/2014/main" id="{C2DD65A7-C4BC-A818-3299-E3D5B25697C7}"/>
              </a:ext>
            </a:extLst>
          </p:cNvPr>
          <p:cNvGraphicFramePr>
            <a:graphicFrameLocks noGrp="1"/>
          </p:cNvGraphicFramePr>
          <p:nvPr>
            <p:extLst>
              <p:ext uri="{D42A27DB-BD31-4B8C-83A1-F6EECF244321}">
                <p14:modId xmlns:p14="http://schemas.microsoft.com/office/powerpoint/2010/main" val="183825991"/>
              </p:ext>
            </p:extLst>
          </p:nvPr>
        </p:nvGraphicFramePr>
        <p:xfrm>
          <a:off x="76200" y="1219200"/>
          <a:ext cx="8884920" cy="4572547"/>
        </p:xfrm>
        <a:graphic>
          <a:graphicData uri="http://schemas.openxmlformats.org/drawingml/2006/table">
            <a:tbl>
              <a:tblPr/>
              <a:tblGrid>
                <a:gridCol w="220980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097280">
                  <a:extLst>
                    <a:ext uri="{9D8B030D-6E8A-4147-A177-3AD203B41FA5}">
                      <a16:colId xmlns:a16="http://schemas.microsoft.com/office/drawing/2014/main" val="20002"/>
                    </a:ext>
                  </a:extLst>
                </a:gridCol>
                <a:gridCol w="1097280">
                  <a:extLst>
                    <a:ext uri="{9D8B030D-6E8A-4147-A177-3AD203B41FA5}">
                      <a16:colId xmlns:a16="http://schemas.microsoft.com/office/drawing/2014/main" val="20003"/>
                    </a:ext>
                  </a:extLst>
                </a:gridCol>
                <a:gridCol w="1188720">
                  <a:extLst>
                    <a:ext uri="{9D8B030D-6E8A-4147-A177-3AD203B41FA5}">
                      <a16:colId xmlns:a16="http://schemas.microsoft.com/office/drawing/2014/main" val="20004"/>
                    </a:ext>
                  </a:extLst>
                </a:gridCol>
                <a:gridCol w="1097280">
                  <a:extLst>
                    <a:ext uri="{9D8B030D-6E8A-4147-A177-3AD203B41FA5}">
                      <a16:colId xmlns:a16="http://schemas.microsoft.com/office/drawing/2014/main" val="20005"/>
                    </a:ext>
                  </a:extLst>
                </a:gridCol>
                <a:gridCol w="1097280">
                  <a:extLst>
                    <a:ext uri="{9D8B030D-6E8A-4147-A177-3AD203B41FA5}">
                      <a16:colId xmlns:a16="http://schemas.microsoft.com/office/drawing/2014/main" val="20006"/>
                    </a:ext>
                  </a:extLst>
                </a:gridCol>
              </a:tblGrid>
              <a:tr h="459433">
                <a:tc>
                  <a:txBody>
                    <a:bodyPr/>
                    <a:lstStyle/>
                    <a:p>
                      <a:pPr>
                        <a:lnSpc>
                          <a:spcPct val="115000"/>
                        </a:lnSpc>
                      </a:pPr>
                      <a:endParaRPr lang="en-US" sz="2000" dirty="0">
                        <a:solidFill>
                          <a:schemeClr val="bg1"/>
                        </a:solidFill>
                        <a:latin typeface="Calibri"/>
                        <a:ea typeface="Times New Roman"/>
                      </a:endParaRPr>
                    </a:p>
                  </a:txBody>
                  <a:tcPr marL="68580" marR="68580" marT="0" marB="0">
                    <a:lnL w="1905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chemeClr val="bg1"/>
                          </a:solidFill>
                          <a:latin typeface="Times New Roman"/>
                          <a:ea typeface="Times New Roman"/>
                        </a:rPr>
                        <a:t>FY16</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chemeClr val="bg1"/>
                          </a:solidFill>
                          <a:latin typeface="Times New Roman"/>
                          <a:ea typeface="Times New Roman"/>
                        </a:rPr>
                        <a:t>FY 17</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chemeClr val="bg1"/>
                          </a:solidFill>
                          <a:latin typeface="Times New Roman"/>
                          <a:ea typeface="Times New Roman"/>
                        </a:rPr>
                        <a:t>FY 18</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chemeClr val="bg1"/>
                          </a:solidFill>
                          <a:latin typeface="Times New Roman"/>
                          <a:ea typeface="Times New Roman"/>
                        </a:rPr>
                        <a:t>FY19</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chemeClr val="bg1"/>
                          </a:solidFill>
                          <a:latin typeface="Times New Roman"/>
                          <a:ea typeface="Times New Roman"/>
                        </a:rPr>
                        <a:t>FY20</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chemeClr val="bg1"/>
                          </a:solidFill>
                          <a:latin typeface="Times New Roman"/>
                          <a:ea typeface="Times New Roman"/>
                        </a:rPr>
                        <a:t>FY21</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523596">
                <a:tc>
                  <a:txBody>
                    <a:bodyPr/>
                    <a:lstStyle/>
                    <a:p>
                      <a:pPr marL="0" marR="0">
                        <a:lnSpc>
                          <a:spcPct val="115000"/>
                        </a:lnSpc>
                        <a:spcBef>
                          <a:spcPts val="0"/>
                        </a:spcBef>
                        <a:spcAft>
                          <a:spcPts val="0"/>
                        </a:spcAft>
                      </a:pPr>
                      <a:endParaRPr lang="en-US" sz="2000">
                        <a:solidFill>
                          <a:schemeClr val="bg1"/>
                        </a:solidFill>
                        <a:latin typeface="Times New Roman"/>
                        <a:ea typeface="Times New Roman"/>
                      </a:endParaRPr>
                    </a:p>
                  </a:txBody>
                  <a:tcPr marL="68580" marR="68580" marT="0" marB="0">
                    <a:lnL w="1905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gridSpan="6">
                  <a:txBody>
                    <a:bodyPr/>
                    <a:lstStyle/>
                    <a:p>
                      <a:pPr marL="0" marR="0" algn="ctr">
                        <a:lnSpc>
                          <a:spcPct val="115000"/>
                        </a:lnSpc>
                        <a:spcBef>
                          <a:spcPts val="0"/>
                        </a:spcBef>
                        <a:spcAft>
                          <a:spcPts val="0"/>
                        </a:spcAft>
                      </a:pPr>
                      <a:r>
                        <a:rPr lang="en-US" sz="2000" dirty="0">
                          <a:solidFill>
                            <a:schemeClr val="bg1"/>
                          </a:solidFill>
                          <a:latin typeface="Times New Roman"/>
                          <a:ea typeface="Calibri"/>
                        </a:rPr>
                        <a:t> ---------------------------- $ Millions  ----------------------------</a:t>
                      </a:r>
                      <a:endParaRPr lang="en-US" sz="2000" dirty="0">
                        <a:solidFill>
                          <a:schemeClr val="bg1"/>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lnL w="19050" cap="flat" cmpd="sng" algn="ctr">
                      <a:solidFill>
                        <a:srgbClr val="FFC000"/>
                      </a:solidFill>
                      <a:prstDash val="solid"/>
                      <a:round/>
                      <a:headEnd type="none" w="med" len="med"/>
                      <a:tailEnd type="none" w="med" len="med"/>
                    </a:lnL>
                    <a:lnT w="12700" cap="flat" cmpd="sng" algn="ctr">
                      <a:solidFill>
                        <a:srgbClr val="FFC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23596">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2000" dirty="0">
                          <a:solidFill>
                            <a:schemeClr val="bg1"/>
                          </a:solidFill>
                          <a:latin typeface="Times New Roman"/>
                          <a:ea typeface="Times New Roman"/>
                        </a:rPr>
                        <a:t>CONSTRUCTION</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1,631</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1,876</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2,050</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2,183</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2,681</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aseline="0" dirty="0">
                          <a:solidFill>
                            <a:srgbClr val="FFFF00"/>
                          </a:solidFill>
                          <a:latin typeface="Times New Roman"/>
                          <a:ea typeface="Times New Roman"/>
                        </a:rPr>
                        <a:t>2,693</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140213219"/>
                  </a:ext>
                </a:extLst>
              </a:tr>
              <a:tr h="523596">
                <a:tc>
                  <a:txBody>
                    <a:bodyPr/>
                    <a:lstStyle/>
                    <a:p>
                      <a:pPr marL="0" marR="0">
                        <a:lnSpc>
                          <a:spcPct val="115000"/>
                        </a:lnSpc>
                        <a:spcBef>
                          <a:spcPts val="0"/>
                        </a:spcBef>
                        <a:spcAft>
                          <a:spcPts val="0"/>
                        </a:spcAft>
                      </a:pPr>
                      <a:r>
                        <a:rPr lang="en-US" sz="2000" dirty="0">
                          <a:solidFill>
                            <a:schemeClr val="bg1"/>
                          </a:solidFill>
                          <a:latin typeface="Times New Roman"/>
                          <a:ea typeface="Times New Roman"/>
                        </a:rPr>
                        <a:t>APC - TOTAL</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4</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9</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11</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12</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24</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aseline="0" dirty="0">
                          <a:solidFill>
                            <a:srgbClr val="FFFF00"/>
                          </a:solidFill>
                          <a:latin typeface="Times New Roman"/>
                          <a:ea typeface="Times New Roman"/>
                        </a:rPr>
                        <a:t>25</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3448895039"/>
                  </a:ext>
                </a:extLst>
              </a:tr>
              <a:tr h="523596">
                <a:tc>
                  <a:txBody>
                    <a:bodyPr/>
                    <a:lstStyle/>
                    <a:p>
                      <a:pPr marL="0" marR="0">
                        <a:lnSpc>
                          <a:spcPct val="115000"/>
                        </a:lnSpc>
                        <a:spcBef>
                          <a:spcPts val="0"/>
                        </a:spcBef>
                        <a:spcAft>
                          <a:spcPts val="0"/>
                        </a:spcAft>
                      </a:pPr>
                      <a:r>
                        <a:rPr lang="en-US" sz="2000" dirty="0">
                          <a:solidFill>
                            <a:schemeClr val="bg1"/>
                          </a:solidFill>
                          <a:latin typeface="Times New Roman"/>
                          <a:ea typeface="Calibri"/>
                        </a:rPr>
                        <a:t>  </a:t>
                      </a:r>
                      <a:r>
                        <a:rPr lang="en-US" sz="2000" dirty="0">
                          <a:solidFill>
                            <a:srgbClr val="FFC000"/>
                          </a:solidFill>
                          <a:latin typeface="Times New Roman"/>
                          <a:ea typeface="Calibri"/>
                        </a:rPr>
                        <a:t>APC Research</a:t>
                      </a:r>
                      <a:endParaRPr lang="en-US" sz="2000" dirty="0">
                        <a:solidFill>
                          <a:srgbClr val="FFC000"/>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Calibri"/>
                        </a:rPr>
                        <a:t>4</a:t>
                      </a:r>
                      <a:endParaRPr lang="en-US" sz="2400" dirty="0">
                        <a:solidFill>
                          <a:srgbClr val="FFFF00"/>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Calibri"/>
                        </a:rPr>
                        <a:t>4</a:t>
                      </a:r>
                      <a:endParaRPr lang="en-US" sz="2400" dirty="0">
                        <a:solidFill>
                          <a:srgbClr val="FFFF00"/>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Calibri"/>
                        </a:rPr>
                        <a:t>5</a:t>
                      </a:r>
                      <a:endParaRPr lang="en-US" sz="2400" dirty="0">
                        <a:solidFill>
                          <a:srgbClr val="FFFF00"/>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Calibri"/>
                        </a:rPr>
                        <a:t>5</a:t>
                      </a:r>
                      <a:endParaRPr lang="en-US" sz="2400" dirty="0">
                        <a:solidFill>
                          <a:srgbClr val="FFFF00"/>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Calibri"/>
                        </a:rPr>
                        <a:t>5</a:t>
                      </a:r>
                      <a:endParaRPr lang="en-US" sz="2400" dirty="0">
                        <a:solidFill>
                          <a:srgbClr val="FFFF00"/>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aseline="0" dirty="0">
                          <a:solidFill>
                            <a:srgbClr val="FFFF00"/>
                          </a:solidFill>
                          <a:latin typeface="Times New Roman"/>
                          <a:ea typeface="Calibri"/>
                        </a:rPr>
                        <a:t>6</a:t>
                      </a:r>
                      <a:endParaRPr lang="en-US" sz="2400" baseline="0" dirty="0">
                        <a:solidFill>
                          <a:srgbClr val="FFFF00"/>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2"/>
                  </a:ext>
                </a:extLst>
              </a:tr>
              <a:tr h="523596">
                <a:tc>
                  <a:txBody>
                    <a:bodyPr/>
                    <a:lstStyle/>
                    <a:p>
                      <a:pPr marL="0" marR="0">
                        <a:lnSpc>
                          <a:spcPct val="115000"/>
                        </a:lnSpc>
                        <a:spcBef>
                          <a:spcPts val="0"/>
                        </a:spcBef>
                        <a:spcAft>
                          <a:spcPts val="0"/>
                        </a:spcAft>
                      </a:pPr>
                      <a:r>
                        <a:rPr lang="en-US" sz="2000" dirty="0">
                          <a:solidFill>
                            <a:schemeClr val="bg1"/>
                          </a:solidFill>
                          <a:latin typeface="Times New Roman"/>
                          <a:ea typeface="Times New Roman"/>
                        </a:rPr>
                        <a:t>  Flowering rush &amp;</a:t>
                      </a:r>
                    </a:p>
                    <a:p>
                      <a:pPr marL="0" marR="0">
                        <a:lnSpc>
                          <a:spcPct val="115000"/>
                        </a:lnSpc>
                        <a:spcBef>
                          <a:spcPts val="0"/>
                        </a:spcBef>
                        <a:spcAft>
                          <a:spcPts val="0"/>
                        </a:spcAft>
                      </a:pPr>
                      <a:r>
                        <a:rPr lang="en-US" sz="2000" dirty="0">
                          <a:solidFill>
                            <a:schemeClr val="bg1"/>
                          </a:solidFill>
                          <a:latin typeface="Times New Roman"/>
                          <a:ea typeface="Times New Roman"/>
                        </a:rPr>
                        <a:t>   hydrilla control </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n/a</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n/a</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extLst>
                  <a:ext uri="{0D108BD9-81ED-4DB2-BD59-A6C34878D82A}">
                    <a16:rowId xmlns:a16="http://schemas.microsoft.com/office/drawing/2014/main" val="10003"/>
                  </a:ext>
                </a:extLst>
              </a:tr>
              <a:tr h="523596">
                <a:tc>
                  <a:txBody>
                    <a:bodyPr/>
                    <a:lstStyle/>
                    <a:p>
                      <a:pPr marL="0" marR="0">
                        <a:lnSpc>
                          <a:spcPct val="115000"/>
                        </a:lnSpc>
                        <a:spcBef>
                          <a:spcPts val="0"/>
                        </a:spcBef>
                        <a:spcAft>
                          <a:spcPts val="0"/>
                        </a:spcAft>
                      </a:pPr>
                      <a:r>
                        <a:rPr lang="en-US" sz="2000" dirty="0">
                          <a:solidFill>
                            <a:schemeClr val="bg1"/>
                          </a:solidFill>
                          <a:latin typeface="Times New Roman"/>
                          <a:ea typeface="Times New Roman"/>
                        </a:rPr>
                        <a:t> CT River &amp; Lake </a:t>
                      </a:r>
                    </a:p>
                    <a:p>
                      <a:pPr marL="0" marR="0">
                        <a:lnSpc>
                          <a:spcPct val="115000"/>
                        </a:lnSpc>
                        <a:spcBef>
                          <a:spcPts val="0"/>
                        </a:spcBef>
                        <a:spcAft>
                          <a:spcPts val="0"/>
                        </a:spcAft>
                      </a:pPr>
                      <a:r>
                        <a:rPr lang="en-US" sz="2000" dirty="0">
                          <a:solidFill>
                            <a:schemeClr val="bg1"/>
                          </a:solidFill>
                          <a:latin typeface="Times New Roman"/>
                          <a:ea typeface="Times New Roman"/>
                        </a:rPr>
                        <a:t> Champlain hydrilla</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n/a</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n/a</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n/a</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n/a</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n/a</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n/a</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extLst>
                  <a:ext uri="{0D108BD9-81ED-4DB2-BD59-A6C34878D82A}">
                    <a16:rowId xmlns:a16="http://schemas.microsoft.com/office/drawing/2014/main" val="10004"/>
                  </a:ext>
                </a:extLst>
              </a:tr>
              <a:tr h="523596">
                <a:tc>
                  <a:txBody>
                    <a:bodyPr/>
                    <a:lstStyle/>
                    <a:p>
                      <a:pPr marL="0" marR="0">
                        <a:lnSpc>
                          <a:spcPct val="115000"/>
                        </a:lnSpc>
                        <a:spcBef>
                          <a:spcPts val="0"/>
                        </a:spcBef>
                        <a:spcAft>
                          <a:spcPts val="0"/>
                        </a:spcAft>
                      </a:pPr>
                      <a:r>
                        <a:rPr lang="en-US" sz="2000" dirty="0">
                          <a:solidFill>
                            <a:schemeClr val="bg1"/>
                          </a:solidFill>
                          <a:latin typeface="Times New Roman"/>
                          <a:ea typeface="Times New Roman"/>
                        </a:rPr>
                        <a:t>   Watercraft </a:t>
                      </a:r>
                      <a:r>
                        <a:rPr lang="en-US" sz="2000" dirty="0" err="1">
                          <a:solidFill>
                            <a:schemeClr val="bg1"/>
                          </a:solidFill>
                          <a:latin typeface="Times New Roman"/>
                          <a:ea typeface="Times New Roman"/>
                        </a:rPr>
                        <a:t>inspec</a:t>
                      </a:r>
                      <a:r>
                        <a:rPr lang="en-US" sz="2000" dirty="0">
                          <a:solidFill>
                            <a:schemeClr val="bg1"/>
                          </a:solidFill>
                          <a:latin typeface="Times New Roman"/>
                          <a:ea typeface="Times New Roman"/>
                        </a:rPr>
                        <a:t>- </a:t>
                      </a:r>
                    </a:p>
                    <a:p>
                      <a:pPr marL="0" marR="0">
                        <a:lnSpc>
                          <a:spcPct val="115000"/>
                        </a:lnSpc>
                        <a:spcBef>
                          <a:spcPts val="0"/>
                        </a:spcBef>
                        <a:spcAft>
                          <a:spcPts val="0"/>
                        </a:spcAft>
                      </a:pPr>
                      <a:r>
                        <a:rPr lang="en-US" sz="2000" dirty="0">
                          <a:solidFill>
                            <a:schemeClr val="bg1"/>
                          </a:solidFill>
                          <a:latin typeface="Times New Roman"/>
                          <a:ea typeface="Times New Roman"/>
                        </a:rPr>
                        <a:t>      </a:t>
                      </a:r>
                      <a:r>
                        <a:rPr lang="en-US" sz="2000" dirty="0" err="1">
                          <a:solidFill>
                            <a:schemeClr val="bg1"/>
                          </a:solidFill>
                          <a:latin typeface="Times New Roman"/>
                          <a:ea typeface="Times New Roman"/>
                        </a:rPr>
                        <a:t>tion</a:t>
                      </a:r>
                      <a:r>
                        <a:rPr lang="en-US" sz="2000" dirty="0">
                          <a:solidFill>
                            <a:schemeClr val="bg1"/>
                          </a:solidFill>
                          <a:latin typeface="Times New Roman"/>
                          <a:ea typeface="Times New Roman"/>
                        </a:rPr>
                        <a:t> stations </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n/a</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5</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5</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6</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18</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18</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TextBox 2">
            <a:extLst>
              <a:ext uri="{FF2B5EF4-FFF2-40B4-BE49-F238E27FC236}">
                <a16:creationId xmlns:a16="http://schemas.microsoft.com/office/drawing/2014/main" id="{3C3B2217-0C0D-6FD9-CAE9-99554799214A}"/>
              </a:ext>
            </a:extLst>
          </p:cNvPr>
          <p:cNvSpPr txBox="1"/>
          <p:nvPr/>
        </p:nvSpPr>
        <p:spPr>
          <a:xfrm>
            <a:off x="-76200" y="6015335"/>
            <a:ext cx="5791200" cy="461665"/>
          </a:xfrm>
          <a:prstGeom prst="rect">
            <a:avLst/>
          </a:prstGeom>
          <a:noFill/>
        </p:spPr>
        <p:txBody>
          <a:bodyPr wrap="square">
            <a:spAutoFit/>
          </a:bodyPr>
          <a:lstStyle/>
          <a:p>
            <a:pPr algn="ctr" eaLnBrk="1" hangingPunct="1">
              <a:spcBef>
                <a:spcPct val="0"/>
              </a:spcBef>
              <a:buNone/>
            </a:pPr>
            <a:r>
              <a:rPr lang="en-US" altLang="en-US" sz="2400" dirty="0">
                <a:solidFill>
                  <a:srgbClr val="FFC000"/>
                </a:solidFill>
              </a:rPr>
              <a:t>APC = Aquatic Plant Control program</a:t>
            </a:r>
          </a:p>
        </p:txBody>
      </p:sp>
    </p:spTree>
    <p:extLst>
      <p:ext uri="{BB962C8B-B14F-4D97-AF65-F5344CB8AC3E}">
        <p14:creationId xmlns:p14="http://schemas.microsoft.com/office/powerpoint/2010/main" val="2953461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752B0-4AB4-EE8D-822B-3260D9CE3161}"/>
            </a:ext>
          </a:extLst>
        </p:cNvPr>
        <p:cNvGrpSpPr/>
        <p:nvPr/>
      </p:nvGrpSpPr>
      <p:grpSpPr>
        <a:xfrm>
          <a:off x="0" y="0"/>
          <a:ext cx="0" cy="0"/>
          <a:chOff x="0" y="0"/>
          <a:chExt cx="0" cy="0"/>
        </a:xfrm>
      </p:grpSpPr>
      <p:sp>
        <p:nvSpPr>
          <p:cNvPr id="5123" name="Rectangle 7">
            <a:extLst>
              <a:ext uri="{FF2B5EF4-FFF2-40B4-BE49-F238E27FC236}">
                <a16:creationId xmlns:a16="http://schemas.microsoft.com/office/drawing/2014/main" id="{E339C573-5DFD-1EFC-360B-56664CB9884F}"/>
              </a:ext>
            </a:extLst>
          </p:cNvPr>
          <p:cNvSpPr>
            <a:spLocks noChangeArrowheads="1"/>
          </p:cNvSpPr>
          <p:nvPr/>
        </p:nvSpPr>
        <p:spPr bwMode="auto">
          <a:xfrm>
            <a:off x="152400" y="0"/>
            <a:ext cx="8808720" cy="1022350"/>
          </a:xfrm>
          <a:prstGeom prst="rect">
            <a:avLst/>
          </a:prstGeom>
          <a:noFill/>
          <a:ln w="9525">
            <a:noFill/>
            <a:miter lim="800000"/>
            <a:headEnd/>
            <a:tailEnd/>
          </a:ln>
        </p:spPr>
        <p:txBody>
          <a:bodyPr anchor="ctr"/>
          <a:lstStyle/>
          <a:p>
            <a:r>
              <a:rPr lang="en-US" altLang="en-US" sz="3200" dirty="0">
                <a:solidFill>
                  <a:srgbClr val="FFFF00"/>
                </a:solidFill>
              </a:rPr>
              <a:t>Aquatic Plant Control Funding: 2022 – 2025</a:t>
            </a:r>
          </a:p>
        </p:txBody>
      </p:sp>
      <p:sp>
        <p:nvSpPr>
          <p:cNvPr id="5124" name="Rectangle 5">
            <a:extLst>
              <a:ext uri="{FF2B5EF4-FFF2-40B4-BE49-F238E27FC236}">
                <a16:creationId xmlns:a16="http://schemas.microsoft.com/office/drawing/2014/main" id="{21882179-5C19-F555-0213-D53557D344A1}"/>
              </a:ext>
            </a:extLst>
          </p:cNvPr>
          <p:cNvSpPr>
            <a:spLocks noChangeArrowheads="1"/>
          </p:cNvSpPr>
          <p:nvPr/>
        </p:nvSpPr>
        <p:spPr bwMode="auto">
          <a:xfrm>
            <a:off x="0" y="8382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graphicFrame>
        <p:nvGraphicFramePr>
          <p:cNvPr id="7" name="Table 6">
            <a:extLst>
              <a:ext uri="{FF2B5EF4-FFF2-40B4-BE49-F238E27FC236}">
                <a16:creationId xmlns:a16="http://schemas.microsoft.com/office/drawing/2014/main" id="{0CBB6D78-3C47-5E54-42B1-FEF17E66068F}"/>
              </a:ext>
            </a:extLst>
          </p:cNvPr>
          <p:cNvGraphicFramePr>
            <a:graphicFrameLocks noGrp="1"/>
          </p:cNvGraphicFramePr>
          <p:nvPr>
            <p:extLst>
              <p:ext uri="{D42A27DB-BD31-4B8C-83A1-F6EECF244321}">
                <p14:modId xmlns:p14="http://schemas.microsoft.com/office/powerpoint/2010/main" val="4000196454"/>
              </p:ext>
            </p:extLst>
          </p:nvPr>
        </p:nvGraphicFramePr>
        <p:xfrm>
          <a:off x="76200" y="1219200"/>
          <a:ext cx="8884920" cy="5309620"/>
        </p:xfrm>
        <a:graphic>
          <a:graphicData uri="http://schemas.openxmlformats.org/drawingml/2006/table">
            <a:tbl>
              <a:tblPr/>
              <a:tblGrid>
                <a:gridCol w="220980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097280">
                  <a:extLst>
                    <a:ext uri="{9D8B030D-6E8A-4147-A177-3AD203B41FA5}">
                      <a16:colId xmlns:a16="http://schemas.microsoft.com/office/drawing/2014/main" val="20002"/>
                    </a:ext>
                  </a:extLst>
                </a:gridCol>
                <a:gridCol w="1097280">
                  <a:extLst>
                    <a:ext uri="{9D8B030D-6E8A-4147-A177-3AD203B41FA5}">
                      <a16:colId xmlns:a16="http://schemas.microsoft.com/office/drawing/2014/main" val="20003"/>
                    </a:ext>
                  </a:extLst>
                </a:gridCol>
                <a:gridCol w="1188720">
                  <a:extLst>
                    <a:ext uri="{9D8B030D-6E8A-4147-A177-3AD203B41FA5}">
                      <a16:colId xmlns:a16="http://schemas.microsoft.com/office/drawing/2014/main" val="20004"/>
                    </a:ext>
                  </a:extLst>
                </a:gridCol>
                <a:gridCol w="1097280">
                  <a:extLst>
                    <a:ext uri="{9D8B030D-6E8A-4147-A177-3AD203B41FA5}">
                      <a16:colId xmlns:a16="http://schemas.microsoft.com/office/drawing/2014/main" val="20005"/>
                    </a:ext>
                  </a:extLst>
                </a:gridCol>
                <a:gridCol w="1097280">
                  <a:extLst>
                    <a:ext uri="{9D8B030D-6E8A-4147-A177-3AD203B41FA5}">
                      <a16:colId xmlns:a16="http://schemas.microsoft.com/office/drawing/2014/main" val="20006"/>
                    </a:ext>
                  </a:extLst>
                </a:gridCol>
              </a:tblGrid>
              <a:tr h="459433">
                <a:tc>
                  <a:txBody>
                    <a:bodyPr/>
                    <a:lstStyle/>
                    <a:p>
                      <a:pPr>
                        <a:lnSpc>
                          <a:spcPct val="115000"/>
                        </a:lnSpc>
                      </a:pPr>
                      <a:endParaRPr lang="en-US" sz="2000" dirty="0">
                        <a:solidFill>
                          <a:schemeClr val="bg1"/>
                        </a:solidFill>
                        <a:latin typeface="Calibri"/>
                        <a:ea typeface="Times New Roman"/>
                      </a:endParaRPr>
                    </a:p>
                  </a:txBody>
                  <a:tcPr marL="68580" marR="68580" marT="0" marB="0">
                    <a:lnL w="1905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chemeClr val="bg1"/>
                          </a:solidFill>
                          <a:latin typeface="Times New Roman"/>
                          <a:ea typeface="Times New Roman"/>
                        </a:rPr>
                        <a:t>FY22</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chemeClr val="bg1"/>
                          </a:solidFill>
                          <a:latin typeface="Times New Roman"/>
                          <a:ea typeface="Times New Roman"/>
                        </a:rPr>
                        <a:t>FY 23</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chemeClr val="bg1"/>
                          </a:solidFill>
                          <a:latin typeface="Times New Roman"/>
                          <a:ea typeface="Times New Roman"/>
                        </a:rPr>
                        <a:t>FY 24</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chemeClr val="bg1"/>
                          </a:solidFill>
                          <a:latin typeface="Times New Roman"/>
                          <a:ea typeface="Times New Roman"/>
                        </a:rPr>
                        <a:t>FY25</a:t>
                      </a:r>
                    </a:p>
                    <a:p>
                      <a:pPr marL="0" marR="0" algn="ctr">
                        <a:lnSpc>
                          <a:spcPct val="115000"/>
                        </a:lnSpc>
                        <a:spcBef>
                          <a:spcPts val="0"/>
                        </a:spcBef>
                        <a:spcAft>
                          <a:spcPts val="0"/>
                        </a:spcAft>
                      </a:pPr>
                      <a:r>
                        <a:rPr lang="en-US" sz="2000" b="1" dirty="0">
                          <a:solidFill>
                            <a:schemeClr val="bg1"/>
                          </a:solidFill>
                          <a:latin typeface="Times New Roman"/>
                          <a:ea typeface="Times New Roman"/>
                        </a:rPr>
                        <a:t>House</a:t>
                      </a:r>
                      <a:endParaRPr lang="en-US" sz="2000" dirty="0">
                        <a:solidFill>
                          <a:schemeClr val="bg1"/>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chemeClr val="bg1"/>
                          </a:solidFill>
                          <a:latin typeface="Times New Roman"/>
                          <a:ea typeface="Times New Roman"/>
                        </a:rPr>
                        <a:t>FY25</a:t>
                      </a:r>
                    </a:p>
                    <a:p>
                      <a:pPr marL="0" marR="0" algn="ctr">
                        <a:lnSpc>
                          <a:spcPct val="115000"/>
                        </a:lnSpc>
                        <a:spcBef>
                          <a:spcPts val="0"/>
                        </a:spcBef>
                        <a:spcAft>
                          <a:spcPts val="0"/>
                        </a:spcAft>
                      </a:pPr>
                      <a:r>
                        <a:rPr lang="en-US" sz="2000" b="1" dirty="0">
                          <a:solidFill>
                            <a:schemeClr val="bg1"/>
                          </a:solidFill>
                          <a:latin typeface="Times New Roman"/>
                          <a:ea typeface="Times New Roman"/>
                        </a:rPr>
                        <a:t>Senate</a:t>
                      </a:r>
                      <a:endParaRPr lang="en-US" sz="2000" dirty="0">
                        <a:solidFill>
                          <a:schemeClr val="bg1"/>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chemeClr val="bg1"/>
                          </a:solidFill>
                          <a:latin typeface="Times New Roman"/>
                          <a:ea typeface="Times New Roman"/>
                        </a:rPr>
                        <a:t>FY25</a:t>
                      </a:r>
                    </a:p>
                    <a:p>
                      <a:pPr marL="0" marR="0" algn="ctr">
                        <a:lnSpc>
                          <a:spcPct val="115000"/>
                        </a:lnSpc>
                        <a:spcBef>
                          <a:spcPts val="0"/>
                        </a:spcBef>
                        <a:spcAft>
                          <a:spcPts val="0"/>
                        </a:spcAft>
                      </a:pPr>
                      <a:r>
                        <a:rPr lang="en-US" sz="2000" b="1" dirty="0">
                          <a:solidFill>
                            <a:schemeClr val="bg1"/>
                          </a:solidFill>
                          <a:latin typeface="Times New Roman"/>
                        </a:rPr>
                        <a:t>ACOE</a:t>
                      </a:r>
                      <a:endParaRPr lang="en-US" sz="2000" dirty="0">
                        <a:solidFill>
                          <a:schemeClr val="bg1"/>
                        </a:solidFill>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523596">
                <a:tc>
                  <a:txBody>
                    <a:bodyPr/>
                    <a:lstStyle/>
                    <a:p>
                      <a:pPr marL="0" marR="0">
                        <a:lnSpc>
                          <a:spcPct val="115000"/>
                        </a:lnSpc>
                        <a:spcBef>
                          <a:spcPts val="0"/>
                        </a:spcBef>
                        <a:spcAft>
                          <a:spcPts val="0"/>
                        </a:spcAft>
                      </a:pPr>
                      <a:endParaRPr lang="en-US" sz="2000">
                        <a:solidFill>
                          <a:schemeClr val="bg1"/>
                        </a:solidFill>
                        <a:latin typeface="Times New Roman"/>
                        <a:ea typeface="Times New Roman"/>
                      </a:endParaRPr>
                    </a:p>
                  </a:txBody>
                  <a:tcPr marL="68580" marR="68580" marT="0" marB="0">
                    <a:lnL w="1905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gridSpan="6">
                  <a:txBody>
                    <a:bodyPr/>
                    <a:lstStyle/>
                    <a:p>
                      <a:pPr marL="0" marR="0" algn="ctr">
                        <a:lnSpc>
                          <a:spcPct val="115000"/>
                        </a:lnSpc>
                        <a:spcBef>
                          <a:spcPts val="0"/>
                        </a:spcBef>
                        <a:spcAft>
                          <a:spcPts val="0"/>
                        </a:spcAft>
                      </a:pPr>
                      <a:r>
                        <a:rPr lang="en-US" sz="2000" dirty="0">
                          <a:solidFill>
                            <a:schemeClr val="bg1"/>
                          </a:solidFill>
                          <a:latin typeface="Times New Roman"/>
                          <a:ea typeface="Calibri"/>
                        </a:rPr>
                        <a:t> ---------------------------- $ Millions  ----------------------------</a:t>
                      </a:r>
                      <a:endParaRPr lang="en-US" sz="2000" dirty="0">
                        <a:solidFill>
                          <a:schemeClr val="bg1"/>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lnL w="19050" cap="flat" cmpd="sng" algn="ctr">
                      <a:solidFill>
                        <a:srgbClr val="FFC000"/>
                      </a:solidFill>
                      <a:prstDash val="solid"/>
                      <a:round/>
                      <a:headEnd type="none" w="med" len="med"/>
                      <a:tailEnd type="none" w="med" len="med"/>
                    </a:lnL>
                    <a:lnT w="12700" cap="flat" cmpd="sng" algn="ctr">
                      <a:solidFill>
                        <a:srgbClr val="FFC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23596">
                <a:tc>
                  <a:txBody>
                    <a:bodyPr/>
                    <a:lstStyle/>
                    <a:p>
                      <a:pPr marL="0" marR="0">
                        <a:lnSpc>
                          <a:spcPct val="115000"/>
                        </a:lnSpc>
                        <a:spcBef>
                          <a:spcPts val="0"/>
                        </a:spcBef>
                        <a:spcAft>
                          <a:spcPts val="0"/>
                        </a:spcAft>
                      </a:pPr>
                      <a:r>
                        <a:rPr lang="en-US" sz="2000" dirty="0">
                          <a:solidFill>
                            <a:schemeClr val="bg1"/>
                          </a:solidFill>
                          <a:latin typeface="Times New Roman"/>
                          <a:ea typeface="Times New Roman"/>
                        </a:rPr>
                        <a:t>CONSTRUCTION</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2,493</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1,809</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1,855</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chemeClr val="bg1"/>
                          </a:solidFill>
                          <a:latin typeface="Times New Roman"/>
                          <a:ea typeface="Times New Roman"/>
                        </a:rPr>
                        <a:t>3,010</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chemeClr val="bg1"/>
                          </a:solidFill>
                          <a:latin typeface="Times New Roman"/>
                          <a:ea typeface="Times New Roman"/>
                        </a:rPr>
                        <a:t>2,979</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aseline="0" dirty="0">
                          <a:solidFill>
                            <a:srgbClr val="FFFF00"/>
                          </a:solidFill>
                          <a:latin typeface="Times New Roman"/>
                          <a:ea typeface="Times New Roman"/>
                        </a:rPr>
                        <a:t>2,052</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4090570278"/>
                  </a:ext>
                </a:extLst>
              </a:tr>
              <a:tr h="523596">
                <a:tc>
                  <a:txBody>
                    <a:bodyPr/>
                    <a:lstStyle/>
                    <a:p>
                      <a:pPr marL="0" marR="0">
                        <a:lnSpc>
                          <a:spcPct val="115000"/>
                        </a:lnSpc>
                        <a:spcBef>
                          <a:spcPts val="0"/>
                        </a:spcBef>
                        <a:spcAft>
                          <a:spcPts val="0"/>
                        </a:spcAft>
                      </a:pPr>
                      <a:r>
                        <a:rPr lang="en-US" sz="2000" dirty="0">
                          <a:solidFill>
                            <a:schemeClr val="bg1"/>
                          </a:solidFill>
                          <a:latin typeface="Times New Roman"/>
                          <a:ea typeface="Times New Roman"/>
                        </a:rPr>
                        <a:t>APC - TOTAL</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30</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38</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20.5</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chemeClr val="bg1"/>
                          </a:solidFill>
                          <a:latin typeface="Times New Roman"/>
                          <a:ea typeface="Times New Roman"/>
                        </a:rPr>
                        <a:t>31</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chemeClr val="bg1"/>
                          </a:solidFill>
                          <a:latin typeface="Times New Roman"/>
                          <a:ea typeface="Times New Roman"/>
                        </a:rPr>
                        <a:t>29.3</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aseline="0" dirty="0">
                          <a:solidFill>
                            <a:srgbClr val="FF0000"/>
                          </a:solidFill>
                          <a:latin typeface="Times New Roman"/>
                          <a:ea typeface="Times New Roman"/>
                        </a:rPr>
                        <a:t>0</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3448895039"/>
                  </a:ext>
                </a:extLst>
              </a:tr>
              <a:tr h="523596">
                <a:tc>
                  <a:txBody>
                    <a:bodyPr/>
                    <a:lstStyle/>
                    <a:p>
                      <a:pPr marL="0" marR="0">
                        <a:lnSpc>
                          <a:spcPct val="115000"/>
                        </a:lnSpc>
                        <a:spcBef>
                          <a:spcPts val="0"/>
                        </a:spcBef>
                        <a:spcAft>
                          <a:spcPts val="0"/>
                        </a:spcAft>
                      </a:pPr>
                      <a:r>
                        <a:rPr lang="en-US" sz="2000" dirty="0">
                          <a:solidFill>
                            <a:schemeClr val="bg1"/>
                          </a:solidFill>
                          <a:latin typeface="Times New Roman"/>
                          <a:ea typeface="Calibri"/>
                        </a:rPr>
                        <a:t>  </a:t>
                      </a:r>
                      <a:r>
                        <a:rPr lang="en-US" sz="2000" dirty="0">
                          <a:solidFill>
                            <a:srgbClr val="FFC000"/>
                          </a:solidFill>
                          <a:latin typeface="Times New Roman"/>
                          <a:ea typeface="Calibri"/>
                        </a:rPr>
                        <a:t>APC Research</a:t>
                      </a:r>
                      <a:endParaRPr lang="en-US" sz="2000" dirty="0">
                        <a:solidFill>
                          <a:srgbClr val="FFC000"/>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Calibri"/>
                        </a:rPr>
                        <a:t>7</a:t>
                      </a:r>
                      <a:endParaRPr lang="en-US" sz="2400" dirty="0">
                        <a:solidFill>
                          <a:srgbClr val="FFFF00"/>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Calibri"/>
                        </a:rPr>
                        <a:t>7</a:t>
                      </a:r>
                      <a:endParaRPr lang="en-US" sz="2400" dirty="0">
                        <a:solidFill>
                          <a:srgbClr val="FFFF00"/>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Calibri"/>
                        </a:rPr>
                        <a:t>5</a:t>
                      </a:r>
                      <a:endParaRPr lang="en-US" sz="2400" dirty="0">
                        <a:solidFill>
                          <a:srgbClr val="FFFF00"/>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chemeClr val="bg1"/>
                          </a:solidFill>
                          <a:latin typeface="Times New Roman"/>
                          <a:ea typeface="Calibri"/>
                        </a:rPr>
                        <a:t>5.5</a:t>
                      </a:r>
                      <a:endParaRPr lang="en-US" sz="2400" dirty="0">
                        <a:solidFill>
                          <a:schemeClr val="bg1"/>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92D050"/>
                          </a:solidFill>
                          <a:latin typeface="Times New Roman"/>
                          <a:ea typeface="Calibri"/>
                        </a:rPr>
                        <a:t>10.3</a:t>
                      </a:r>
                      <a:endParaRPr lang="en-US" sz="2400" dirty="0">
                        <a:solidFill>
                          <a:srgbClr val="92D050"/>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aseline="0" dirty="0">
                          <a:solidFill>
                            <a:srgbClr val="FF0000"/>
                          </a:solidFill>
                          <a:latin typeface="Times New Roman"/>
                          <a:ea typeface="Calibri"/>
                        </a:rPr>
                        <a:t>0</a:t>
                      </a:r>
                      <a:endParaRPr lang="en-US" sz="2400" baseline="0" dirty="0">
                        <a:solidFill>
                          <a:srgbClr val="FF0000"/>
                        </a:solidFill>
                        <a:latin typeface="Times New Roman"/>
                        <a:ea typeface="Times New Roman"/>
                      </a:endParaRP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2"/>
                  </a:ext>
                </a:extLst>
              </a:tr>
              <a:tr h="523596">
                <a:tc>
                  <a:txBody>
                    <a:bodyPr/>
                    <a:lstStyle/>
                    <a:p>
                      <a:pPr marL="0" marR="0">
                        <a:lnSpc>
                          <a:spcPct val="115000"/>
                        </a:lnSpc>
                        <a:spcBef>
                          <a:spcPts val="0"/>
                        </a:spcBef>
                        <a:spcAft>
                          <a:spcPts val="0"/>
                        </a:spcAft>
                      </a:pPr>
                      <a:r>
                        <a:rPr lang="en-US" sz="2000" dirty="0">
                          <a:solidFill>
                            <a:schemeClr val="bg1"/>
                          </a:solidFill>
                          <a:latin typeface="Times New Roman"/>
                          <a:ea typeface="Times New Roman"/>
                        </a:rPr>
                        <a:t>  Flowering rush &amp;</a:t>
                      </a:r>
                    </a:p>
                    <a:p>
                      <a:pPr marL="0" marR="0">
                        <a:lnSpc>
                          <a:spcPct val="115000"/>
                        </a:lnSpc>
                        <a:spcBef>
                          <a:spcPts val="0"/>
                        </a:spcBef>
                        <a:spcAft>
                          <a:spcPts val="0"/>
                        </a:spcAft>
                      </a:pPr>
                      <a:r>
                        <a:rPr lang="en-US" sz="2000" dirty="0">
                          <a:solidFill>
                            <a:schemeClr val="bg1"/>
                          </a:solidFill>
                          <a:latin typeface="Times New Roman"/>
                          <a:ea typeface="Times New Roman"/>
                        </a:rPr>
                        <a:t>   hydrilla control </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2</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400" dirty="0">
                          <a:solidFill>
                            <a:srgbClr val="92D050"/>
                          </a:solidFill>
                          <a:latin typeface="Times New Roman"/>
                          <a:ea typeface="Times New Roman"/>
                        </a:rPr>
                        <a:t>2</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400" dirty="0">
                          <a:solidFill>
                            <a:schemeClr val="bg1"/>
                          </a:solidFill>
                          <a:latin typeface="Times New Roman"/>
                          <a:ea typeface="Times New Roman"/>
                        </a:rPr>
                        <a:t>0</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400" dirty="0">
                          <a:solidFill>
                            <a:srgbClr val="FF0000"/>
                          </a:solidFill>
                          <a:latin typeface="Times New Roman"/>
                          <a:ea typeface="Times New Roman"/>
                        </a:rPr>
                        <a:t>0</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extLst>
                  <a:ext uri="{0D108BD9-81ED-4DB2-BD59-A6C34878D82A}">
                    <a16:rowId xmlns:a16="http://schemas.microsoft.com/office/drawing/2014/main" val="10003"/>
                  </a:ext>
                </a:extLst>
              </a:tr>
              <a:tr h="523596">
                <a:tc>
                  <a:txBody>
                    <a:bodyPr/>
                    <a:lstStyle/>
                    <a:p>
                      <a:pPr marL="0" marR="0">
                        <a:lnSpc>
                          <a:spcPct val="115000"/>
                        </a:lnSpc>
                        <a:spcBef>
                          <a:spcPts val="0"/>
                        </a:spcBef>
                        <a:spcAft>
                          <a:spcPts val="0"/>
                        </a:spcAft>
                      </a:pPr>
                      <a:r>
                        <a:rPr lang="en-US" sz="2000" dirty="0">
                          <a:solidFill>
                            <a:schemeClr val="bg1"/>
                          </a:solidFill>
                          <a:latin typeface="Times New Roman"/>
                          <a:ea typeface="Times New Roman"/>
                        </a:rPr>
                        <a:t> CT River &amp; Lake </a:t>
                      </a:r>
                    </a:p>
                    <a:p>
                      <a:pPr marL="0" marR="0">
                        <a:lnSpc>
                          <a:spcPct val="115000"/>
                        </a:lnSpc>
                        <a:spcBef>
                          <a:spcPts val="0"/>
                        </a:spcBef>
                        <a:spcAft>
                          <a:spcPts val="0"/>
                        </a:spcAft>
                      </a:pPr>
                      <a:r>
                        <a:rPr lang="en-US" sz="2000" dirty="0">
                          <a:solidFill>
                            <a:schemeClr val="bg1"/>
                          </a:solidFill>
                          <a:latin typeface="Times New Roman"/>
                          <a:ea typeface="Times New Roman"/>
                        </a:rPr>
                        <a:t> Champlain hydrilla</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n/a</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6</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5</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chemeClr val="bg1"/>
                          </a:solidFill>
                          <a:latin typeface="Times New Roman"/>
                          <a:ea typeface="Times New Roman"/>
                        </a:rPr>
                        <a:t>0</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400" dirty="0">
                          <a:solidFill>
                            <a:srgbClr val="92D050"/>
                          </a:solidFill>
                          <a:latin typeface="Times New Roman"/>
                          <a:ea typeface="Times New Roman"/>
                        </a:rPr>
                        <a:t>7.5</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400" dirty="0">
                          <a:solidFill>
                            <a:srgbClr val="FF0000"/>
                          </a:solidFill>
                          <a:latin typeface="Times New Roman"/>
                          <a:ea typeface="Times New Roman"/>
                        </a:rPr>
                        <a:t>0</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extLst>
                  <a:ext uri="{0D108BD9-81ED-4DB2-BD59-A6C34878D82A}">
                    <a16:rowId xmlns:a16="http://schemas.microsoft.com/office/drawing/2014/main" val="10004"/>
                  </a:ext>
                </a:extLst>
              </a:tr>
              <a:tr h="523596">
                <a:tc>
                  <a:txBody>
                    <a:bodyPr/>
                    <a:lstStyle/>
                    <a:p>
                      <a:pPr marL="0" marR="0">
                        <a:lnSpc>
                          <a:spcPct val="115000"/>
                        </a:lnSpc>
                        <a:spcBef>
                          <a:spcPts val="0"/>
                        </a:spcBef>
                        <a:spcAft>
                          <a:spcPts val="0"/>
                        </a:spcAft>
                      </a:pPr>
                      <a:r>
                        <a:rPr lang="en-US" sz="2000" dirty="0">
                          <a:solidFill>
                            <a:schemeClr val="bg1"/>
                          </a:solidFill>
                          <a:latin typeface="Times New Roman"/>
                          <a:ea typeface="Times New Roman"/>
                        </a:rPr>
                        <a:t>   Watercraft </a:t>
                      </a:r>
                      <a:r>
                        <a:rPr lang="en-US" sz="2000" dirty="0" err="1">
                          <a:solidFill>
                            <a:schemeClr val="bg1"/>
                          </a:solidFill>
                          <a:latin typeface="Times New Roman"/>
                          <a:ea typeface="Times New Roman"/>
                        </a:rPr>
                        <a:t>inspec</a:t>
                      </a:r>
                      <a:r>
                        <a:rPr lang="en-US" sz="2000" dirty="0">
                          <a:solidFill>
                            <a:schemeClr val="bg1"/>
                          </a:solidFill>
                          <a:latin typeface="Times New Roman"/>
                          <a:ea typeface="Times New Roman"/>
                        </a:rPr>
                        <a:t>-  </a:t>
                      </a:r>
                    </a:p>
                    <a:p>
                      <a:pPr marL="0" marR="0">
                        <a:lnSpc>
                          <a:spcPct val="115000"/>
                        </a:lnSpc>
                        <a:spcBef>
                          <a:spcPts val="0"/>
                        </a:spcBef>
                        <a:spcAft>
                          <a:spcPts val="0"/>
                        </a:spcAft>
                      </a:pPr>
                      <a:r>
                        <a:rPr lang="en-US" sz="2000" dirty="0">
                          <a:solidFill>
                            <a:schemeClr val="bg1"/>
                          </a:solidFill>
                          <a:latin typeface="Times New Roman"/>
                          <a:ea typeface="Times New Roman"/>
                        </a:rPr>
                        <a:t>      </a:t>
                      </a:r>
                      <a:r>
                        <a:rPr lang="en-US" sz="2000" dirty="0" err="1">
                          <a:solidFill>
                            <a:schemeClr val="bg1"/>
                          </a:solidFill>
                          <a:latin typeface="Times New Roman"/>
                          <a:ea typeface="Times New Roman"/>
                        </a:rPr>
                        <a:t>tion</a:t>
                      </a:r>
                      <a:r>
                        <a:rPr lang="en-US" sz="2000" dirty="0">
                          <a:solidFill>
                            <a:schemeClr val="bg1"/>
                          </a:solidFill>
                          <a:latin typeface="Times New Roman"/>
                          <a:ea typeface="Times New Roman"/>
                        </a:rPr>
                        <a:t> stations </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18</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19</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9</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chemeClr val="bg1"/>
                          </a:solidFill>
                          <a:latin typeface="Times New Roman"/>
                          <a:ea typeface="Times New Roman"/>
                        </a:rPr>
                        <a:t>13</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chemeClr val="bg1"/>
                          </a:solidFill>
                          <a:latin typeface="Times New Roman"/>
                          <a:ea typeface="Times New Roman"/>
                        </a:rPr>
                        <a:t>0</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0000"/>
                          </a:solidFill>
                          <a:latin typeface="Times New Roman"/>
                          <a:ea typeface="Times New Roman"/>
                        </a:rPr>
                        <a:t>0</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5"/>
                  </a:ext>
                </a:extLst>
              </a:tr>
              <a:tr h="523596">
                <a:tc>
                  <a:txBody>
                    <a:bodyPr/>
                    <a:lstStyle/>
                    <a:p>
                      <a:pPr marL="0" marR="0">
                        <a:lnSpc>
                          <a:spcPct val="115000"/>
                        </a:lnSpc>
                        <a:spcBef>
                          <a:spcPts val="0"/>
                        </a:spcBef>
                        <a:spcAft>
                          <a:spcPts val="0"/>
                        </a:spcAft>
                      </a:pPr>
                      <a:r>
                        <a:rPr lang="en-US" sz="2000" dirty="0">
                          <a:solidFill>
                            <a:schemeClr val="bg1"/>
                          </a:solidFill>
                          <a:latin typeface="Times New Roman"/>
                          <a:ea typeface="Times New Roman"/>
                        </a:rPr>
                        <a:t> Asian Carp Pilot</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0.15</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0.5</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rgbClr val="FFFF00"/>
                          </a:solidFill>
                          <a:latin typeface="Times New Roman"/>
                          <a:ea typeface="Times New Roman"/>
                        </a:rPr>
                        <a:t>0.15</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chemeClr val="bg1"/>
                          </a:solidFill>
                          <a:latin typeface="Times New Roman"/>
                          <a:ea typeface="Times New Roman"/>
                        </a:rPr>
                        <a:t>10.5</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solidFill>
                            <a:schemeClr val="bg1"/>
                          </a:solidFill>
                          <a:latin typeface="Times New Roman"/>
                          <a:ea typeface="Times New Roman"/>
                        </a:rPr>
                        <a:t>10.5</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2400" dirty="0">
                          <a:solidFill>
                            <a:srgbClr val="FF0000"/>
                          </a:solidFill>
                          <a:latin typeface="Times New Roman"/>
                          <a:ea typeface="Times New Roman"/>
                        </a:rPr>
                        <a:t>0</a:t>
                      </a:r>
                    </a:p>
                  </a:txBody>
                  <a:tcPr marL="68580" marR="68580"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3311194425"/>
                  </a:ext>
                </a:extLst>
              </a:tr>
            </a:tbl>
          </a:graphicData>
        </a:graphic>
      </p:graphicFrame>
    </p:spTree>
    <p:extLst>
      <p:ext uri="{BB962C8B-B14F-4D97-AF65-F5344CB8AC3E}">
        <p14:creationId xmlns:p14="http://schemas.microsoft.com/office/powerpoint/2010/main" val="837933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84251-A463-FA6F-5923-DC0F3A194A82}"/>
            </a:ext>
          </a:extLst>
        </p:cNvPr>
        <p:cNvGrpSpPr/>
        <p:nvPr/>
      </p:nvGrpSpPr>
      <p:grpSpPr>
        <a:xfrm>
          <a:off x="0" y="0"/>
          <a:ext cx="0" cy="0"/>
          <a:chOff x="0" y="0"/>
          <a:chExt cx="0" cy="0"/>
        </a:xfrm>
      </p:grpSpPr>
      <p:sp>
        <p:nvSpPr>
          <p:cNvPr id="8195" name="Rectangle 7">
            <a:extLst>
              <a:ext uri="{FF2B5EF4-FFF2-40B4-BE49-F238E27FC236}">
                <a16:creationId xmlns:a16="http://schemas.microsoft.com/office/drawing/2014/main" id="{68B1F9E5-D2BD-9728-DD64-C80D59C1E71B}"/>
              </a:ext>
            </a:extLst>
          </p:cNvPr>
          <p:cNvSpPr>
            <a:spLocks noChangeArrowheads="1"/>
          </p:cNvSpPr>
          <p:nvPr/>
        </p:nvSpPr>
        <p:spPr bwMode="auto">
          <a:xfrm>
            <a:off x="152400" y="120650"/>
            <a:ext cx="8839200" cy="1022350"/>
          </a:xfrm>
          <a:prstGeom prst="rect">
            <a:avLst/>
          </a:prstGeom>
          <a:noFill/>
          <a:ln w="9525">
            <a:noFill/>
            <a:miter lim="800000"/>
            <a:headEnd/>
            <a:tailEnd/>
          </a:ln>
        </p:spPr>
        <p:txBody>
          <a:bodyPr anchor="ctr"/>
          <a:lstStyle/>
          <a:p>
            <a:r>
              <a:rPr lang="en-US" altLang="en-US" sz="3200" dirty="0">
                <a:solidFill>
                  <a:srgbClr val="FFFF00"/>
                </a:solidFill>
              </a:rPr>
              <a:t>FY 2026 House Appropriations</a:t>
            </a:r>
          </a:p>
          <a:p>
            <a:r>
              <a:rPr lang="en-US" altLang="en-US" sz="3200" dirty="0">
                <a:solidFill>
                  <a:srgbClr val="FFFF00"/>
                </a:solidFill>
              </a:rPr>
              <a:t>CORPS OF ENGINEERS—CIVIL</a:t>
            </a:r>
          </a:p>
        </p:txBody>
      </p:sp>
      <p:sp>
        <p:nvSpPr>
          <p:cNvPr id="8196" name="Rectangle 5">
            <a:extLst>
              <a:ext uri="{FF2B5EF4-FFF2-40B4-BE49-F238E27FC236}">
                <a16:creationId xmlns:a16="http://schemas.microsoft.com/office/drawing/2014/main" id="{3B75BC78-4087-2DC9-72AF-3877E2561DA5}"/>
              </a:ext>
            </a:extLst>
          </p:cNvPr>
          <p:cNvSpPr>
            <a:spLocks noChangeArrowheads="1"/>
          </p:cNvSpPr>
          <p:nvPr/>
        </p:nvSpPr>
        <p:spPr bwMode="auto">
          <a:xfrm>
            <a:off x="0" y="10668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3" name="TextBox 2">
            <a:extLst>
              <a:ext uri="{FF2B5EF4-FFF2-40B4-BE49-F238E27FC236}">
                <a16:creationId xmlns:a16="http://schemas.microsoft.com/office/drawing/2014/main" id="{68084437-41D7-5F27-160B-6FC2D9FC9125}"/>
              </a:ext>
            </a:extLst>
          </p:cNvPr>
          <p:cNvSpPr txBox="1"/>
          <p:nvPr/>
        </p:nvSpPr>
        <p:spPr>
          <a:xfrm>
            <a:off x="304800" y="1524000"/>
            <a:ext cx="8534400" cy="3416320"/>
          </a:xfrm>
          <a:prstGeom prst="rect">
            <a:avLst/>
          </a:prstGeom>
          <a:noFill/>
        </p:spPr>
        <p:txBody>
          <a:bodyPr wrap="square">
            <a:spAutoFit/>
          </a:bodyPr>
          <a:lstStyle/>
          <a:p>
            <a:pPr marL="285750" indent="-285750" algn="l">
              <a:spcBef>
                <a:spcPts val="0"/>
              </a:spcBef>
              <a:spcAft>
                <a:spcPts val="0"/>
              </a:spcAft>
              <a:buFont typeface="Wingdings" pitchFamily="2" charset="2"/>
              <a:buChar char="§"/>
              <a:defRPr/>
            </a:pPr>
            <a:r>
              <a:rPr lang="en-US" sz="2400" dirty="0">
                <a:solidFill>
                  <a:schemeClr val="bg1"/>
                </a:solidFill>
              </a:rPr>
              <a:t>The following appropriations shall be </a:t>
            </a:r>
            <a:r>
              <a:rPr lang="en-US" sz="2400" dirty="0">
                <a:solidFill>
                  <a:srgbClr val="FFC000"/>
                </a:solidFill>
              </a:rPr>
              <a:t>expended under the direction of the Secretary of the Army and the supervision of the Chief of Engineers </a:t>
            </a:r>
            <a:r>
              <a:rPr lang="en-US" sz="2400" dirty="0">
                <a:solidFill>
                  <a:schemeClr val="bg1"/>
                </a:solidFill>
              </a:rPr>
              <a:t>for authorized civil functions of the Department of the Army pertaining to river and harbor, flood and storm damage reduction, shore protection, aquatic ecosystem restoration, and related efforts.</a:t>
            </a:r>
            <a:br>
              <a:rPr lang="en-US" sz="2400" dirty="0">
                <a:solidFill>
                  <a:schemeClr val="bg1"/>
                </a:solidFill>
              </a:rPr>
            </a:br>
            <a:br>
              <a:rPr lang="en-US" sz="2400" dirty="0">
                <a:solidFill>
                  <a:schemeClr val="bg1"/>
                </a:solidFill>
              </a:rPr>
            </a:br>
            <a:r>
              <a:rPr lang="en-US" sz="2400" dirty="0">
                <a:solidFill>
                  <a:schemeClr val="bg1"/>
                </a:solidFill>
              </a:rPr>
              <a:t>CONSTRUCTION Account</a:t>
            </a:r>
          </a:p>
          <a:p>
            <a:pPr marL="742950" lvl="1" indent="-285750" algn="l">
              <a:spcBef>
                <a:spcPts val="0"/>
              </a:spcBef>
              <a:spcAft>
                <a:spcPts val="0"/>
              </a:spcAft>
              <a:buFont typeface="Wingdings" pitchFamily="2" charset="2"/>
              <a:buChar char="§"/>
              <a:defRPr/>
            </a:pPr>
            <a:r>
              <a:rPr lang="en-US" sz="2400" dirty="0">
                <a:solidFill>
                  <a:srgbClr val="FFC000"/>
                </a:solidFill>
              </a:rPr>
              <a:t>$2,555,000,000 </a:t>
            </a:r>
            <a:r>
              <a:rPr lang="en-US" sz="2400" dirty="0">
                <a:solidFill>
                  <a:schemeClr val="bg1"/>
                </a:solidFill>
              </a:rPr>
              <a:t>to remain available until expended</a:t>
            </a:r>
          </a:p>
        </p:txBody>
      </p:sp>
    </p:spTree>
    <p:extLst>
      <p:ext uri="{BB962C8B-B14F-4D97-AF65-F5344CB8AC3E}">
        <p14:creationId xmlns:p14="http://schemas.microsoft.com/office/powerpoint/2010/main" val="373900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BCFC9-7F21-C487-6994-ADC37403E582}"/>
            </a:ext>
          </a:extLst>
        </p:cNvPr>
        <p:cNvGrpSpPr/>
        <p:nvPr/>
      </p:nvGrpSpPr>
      <p:grpSpPr>
        <a:xfrm>
          <a:off x="0" y="0"/>
          <a:ext cx="0" cy="0"/>
          <a:chOff x="0" y="0"/>
          <a:chExt cx="0" cy="0"/>
        </a:xfrm>
      </p:grpSpPr>
      <p:sp>
        <p:nvSpPr>
          <p:cNvPr id="8195" name="Rectangle 7">
            <a:extLst>
              <a:ext uri="{FF2B5EF4-FFF2-40B4-BE49-F238E27FC236}">
                <a16:creationId xmlns:a16="http://schemas.microsoft.com/office/drawing/2014/main" id="{387ABF1B-823C-15DA-4A26-85F3FB0EA2AC}"/>
              </a:ext>
            </a:extLst>
          </p:cNvPr>
          <p:cNvSpPr>
            <a:spLocks noChangeArrowheads="1"/>
          </p:cNvSpPr>
          <p:nvPr/>
        </p:nvSpPr>
        <p:spPr bwMode="auto">
          <a:xfrm>
            <a:off x="152400" y="0"/>
            <a:ext cx="8839200" cy="1022350"/>
          </a:xfrm>
          <a:prstGeom prst="rect">
            <a:avLst/>
          </a:prstGeom>
          <a:noFill/>
          <a:ln w="9525">
            <a:noFill/>
            <a:miter lim="800000"/>
            <a:headEnd/>
            <a:tailEnd/>
          </a:ln>
        </p:spPr>
        <p:txBody>
          <a:bodyPr anchor="ctr"/>
          <a:lstStyle/>
          <a:p>
            <a:r>
              <a:rPr lang="en-US" altLang="en-US" sz="3200" dirty="0">
                <a:solidFill>
                  <a:srgbClr val="FFFF00"/>
                </a:solidFill>
              </a:rPr>
              <a:t>CONGRESSIONALLY DIRECTED SPENDING</a:t>
            </a:r>
          </a:p>
        </p:txBody>
      </p:sp>
      <p:sp>
        <p:nvSpPr>
          <p:cNvPr id="8196" name="Rectangle 5">
            <a:extLst>
              <a:ext uri="{FF2B5EF4-FFF2-40B4-BE49-F238E27FC236}">
                <a16:creationId xmlns:a16="http://schemas.microsoft.com/office/drawing/2014/main" id="{D89C4860-1363-1E9C-473F-3563CB2888F8}"/>
              </a:ext>
            </a:extLst>
          </p:cNvPr>
          <p:cNvSpPr>
            <a:spLocks noChangeArrowheads="1"/>
          </p:cNvSpPr>
          <p:nvPr/>
        </p:nvSpPr>
        <p:spPr bwMode="auto">
          <a:xfrm>
            <a:off x="0" y="8382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3" name="TextBox 2">
            <a:extLst>
              <a:ext uri="{FF2B5EF4-FFF2-40B4-BE49-F238E27FC236}">
                <a16:creationId xmlns:a16="http://schemas.microsoft.com/office/drawing/2014/main" id="{AD744CC5-3DAD-EAF5-D790-24F497981D56}"/>
              </a:ext>
            </a:extLst>
          </p:cNvPr>
          <p:cNvSpPr txBox="1"/>
          <p:nvPr/>
        </p:nvSpPr>
        <p:spPr>
          <a:xfrm>
            <a:off x="228600" y="1061621"/>
            <a:ext cx="8686800" cy="5262979"/>
          </a:xfrm>
          <a:prstGeom prst="rect">
            <a:avLst/>
          </a:prstGeom>
          <a:noFill/>
        </p:spPr>
        <p:txBody>
          <a:bodyPr wrap="square">
            <a:spAutoFit/>
          </a:bodyPr>
          <a:lstStyle/>
          <a:p>
            <a:pPr marL="285750" indent="-285750" algn="l">
              <a:spcBef>
                <a:spcPts val="0"/>
              </a:spcBef>
              <a:spcAft>
                <a:spcPts val="0"/>
              </a:spcAft>
              <a:buFont typeface="Wingdings" pitchFamily="2" charset="2"/>
              <a:buChar char="§"/>
              <a:defRPr/>
            </a:pPr>
            <a:r>
              <a:rPr lang="en-US" sz="2400" dirty="0">
                <a:solidFill>
                  <a:srgbClr val="FFC000"/>
                </a:solidFill>
              </a:rPr>
              <a:t>The Appropriations Committee funds only projects and studies that are authorized by law</a:t>
            </a:r>
            <a:r>
              <a:rPr lang="en-US" sz="2400" dirty="0">
                <a:solidFill>
                  <a:schemeClr val="bg1"/>
                </a:solidFill>
              </a:rPr>
              <a:t>. All projects requested and funded are listed in a table accompanying the report and have gone through the same rigorous process and approvals as those proposed by the President. </a:t>
            </a:r>
            <a:br>
              <a:rPr lang="en-US" sz="2400" dirty="0">
                <a:solidFill>
                  <a:schemeClr val="bg1"/>
                </a:solidFill>
              </a:rPr>
            </a:br>
            <a:endParaRPr lang="en-US" sz="2400" dirty="0">
              <a:solidFill>
                <a:schemeClr val="bg1"/>
              </a:solidFill>
            </a:endParaRPr>
          </a:p>
          <a:p>
            <a:pPr marL="285750" indent="-285750" algn="l">
              <a:spcBef>
                <a:spcPts val="0"/>
              </a:spcBef>
              <a:spcAft>
                <a:spcPts val="0"/>
              </a:spcAft>
              <a:buFont typeface="Wingdings" pitchFamily="2" charset="2"/>
              <a:buChar char="§"/>
              <a:defRPr/>
            </a:pPr>
            <a:r>
              <a:rPr lang="en-US" sz="2400" dirty="0">
                <a:solidFill>
                  <a:schemeClr val="bg1"/>
                </a:solidFill>
              </a:rPr>
              <a:t>The work funded through congressionally directed spending has been authorized by Congress and was </a:t>
            </a:r>
            <a:r>
              <a:rPr lang="en-US" sz="2400" dirty="0">
                <a:solidFill>
                  <a:srgbClr val="FFC000"/>
                </a:solidFill>
              </a:rPr>
              <a:t>requested by project sponsors and local communities</a:t>
            </a:r>
            <a:r>
              <a:rPr lang="en-US" sz="2400" dirty="0">
                <a:solidFill>
                  <a:schemeClr val="bg1"/>
                </a:solidFill>
              </a:rPr>
              <a:t>, displaying the importance of the work to the American people.</a:t>
            </a:r>
            <a:br>
              <a:rPr lang="en-US" sz="2400" dirty="0">
                <a:solidFill>
                  <a:schemeClr val="bg1"/>
                </a:solidFill>
              </a:rPr>
            </a:br>
            <a:endParaRPr lang="en-US" sz="2400" dirty="0">
              <a:solidFill>
                <a:schemeClr val="bg1"/>
              </a:solidFill>
            </a:endParaRPr>
          </a:p>
          <a:p>
            <a:pPr marL="285750" indent="-285750" algn="l">
              <a:spcBef>
                <a:spcPts val="0"/>
              </a:spcBef>
              <a:spcAft>
                <a:spcPts val="0"/>
              </a:spcAft>
              <a:buFont typeface="Wingdings" pitchFamily="2" charset="2"/>
              <a:buChar char="§"/>
              <a:defRPr/>
            </a:pPr>
            <a:r>
              <a:rPr lang="en-US" sz="2400" dirty="0">
                <a:solidFill>
                  <a:schemeClr val="bg1"/>
                </a:solidFill>
              </a:rPr>
              <a:t>Consequently, the </a:t>
            </a:r>
            <a:r>
              <a:rPr lang="en-US" sz="2400" dirty="0">
                <a:solidFill>
                  <a:srgbClr val="FFC000"/>
                </a:solidFill>
              </a:rPr>
              <a:t>Corps is directed to continue prioritizing these ongoing studies and projects</a:t>
            </a:r>
            <a:r>
              <a:rPr lang="en-US" sz="2400" dirty="0">
                <a:solidFill>
                  <a:schemeClr val="bg1"/>
                </a:solidFill>
              </a:rPr>
              <a:t>, both in the work plan and future budget requests.</a:t>
            </a:r>
          </a:p>
        </p:txBody>
      </p:sp>
    </p:spTree>
    <p:extLst>
      <p:ext uri="{BB962C8B-B14F-4D97-AF65-F5344CB8AC3E}">
        <p14:creationId xmlns:p14="http://schemas.microsoft.com/office/powerpoint/2010/main" val="4284899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410ED-38AC-6DB6-DB8A-ADE4F950F50C}"/>
            </a:ext>
          </a:extLst>
        </p:cNvPr>
        <p:cNvGrpSpPr/>
        <p:nvPr/>
      </p:nvGrpSpPr>
      <p:grpSpPr>
        <a:xfrm>
          <a:off x="0" y="0"/>
          <a:ext cx="0" cy="0"/>
          <a:chOff x="0" y="0"/>
          <a:chExt cx="0" cy="0"/>
        </a:xfrm>
      </p:grpSpPr>
      <p:sp>
        <p:nvSpPr>
          <p:cNvPr id="8195" name="Rectangle 7">
            <a:extLst>
              <a:ext uri="{FF2B5EF4-FFF2-40B4-BE49-F238E27FC236}">
                <a16:creationId xmlns:a16="http://schemas.microsoft.com/office/drawing/2014/main" id="{1205292E-F63A-B727-EE3A-F5E8A56D166B}"/>
              </a:ext>
            </a:extLst>
          </p:cNvPr>
          <p:cNvSpPr>
            <a:spLocks noChangeArrowheads="1"/>
          </p:cNvSpPr>
          <p:nvPr/>
        </p:nvSpPr>
        <p:spPr bwMode="auto">
          <a:xfrm>
            <a:off x="152400" y="120650"/>
            <a:ext cx="8839200" cy="1022350"/>
          </a:xfrm>
          <a:prstGeom prst="rect">
            <a:avLst/>
          </a:prstGeom>
          <a:noFill/>
          <a:ln w="9525">
            <a:noFill/>
            <a:miter lim="800000"/>
            <a:headEnd/>
            <a:tailEnd/>
          </a:ln>
        </p:spPr>
        <p:txBody>
          <a:bodyPr anchor="ctr"/>
          <a:lstStyle/>
          <a:p>
            <a:r>
              <a:rPr lang="en-US" altLang="en-US" sz="3200" dirty="0">
                <a:solidFill>
                  <a:srgbClr val="FFFF00"/>
                </a:solidFill>
              </a:rPr>
              <a:t>Butch Graham: Commanding General of the U.S. Army Corp of Engineers</a:t>
            </a:r>
          </a:p>
        </p:txBody>
      </p:sp>
      <p:sp>
        <p:nvSpPr>
          <p:cNvPr id="8196" name="Rectangle 5">
            <a:extLst>
              <a:ext uri="{FF2B5EF4-FFF2-40B4-BE49-F238E27FC236}">
                <a16:creationId xmlns:a16="http://schemas.microsoft.com/office/drawing/2014/main" id="{02983D37-F308-4C95-25B5-36A09837A731}"/>
              </a:ext>
            </a:extLst>
          </p:cNvPr>
          <p:cNvSpPr>
            <a:spLocks noChangeArrowheads="1"/>
          </p:cNvSpPr>
          <p:nvPr/>
        </p:nvSpPr>
        <p:spPr bwMode="auto">
          <a:xfrm>
            <a:off x="0" y="12192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3" name="TextBox 2">
            <a:extLst>
              <a:ext uri="{FF2B5EF4-FFF2-40B4-BE49-F238E27FC236}">
                <a16:creationId xmlns:a16="http://schemas.microsoft.com/office/drawing/2014/main" id="{1C91476E-D963-4C01-42BF-D9E0B7C5E3D0}"/>
              </a:ext>
            </a:extLst>
          </p:cNvPr>
          <p:cNvSpPr txBox="1"/>
          <p:nvPr/>
        </p:nvSpPr>
        <p:spPr>
          <a:xfrm>
            <a:off x="2691066" y="1865055"/>
            <a:ext cx="6300534" cy="2554545"/>
          </a:xfrm>
          <a:prstGeom prst="rect">
            <a:avLst/>
          </a:prstGeom>
          <a:noFill/>
        </p:spPr>
        <p:txBody>
          <a:bodyPr wrap="square">
            <a:spAutoFit/>
          </a:bodyPr>
          <a:lstStyle/>
          <a:p>
            <a:pPr marL="285750" indent="-285750" algn="l">
              <a:spcBef>
                <a:spcPts val="0"/>
              </a:spcBef>
              <a:spcAft>
                <a:spcPts val="0"/>
              </a:spcAft>
              <a:buFont typeface="Wingdings" pitchFamily="2" charset="2"/>
              <a:buChar char="§"/>
              <a:defRPr/>
            </a:pPr>
            <a:r>
              <a:rPr lang="en-US" sz="2000" dirty="0">
                <a:solidFill>
                  <a:schemeClr val="bg1"/>
                </a:solidFill>
              </a:rPr>
              <a:t>On July 31, 2024, the Senate confirmed Army Maj. Gen. William H. “Butch” Graham Jr. as the next chief of engineers and commanding general of the U.S. Army Corps </a:t>
            </a:r>
            <a:r>
              <a:rPr lang="en-US" sz="2000">
                <a:solidFill>
                  <a:schemeClr val="bg1"/>
                </a:solidFill>
              </a:rPr>
              <a:t>of Engineers (US ACOE). </a:t>
            </a:r>
            <a:br>
              <a:rPr lang="en-US" sz="2000" dirty="0">
                <a:solidFill>
                  <a:schemeClr val="bg1"/>
                </a:solidFill>
              </a:rPr>
            </a:br>
            <a:endParaRPr lang="en-US" sz="2000" dirty="0">
              <a:solidFill>
                <a:schemeClr val="bg1"/>
              </a:solidFill>
            </a:endParaRPr>
          </a:p>
          <a:p>
            <a:pPr marL="285750" indent="-285750" algn="l">
              <a:spcBef>
                <a:spcPts val="0"/>
              </a:spcBef>
              <a:spcAft>
                <a:spcPts val="0"/>
              </a:spcAft>
              <a:buFont typeface="Wingdings" pitchFamily="2" charset="2"/>
              <a:buChar char="§"/>
              <a:defRPr/>
            </a:pPr>
            <a:r>
              <a:rPr lang="en-US" sz="2000" dirty="0">
                <a:solidFill>
                  <a:schemeClr val="bg1"/>
                </a:solidFill>
              </a:rPr>
              <a:t>Graham succeeded Lt. Gen. Scott A. </a:t>
            </a:r>
            <a:r>
              <a:rPr lang="en-US" sz="2000" dirty="0" err="1">
                <a:solidFill>
                  <a:schemeClr val="bg1"/>
                </a:solidFill>
              </a:rPr>
              <a:t>Spellmon</a:t>
            </a:r>
            <a:r>
              <a:rPr lang="en-US" sz="2000" dirty="0">
                <a:solidFill>
                  <a:schemeClr val="bg1"/>
                </a:solidFill>
              </a:rPr>
              <a:t>, whose four-year term as chief ended on September 13, 2024.</a:t>
            </a:r>
          </a:p>
        </p:txBody>
      </p:sp>
      <p:pic>
        <p:nvPicPr>
          <p:cNvPr id="2" name="Picture 1" descr="A person in a military uniform&#10;&#10;AI-generated content may be incorrect.">
            <a:extLst>
              <a:ext uri="{FF2B5EF4-FFF2-40B4-BE49-F238E27FC236}">
                <a16:creationId xmlns:a16="http://schemas.microsoft.com/office/drawing/2014/main" id="{F3C3A655-F1BA-AE64-2B1D-49008B92B47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0999" y="1676400"/>
            <a:ext cx="2406330" cy="3017520"/>
          </a:xfrm>
          <a:prstGeom prst="rect">
            <a:avLst/>
          </a:prstGeom>
          <a:noFill/>
          <a:ln>
            <a:noFill/>
          </a:ln>
        </p:spPr>
      </p:pic>
      <p:sp>
        <p:nvSpPr>
          <p:cNvPr id="5" name="TextBox 4">
            <a:extLst>
              <a:ext uri="{FF2B5EF4-FFF2-40B4-BE49-F238E27FC236}">
                <a16:creationId xmlns:a16="http://schemas.microsoft.com/office/drawing/2014/main" id="{05B5EF0F-08CB-A4D6-7484-6291CEB560A3}"/>
              </a:ext>
            </a:extLst>
          </p:cNvPr>
          <p:cNvSpPr txBox="1"/>
          <p:nvPr/>
        </p:nvSpPr>
        <p:spPr>
          <a:xfrm>
            <a:off x="304800" y="4921984"/>
            <a:ext cx="8839200" cy="1631216"/>
          </a:xfrm>
          <a:prstGeom prst="rect">
            <a:avLst/>
          </a:prstGeom>
          <a:noFill/>
        </p:spPr>
        <p:txBody>
          <a:bodyPr wrap="square">
            <a:spAutoFit/>
          </a:bodyPr>
          <a:lstStyle/>
          <a:p>
            <a:pPr algn="l"/>
            <a:r>
              <a:rPr lang="en-US" sz="2000" dirty="0">
                <a:solidFill>
                  <a:schemeClr val="bg1"/>
                </a:solidFill>
              </a:rPr>
              <a:t>Industry leaders say he is a supporter of the inland waterways and understands the importance of partnering with the dredging, marine construction and all private sector industries. Prior to this, he served as the deputy chief of engineers and deputy commanding general for Civil Works and Emergency Operations.</a:t>
            </a:r>
          </a:p>
        </p:txBody>
      </p:sp>
    </p:spTree>
    <p:extLst>
      <p:ext uri="{BB962C8B-B14F-4D97-AF65-F5344CB8AC3E}">
        <p14:creationId xmlns:p14="http://schemas.microsoft.com/office/powerpoint/2010/main" val="3389849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13C10-E165-AD8A-4E55-72BE04F88B6F}"/>
            </a:ext>
          </a:extLst>
        </p:cNvPr>
        <p:cNvGrpSpPr/>
        <p:nvPr/>
      </p:nvGrpSpPr>
      <p:grpSpPr>
        <a:xfrm>
          <a:off x="0" y="0"/>
          <a:ext cx="0" cy="0"/>
          <a:chOff x="0" y="0"/>
          <a:chExt cx="0" cy="0"/>
        </a:xfrm>
      </p:grpSpPr>
      <p:sp>
        <p:nvSpPr>
          <p:cNvPr id="8195" name="Rectangle 7">
            <a:extLst>
              <a:ext uri="{FF2B5EF4-FFF2-40B4-BE49-F238E27FC236}">
                <a16:creationId xmlns:a16="http://schemas.microsoft.com/office/drawing/2014/main" id="{39A5B5DB-B8E5-0181-E93A-1B6F085B527A}"/>
              </a:ext>
            </a:extLst>
          </p:cNvPr>
          <p:cNvSpPr>
            <a:spLocks noChangeArrowheads="1"/>
          </p:cNvSpPr>
          <p:nvPr/>
        </p:nvSpPr>
        <p:spPr bwMode="auto">
          <a:xfrm>
            <a:off x="152400" y="120650"/>
            <a:ext cx="8839200" cy="1022350"/>
          </a:xfrm>
          <a:prstGeom prst="rect">
            <a:avLst/>
          </a:prstGeom>
          <a:noFill/>
          <a:ln w="9525">
            <a:noFill/>
            <a:miter lim="800000"/>
            <a:headEnd/>
            <a:tailEnd/>
          </a:ln>
        </p:spPr>
        <p:txBody>
          <a:bodyPr anchor="ctr"/>
          <a:lstStyle/>
          <a:p>
            <a:r>
              <a:rPr lang="en-US" altLang="en-US" sz="3200" dirty="0">
                <a:solidFill>
                  <a:srgbClr val="FFFF00"/>
                </a:solidFill>
              </a:rPr>
              <a:t>Assistant Secretary of the Army for Civil Works</a:t>
            </a:r>
          </a:p>
          <a:p>
            <a:r>
              <a:rPr lang="en-US" altLang="en-US" sz="3200" dirty="0">
                <a:solidFill>
                  <a:srgbClr val="FFFF00"/>
                </a:solidFill>
              </a:rPr>
              <a:t>(ASA-CW)</a:t>
            </a:r>
          </a:p>
        </p:txBody>
      </p:sp>
      <p:sp>
        <p:nvSpPr>
          <p:cNvPr id="8196" name="Rectangle 5">
            <a:extLst>
              <a:ext uri="{FF2B5EF4-FFF2-40B4-BE49-F238E27FC236}">
                <a16:creationId xmlns:a16="http://schemas.microsoft.com/office/drawing/2014/main" id="{8B0AC586-F90B-3F72-EA02-E9AB08A28B75}"/>
              </a:ext>
            </a:extLst>
          </p:cNvPr>
          <p:cNvSpPr>
            <a:spLocks noChangeArrowheads="1"/>
          </p:cNvSpPr>
          <p:nvPr/>
        </p:nvSpPr>
        <p:spPr bwMode="auto">
          <a:xfrm>
            <a:off x="0" y="12192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3" name="TextBox 2">
            <a:extLst>
              <a:ext uri="{FF2B5EF4-FFF2-40B4-BE49-F238E27FC236}">
                <a16:creationId xmlns:a16="http://schemas.microsoft.com/office/drawing/2014/main" id="{6D35FCCE-C331-43C3-2541-0AF67CC3B938}"/>
              </a:ext>
            </a:extLst>
          </p:cNvPr>
          <p:cNvSpPr txBox="1"/>
          <p:nvPr/>
        </p:nvSpPr>
        <p:spPr>
          <a:xfrm>
            <a:off x="2895600" y="1371600"/>
            <a:ext cx="6477000" cy="2554545"/>
          </a:xfrm>
          <a:prstGeom prst="rect">
            <a:avLst/>
          </a:prstGeom>
          <a:noFill/>
        </p:spPr>
        <p:txBody>
          <a:bodyPr wrap="square">
            <a:spAutoFit/>
          </a:bodyPr>
          <a:lstStyle/>
          <a:p>
            <a:pPr marL="285750" indent="-285750" algn="l">
              <a:spcBef>
                <a:spcPts val="0"/>
              </a:spcBef>
              <a:spcAft>
                <a:spcPts val="0"/>
              </a:spcAft>
              <a:buFont typeface="Wingdings" pitchFamily="2" charset="2"/>
              <a:buChar char="§"/>
              <a:defRPr/>
            </a:pPr>
            <a:r>
              <a:rPr lang="en-US" sz="2000" dirty="0">
                <a:solidFill>
                  <a:schemeClr val="bg1"/>
                </a:solidFill>
              </a:rPr>
              <a:t>Mr. Lee Forsgren was appointed Principal Deputy Assistant Secretary of the Army (Civil Works) on 31 March 2025 and is currently the </a:t>
            </a:r>
            <a:r>
              <a:rPr lang="en-US" sz="2000" u="sng" dirty="0">
                <a:solidFill>
                  <a:schemeClr val="bg1"/>
                </a:solidFill>
              </a:rPr>
              <a:t>Acting</a:t>
            </a:r>
            <a:r>
              <a:rPr lang="en-US" sz="2000" dirty="0">
                <a:solidFill>
                  <a:schemeClr val="bg1"/>
                </a:solidFill>
              </a:rPr>
              <a:t> ASA-CW.</a:t>
            </a:r>
          </a:p>
          <a:p>
            <a:pPr marL="285750" indent="-285750" algn="l">
              <a:spcBef>
                <a:spcPts val="0"/>
              </a:spcBef>
              <a:spcAft>
                <a:spcPts val="0"/>
              </a:spcAft>
              <a:buFont typeface="Wingdings" pitchFamily="2" charset="2"/>
              <a:buChar char="§"/>
              <a:defRPr/>
            </a:pPr>
            <a:r>
              <a:rPr lang="en-US" sz="2000" dirty="0">
                <a:solidFill>
                  <a:schemeClr val="bg1"/>
                </a:solidFill>
              </a:rPr>
              <a:t>Been in DC for 40 yrs. Lawyer for a consulting firm focused on energy, environment, conservation, technology, and transportation issues.</a:t>
            </a:r>
          </a:p>
          <a:p>
            <a:pPr marL="285750" indent="-285750" algn="l">
              <a:spcBef>
                <a:spcPts val="0"/>
              </a:spcBef>
              <a:spcAft>
                <a:spcPts val="0"/>
              </a:spcAft>
              <a:buFont typeface="Wingdings" pitchFamily="2" charset="2"/>
              <a:buChar char="§"/>
              <a:defRPr/>
            </a:pPr>
            <a:r>
              <a:rPr lang="en-US" sz="2000" dirty="0">
                <a:solidFill>
                  <a:schemeClr val="bg1"/>
                </a:solidFill>
              </a:rPr>
              <a:t>J.D. from George Mason in May 1990 and a B.S. from US Merchant Marine Academy in June 1983.</a:t>
            </a:r>
          </a:p>
        </p:txBody>
      </p:sp>
      <p:pic>
        <p:nvPicPr>
          <p:cNvPr id="7" name="Picture 6" descr="A person in a suit and tie&#10;&#10;AI-generated content may be incorrect.">
            <a:extLst>
              <a:ext uri="{FF2B5EF4-FFF2-40B4-BE49-F238E27FC236}">
                <a16:creationId xmlns:a16="http://schemas.microsoft.com/office/drawing/2014/main" id="{49BECF66-D18B-DBDE-1B0B-046CFA094A61}"/>
              </a:ext>
            </a:extLst>
          </p:cNvPr>
          <p:cNvPicPr>
            <a:picLocks noChangeAspect="1"/>
          </p:cNvPicPr>
          <p:nvPr/>
        </p:nvPicPr>
        <p:blipFill>
          <a:blip r:embed="rId3">
            <a:extLst>
              <a:ext uri="{28A0092B-C50C-407E-A947-70E740481C1C}">
                <a14:useLocalDpi xmlns:a14="http://schemas.microsoft.com/office/drawing/2010/main" val="0"/>
              </a:ext>
            </a:extLst>
          </a:blip>
          <a:srcRect b="21037"/>
          <a:stretch>
            <a:fillRect/>
          </a:stretch>
        </p:blipFill>
        <p:spPr bwMode="auto">
          <a:xfrm>
            <a:off x="459247" y="1436072"/>
            <a:ext cx="2125011" cy="2103120"/>
          </a:xfrm>
          <a:prstGeom prst="rect">
            <a:avLst/>
          </a:prstGeom>
          <a:noFill/>
          <a:ln>
            <a:noFill/>
          </a:ln>
        </p:spPr>
      </p:pic>
      <p:sp>
        <p:nvSpPr>
          <p:cNvPr id="2" name="TextBox 1">
            <a:extLst>
              <a:ext uri="{FF2B5EF4-FFF2-40B4-BE49-F238E27FC236}">
                <a16:creationId xmlns:a16="http://schemas.microsoft.com/office/drawing/2014/main" id="{1496A3E8-FAEF-4839-58F1-371231E5C5F8}"/>
              </a:ext>
            </a:extLst>
          </p:cNvPr>
          <p:cNvSpPr txBox="1"/>
          <p:nvPr/>
        </p:nvSpPr>
        <p:spPr>
          <a:xfrm>
            <a:off x="2971800" y="4461808"/>
            <a:ext cx="5867400" cy="1938992"/>
          </a:xfrm>
          <a:prstGeom prst="rect">
            <a:avLst/>
          </a:prstGeom>
          <a:noFill/>
        </p:spPr>
        <p:txBody>
          <a:bodyPr wrap="square">
            <a:spAutoFit/>
          </a:bodyPr>
          <a:lstStyle/>
          <a:p>
            <a:pPr marL="285750" indent="-285750" algn="l">
              <a:spcBef>
                <a:spcPts val="0"/>
              </a:spcBef>
              <a:spcAft>
                <a:spcPts val="0"/>
              </a:spcAft>
              <a:buFont typeface="Wingdings" pitchFamily="2" charset="2"/>
              <a:buChar char="§"/>
              <a:defRPr/>
            </a:pPr>
            <a:r>
              <a:rPr lang="en-US" sz="2000" dirty="0">
                <a:solidFill>
                  <a:schemeClr val="bg1"/>
                </a:solidFill>
              </a:rPr>
              <a:t>On May 13, Adam Telle was nominated to be ASA-CW by Sen. Bill Haggerty (R-TN), where served as his Chief of Staff for the past 4 yrs.</a:t>
            </a:r>
          </a:p>
          <a:p>
            <a:pPr marL="285750" indent="-285750" algn="l">
              <a:spcBef>
                <a:spcPts val="0"/>
              </a:spcBef>
              <a:spcAft>
                <a:spcPts val="0"/>
              </a:spcAft>
              <a:buFont typeface="Wingdings" pitchFamily="2" charset="2"/>
              <a:buChar char="§"/>
              <a:defRPr/>
            </a:pPr>
            <a:r>
              <a:rPr lang="en-US" sz="2000" dirty="0">
                <a:solidFill>
                  <a:schemeClr val="bg1"/>
                </a:solidFill>
              </a:rPr>
              <a:t>Native of Northport, AL. MS St. grad. Spent last 20 yrs in DC. Worked for Sen. Thad Cochran (R-MS) for 10 yrs.</a:t>
            </a:r>
          </a:p>
        </p:txBody>
      </p:sp>
      <p:pic>
        <p:nvPicPr>
          <p:cNvPr id="5" name="Picture 4" descr="A person in a suit and tie&#10;&#10;AI-generated content may be incorrect.">
            <a:extLst>
              <a:ext uri="{FF2B5EF4-FFF2-40B4-BE49-F238E27FC236}">
                <a16:creationId xmlns:a16="http://schemas.microsoft.com/office/drawing/2014/main" id="{FB759580-DC1B-93A3-6B36-D44013F5B0C2}"/>
              </a:ext>
            </a:extLst>
          </p:cNvPr>
          <p:cNvPicPr>
            <a:picLocks noChangeAspect="1"/>
          </p:cNvPicPr>
          <p:nvPr/>
        </p:nvPicPr>
        <p:blipFill>
          <a:blip r:embed="rId4">
            <a:extLst>
              <a:ext uri="{28A0092B-C50C-407E-A947-70E740481C1C}">
                <a14:useLocalDpi xmlns:a14="http://schemas.microsoft.com/office/drawing/2010/main" val="0"/>
              </a:ext>
            </a:extLst>
          </a:blip>
          <a:srcRect l="23337" r="19338" b="16497"/>
          <a:stretch>
            <a:fillRect/>
          </a:stretch>
        </p:blipFill>
        <p:spPr>
          <a:xfrm>
            <a:off x="436295" y="4341577"/>
            <a:ext cx="2468880" cy="2289646"/>
          </a:xfrm>
          <a:prstGeom prst="rect">
            <a:avLst/>
          </a:prstGeom>
        </p:spPr>
      </p:pic>
    </p:spTree>
    <p:extLst>
      <p:ext uri="{BB962C8B-B14F-4D97-AF65-F5344CB8AC3E}">
        <p14:creationId xmlns:p14="http://schemas.microsoft.com/office/powerpoint/2010/main" val="3640725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29E10-1F59-C546-7087-E86E60DCB07C}"/>
            </a:ext>
          </a:extLst>
        </p:cNvPr>
        <p:cNvGrpSpPr/>
        <p:nvPr/>
      </p:nvGrpSpPr>
      <p:grpSpPr>
        <a:xfrm>
          <a:off x="0" y="0"/>
          <a:ext cx="0" cy="0"/>
          <a:chOff x="0" y="0"/>
          <a:chExt cx="0" cy="0"/>
        </a:xfrm>
      </p:grpSpPr>
      <p:sp>
        <p:nvSpPr>
          <p:cNvPr id="8195" name="Rectangle 7">
            <a:extLst>
              <a:ext uri="{FF2B5EF4-FFF2-40B4-BE49-F238E27FC236}">
                <a16:creationId xmlns:a16="http://schemas.microsoft.com/office/drawing/2014/main" id="{EF1D9F04-CFA1-0B4B-7103-7D011DB6F17B}"/>
              </a:ext>
            </a:extLst>
          </p:cNvPr>
          <p:cNvSpPr>
            <a:spLocks noChangeArrowheads="1"/>
          </p:cNvSpPr>
          <p:nvPr/>
        </p:nvSpPr>
        <p:spPr bwMode="auto">
          <a:xfrm>
            <a:off x="152400" y="120650"/>
            <a:ext cx="8839200" cy="1022350"/>
          </a:xfrm>
          <a:prstGeom prst="rect">
            <a:avLst/>
          </a:prstGeom>
          <a:noFill/>
          <a:ln w="9525">
            <a:noFill/>
            <a:miter lim="800000"/>
            <a:headEnd/>
            <a:tailEnd/>
          </a:ln>
        </p:spPr>
        <p:txBody>
          <a:bodyPr anchor="ctr"/>
          <a:lstStyle/>
          <a:p>
            <a:r>
              <a:rPr lang="en-US" altLang="en-US" sz="3200" dirty="0">
                <a:solidFill>
                  <a:srgbClr val="FFFF00"/>
                </a:solidFill>
              </a:rPr>
              <a:t>Ms. Stacey Brown: Deputy Assistant Secretary of the Army for Management and Budget</a:t>
            </a:r>
          </a:p>
        </p:txBody>
      </p:sp>
      <p:sp>
        <p:nvSpPr>
          <p:cNvPr id="8196" name="Rectangle 5">
            <a:extLst>
              <a:ext uri="{FF2B5EF4-FFF2-40B4-BE49-F238E27FC236}">
                <a16:creationId xmlns:a16="http://schemas.microsoft.com/office/drawing/2014/main" id="{7F33647F-2B48-56B8-EF1D-EE37FD5507CB}"/>
              </a:ext>
            </a:extLst>
          </p:cNvPr>
          <p:cNvSpPr>
            <a:spLocks noChangeArrowheads="1"/>
          </p:cNvSpPr>
          <p:nvPr/>
        </p:nvSpPr>
        <p:spPr bwMode="auto">
          <a:xfrm>
            <a:off x="0" y="12192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3" name="TextBox 2">
            <a:extLst>
              <a:ext uri="{FF2B5EF4-FFF2-40B4-BE49-F238E27FC236}">
                <a16:creationId xmlns:a16="http://schemas.microsoft.com/office/drawing/2014/main" id="{95C27C63-63A8-5C8E-706A-FB8DE8291C19}"/>
              </a:ext>
            </a:extLst>
          </p:cNvPr>
          <p:cNvSpPr txBox="1"/>
          <p:nvPr/>
        </p:nvSpPr>
        <p:spPr>
          <a:xfrm>
            <a:off x="2898048" y="1539419"/>
            <a:ext cx="6017352" cy="4708981"/>
          </a:xfrm>
          <a:prstGeom prst="rect">
            <a:avLst/>
          </a:prstGeom>
          <a:noFill/>
        </p:spPr>
        <p:txBody>
          <a:bodyPr wrap="square">
            <a:spAutoFit/>
          </a:bodyPr>
          <a:lstStyle/>
          <a:p>
            <a:pPr marL="285750" indent="-285750" algn="l">
              <a:spcBef>
                <a:spcPts val="0"/>
              </a:spcBef>
              <a:spcAft>
                <a:spcPts val="0"/>
              </a:spcAft>
              <a:buFont typeface="Wingdings" pitchFamily="2" charset="2"/>
              <a:buChar char="§"/>
              <a:defRPr/>
            </a:pPr>
            <a:r>
              <a:rPr lang="en-US" sz="2000" dirty="0">
                <a:solidFill>
                  <a:schemeClr val="bg1"/>
                </a:solidFill>
              </a:rPr>
              <a:t>Ms. Stacey E. Brown serves as the principal advisor on management and budget issues to the ASA-CW.</a:t>
            </a:r>
            <a:br>
              <a:rPr lang="en-US" sz="2000" dirty="0">
                <a:solidFill>
                  <a:schemeClr val="bg1"/>
                </a:solidFill>
              </a:rPr>
            </a:br>
            <a:endParaRPr lang="en-US" sz="2000" dirty="0">
              <a:solidFill>
                <a:schemeClr val="bg1"/>
              </a:solidFill>
            </a:endParaRPr>
          </a:p>
          <a:p>
            <a:pPr marL="285750" indent="-285750" algn="l">
              <a:spcBef>
                <a:spcPts val="0"/>
              </a:spcBef>
              <a:spcAft>
                <a:spcPts val="0"/>
              </a:spcAft>
              <a:buFont typeface="Wingdings" pitchFamily="2" charset="2"/>
              <a:buChar char="§"/>
              <a:defRPr/>
            </a:pPr>
            <a:r>
              <a:rPr lang="en-US" sz="2000" dirty="0">
                <a:solidFill>
                  <a:schemeClr val="bg1"/>
                </a:solidFill>
              </a:rPr>
              <a:t>Responsible for all matters related to the development and implementation of the Civil Works budget. </a:t>
            </a:r>
          </a:p>
          <a:p>
            <a:pPr marL="285750" indent="-285750" algn="l">
              <a:spcBef>
                <a:spcPts val="0"/>
              </a:spcBef>
              <a:spcAft>
                <a:spcPts val="0"/>
              </a:spcAft>
              <a:buFont typeface="Wingdings" pitchFamily="2" charset="2"/>
              <a:buChar char="§"/>
              <a:defRPr/>
            </a:pPr>
            <a:endParaRPr lang="en-US" sz="2000" dirty="0">
              <a:solidFill>
                <a:schemeClr val="bg1"/>
              </a:solidFill>
            </a:endParaRPr>
          </a:p>
          <a:p>
            <a:pPr marL="285750" indent="-285750" algn="l">
              <a:spcBef>
                <a:spcPts val="0"/>
              </a:spcBef>
              <a:spcAft>
                <a:spcPts val="0"/>
              </a:spcAft>
              <a:buFont typeface="Wingdings" pitchFamily="2" charset="2"/>
              <a:buChar char="§"/>
              <a:defRPr/>
            </a:pPr>
            <a:r>
              <a:rPr lang="en-US" sz="2000" dirty="0">
                <a:solidFill>
                  <a:schemeClr val="bg1"/>
                </a:solidFill>
              </a:rPr>
              <a:t>Started with the Corps in 1989 and has spent her entire career there at either district offices or HQ.</a:t>
            </a:r>
            <a:br>
              <a:rPr lang="en-US" sz="2000" dirty="0">
                <a:solidFill>
                  <a:schemeClr val="bg1"/>
                </a:solidFill>
              </a:rPr>
            </a:br>
            <a:endParaRPr lang="en-US" sz="2000" dirty="0">
              <a:solidFill>
                <a:schemeClr val="bg1"/>
              </a:solidFill>
            </a:endParaRPr>
          </a:p>
          <a:p>
            <a:pPr marL="285750" indent="-285750" algn="l">
              <a:spcBef>
                <a:spcPts val="0"/>
              </a:spcBef>
              <a:spcAft>
                <a:spcPts val="0"/>
              </a:spcAft>
              <a:buFont typeface="Wingdings" pitchFamily="2" charset="2"/>
              <a:buChar char="§"/>
              <a:defRPr/>
            </a:pPr>
            <a:r>
              <a:rPr lang="en-US" sz="2000" dirty="0">
                <a:solidFill>
                  <a:schemeClr val="bg1"/>
                </a:solidFill>
              </a:rPr>
              <a:t>Has a Bachelor of Science in Civil Engineering, a Bachelor of Arts in English, and a Minor in Engineering Management, all from Tufts University in Medford, MA in 1989.</a:t>
            </a:r>
          </a:p>
        </p:txBody>
      </p:sp>
      <p:pic>
        <p:nvPicPr>
          <p:cNvPr id="2" name="Picture 1" descr="Ms. Stacey Brown">
            <a:extLst>
              <a:ext uri="{FF2B5EF4-FFF2-40B4-BE49-F238E27FC236}">
                <a16:creationId xmlns:a16="http://schemas.microsoft.com/office/drawing/2014/main" id="{00197EB1-8543-4E1F-DA3A-985C254D36A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596" y="2026920"/>
            <a:ext cx="2705844" cy="3383280"/>
          </a:xfrm>
          <a:prstGeom prst="rect">
            <a:avLst/>
          </a:prstGeom>
          <a:noFill/>
          <a:ln>
            <a:noFill/>
          </a:ln>
        </p:spPr>
      </p:pic>
    </p:spTree>
    <p:extLst>
      <p:ext uri="{BB962C8B-B14F-4D97-AF65-F5344CB8AC3E}">
        <p14:creationId xmlns:p14="http://schemas.microsoft.com/office/powerpoint/2010/main" val="1935143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1CADD-5AD1-F539-E36B-EB47F45A3A5F}"/>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EC0F34AA-CA20-3F27-E981-CD105D82F3E8}"/>
              </a:ext>
            </a:extLst>
          </p:cNvPr>
          <p:cNvSpPr>
            <a:spLocks noChangeArrowheads="1"/>
          </p:cNvSpPr>
          <p:nvPr/>
        </p:nvSpPr>
        <p:spPr bwMode="auto">
          <a:xfrm>
            <a:off x="685800" y="130175"/>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4400">
              <a:solidFill>
                <a:srgbClr val="FFFF00"/>
              </a:solidFill>
            </a:endParaRPr>
          </a:p>
        </p:txBody>
      </p:sp>
      <p:sp>
        <p:nvSpPr>
          <p:cNvPr id="7171" name="Rectangle 7">
            <a:extLst>
              <a:ext uri="{FF2B5EF4-FFF2-40B4-BE49-F238E27FC236}">
                <a16:creationId xmlns:a16="http://schemas.microsoft.com/office/drawing/2014/main" id="{0DC0D854-8548-CCF5-EC2F-4A6861CE6F92}"/>
              </a:ext>
            </a:extLst>
          </p:cNvPr>
          <p:cNvSpPr>
            <a:spLocks noChangeArrowheads="1"/>
          </p:cNvSpPr>
          <p:nvPr/>
        </p:nvSpPr>
        <p:spPr bwMode="auto">
          <a:xfrm>
            <a:off x="0" y="76200"/>
            <a:ext cx="9067800"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dirty="0">
                <a:solidFill>
                  <a:srgbClr val="FFFF00"/>
                </a:solidFill>
              </a:rPr>
              <a:t>House &amp; Senate Energy &amp; Water</a:t>
            </a:r>
          </a:p>
          <a:p>
            <a:pPr algn="ctr" eaLnBrk="1" hangingPunct="1">
              <a:spcBef>
                <a:spcPct val="0"/>
              </a:spcBef>
              <a:buFontTx/>
              <a:buNone/>
            </a:pPr>
            <a:r>
              <a:rPr lang="en-US" altLang="en-US" dirty="0">
                <a:solidFill>
                  <a:srgbClr val="FFFF00"/>
                </a:solidFill>
              </a:rPr>
              <a:t>  Appropriations Leaders</a:t>
            </a:r>
          </a:p>
        </p:txBody>
      </p:sp>
      <p:sp>
        <p:nvSpPr>
          <p:cNvPr id="7172" name="Rectangle 8">
            <a:extLst>
              <a:ext uri="{FF2B5EF4-FFF2-40B4-BE49-F238E27FC236}">
                <a16:creationId xmlns:a16="http://schemas.microsoft.com/office/drawing/2014/main" id="{4B7EE976-086E-F6DE-D195-F753579DF359}"/>
              </a:ext>
            </a:extLst>
          </p:cNvPr>
          <p:cNvSpPr>
            <a:spLocks noChangeArrowheads="1"/>
          </p:cNvSpPr>
          <p:nvPr/>
        </p:nvSpPr>
        <p:spPr bwMode="auto">
          <a:xfrm>
            <a:off x="0" y="1219200"/>
            <a:ext cx="896112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7174" name="Text Box 19">
            <a:extLst>
              <a:ext uri="{FF2B5EF4-FFF2-40B4-BE49-F238E27FC236}">
                <a16:creationId xmlns:a16="http://schemas.microsoft.com/office/drawing/2014/main" id="{AB67C75F-F8E5-5BEE-B24A-848728D9E90C}"/>
              </a:ext>
            </a:extLst>
          </p:cNvPr>
          <p:cNvSpPr txBox="1">
            <a:spLocks noChangeArrowheads="1"/>
          </p:cNvSpPr>
          <p:nvPr/>
        </p:nvSpPr>
        <p:spPr bwMode="auto">
          <a:xfrm>
            <a:off x="2375849" y="3967968"/>
            <a:ext cx="19780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000" dirty="0">
                <a:solidFill>
                  <a:schemeClr val="bg1"/>
                </a:solidFill>
              </a:rPr>
              <a:t>Rep. Marcy Kaptur</a:t>
            </a:r>
          </a:p>
          <a:p>
            <a:pPr algn="ctr" eaLnBrk="1" hangingPunct="1">
              <a:spcBef>
                <a:spcPct val="0"/>
              </a:spcBef>
              <a:buFontTx/>
              <a:buNone/>
            </a:pPr>
            <a:r>
              <a:rPr lang="en-US" altLang="en-US" sz="2000" dirty="0">
                <a:solidFill>
                  <a:schemeClr val="bg1"/>
                </a:solidFill>
              </a:rPr>
              <a:t>D-OH</a:t>
            </a:r>
            <a:endParaRPr lang="en-US" altLang="en-US" sz="2000" dirty="0">
              <a:solidFill>
                <a:srgbClr val="FFFF00"/>
              </a:solidFill>
            </a:endParaRPr>
          </a:p>
          <a:p>
            <a:pPr algn="ctr" eaLnBrk="1" hangingPunct="1">
              <a:spcBef>
                <a:spcPct val="0"/>
              </a:spcBef>
              <a:buNone/>
            </a:pPr>
            <a:endParaRPr lang="en-US" altLang="en-US" sz="2000" dirty="0">
              <a:solidFill>
                <a:srgbClr val="FFFF00"/>
              </a:solidFill>
            </a:endParaRPr>
          </a:p>
          <a:p>
            <a:pPr algn="ctr" eaLnBrk="1" hangingPunct="1">
              <a:spcBef>
                <a:spcPct val="0"/>
              </a:spcBef>
              <a:buNone/>
            </a:pPr>
            <a:r>
              <a:rPr lang="en-US" altLang="en-US" sz="2000" dirty="0">
                <a:solidFill>
                  <a:srgbClr val="FFFF00"/>
                </a:solidFill>
              </a:rPr>
              <a:t>Ranking</a:t>
            </a:r>
          </a:p>
          <a:p>
            <a:pPr algn="ctr" eaLnBrk="1" hangingPunct="1">
              <a:spcBef>
                <a:spcPct val="0"/>
              </a:spcBef>
              <a:buNone/>
            </a:pPr>
            <a:r>
              <a:rPr lang="en-US" altLang="en-US" sz="2000" dirty="0">
                <a:solidFill>
                  <a:srgbClr val="FFFF00"/>
                </a:solidFill>
              </a:rPr>
              <a:t>Member</a:t>
            </a:r>
            <a:endParaRPr lang="en-US" altLang="en-US" sz="2000" dirty="0">
              <a:solidFill>
                <a:srgbClr val="FFFFFF"/>
              </a:solidFill>
            </a:endParaRPr>
          </a:p>
        </p:txBody>
      </p:sp>
      <p:sp>
        <p:nvSpPr>
          <p:cNvPr id="7175" name="AutoShape 10" descr="data:image/jpeg;base64,/9j/4AAQSkZJRgABAQAAAQABAAD/2wCEAAkGBwgHBgkIBwgKCgkLDRYPDQwMDRsUFRAWIB0iIiAdHx8kKDQsJCYxJx8fLT0tMTU3Ojo6Iys/RD84QzQ5OjcBCgoKDQwNGg8PGjclHyU3Nzc3Nzc3Nzc3Nzc3Nzc3Nzc3Nzc3Nzc3Nzc3Nzc3Nzc3Nzc3Nzc3Nzc3Nzc3Nzc3N//AABEIAJoAfgMBIgACEQEDEQH/xAAcAAABBAMBAAAAAAAAAAAAAAAAAwQFBgECBwj/xAA8EAABAwIDBAcFBQgDAAAAAAABAAIDBBEFEiEGEzFBByJRYXGBkRQyQqHBI1Kx0fAIFSQ0Q3Ky4VOiwv/EABkBAAIDAQAAAAAAAAAAAAAAAAADAQIEBf/EACIRAAICAgICAgMAAAAAAAAAAAABAhEDIQQxEkETURQiI//aAAwDAQACEQMRAD8AoeVGVK5VjKuoZxPKjKlMqzlQAllCMoSuXuTilw6srDalpZZe9rdPXgobSVsKsZZQjKrph3R7iVXGx880NPm+Gxe4eNtPmpNnRi1t99izrcssAF/VyU+RjXsYsU36OcWRlV5rNgHxX3FY91v+SHQ+YJVWr8NmoZSyV0ZIPwu19Dqpjnxy0mQ8cl2iPyoypXIjKmlBLKsWS2VGVACNlmyVyoyoAVyIyJzkRkQA3yIbG5xAa0uJ4ADinGRSuDwmN4lGkgsc5Fw0dw7UvLkUFbLRj5Md4JsxG8h+IBzidRG3QD+5XGOSHDw2OCFjdLagNt4BRdBVUsTh1nSyOu4i9gVtiTWPBc5/HXI3n4nsXLyZJTds1wiokkMZa12RszM40LWEm/jbmtXl0vXfRvde5IZO+/oqPiNU+na5olkjsdGxDKB53UAcUBkLXSSG/wAbpiCUtRLtnS5q2GjbmGGVEAA6xfICD/2BTOaSkxmJzQ+OzdQZHktH0VTpcdByiSQXtYhwF3eLibpR2IxTNcaejpi9uodI4y+eX3R53VkqdlbNDhQnxF0EE0BGpu19xe2gTCqpJqSZ0NRGWSN4gj8FNbNND556+qka8g5XsMTQTcacOC1xed1SXtks4DVrz8Pl5arXDkyjqXQmWJPogsixkSsV3Ah4s9hyub2JTItykpK0Iaob5FnIl8iMikgcZO5GTuTrdo3agDShgEtZEx2gvc+ScVVSxshjY4NjadTa5cUg+Q07XOaBmLSAq5SmqrJ7NYRd9734rBync6NGLotUVflltF1RxuXAklOJsTLhljY8uI91o/EqFNBiFGbileQdc1gb+aBPV1UJEdNUGMmznBpNyso/xkReLyPleT1jr2kqJeZGgBpy9pP+1dI9namdoMcL8xHMWAT2k2Maxuesym5sGtF7I80iywykc+jBJvo49pKmcNkfE29mX+6STr4K2S7K4az4XE8usVGS4ZHRyE09h2aXR8iZf8eSI2OpmbVxiZobI8kEMYGjKdLW7k5pHk5N71g4kG/I2t+IPqk90HTPe49ZsbiDfUuuNfmPRPoGMD2sebNcWva7suwX+asnYmaoSENi5xad4fe/XqsZFJmEiE31PA9/61Tbd6Bb+O/1oy5FuxrkWcic7tG7WgWOsiMiebtG7VLJoi66AugzDkQm2EU7TVAuA0Nm25KaljvE8W5KGo6oMmaywznQ201WPkrdj8RfKX3A3gANVJU5YGANYAOFgFD4e4lnWFjbXuUlEXcgLdy5jezsQWh2Ra1raJtOS4ELcl1rkG3ZZJSlx1sLqBiIWuOSxJ8lCSWfITbhqp/EI3FpsQO1Qr4Dqb80R0ElormIEwPztuGuFjfyW9JL7SwNJvlsM3MC/wDtSb8PNc8wk3uDbuKrtC2bDsWbDLcCRxjc09+l1rgjnZlsuO5+2nu8ZW6ltu4X+qaiPQc9ErNice8ySODA43nNr5BYcO86BLBjXAOYbtIuD2rZgktox5YSpS9DXdo3adZFndrTYkdbvuRu+5Pd2sbtUstQz3V9LcVXMTw52G7R07+Mc7w5hI8iFcAyzgbDQphtVGJ6zCqhguBNc91x/r5LJyZO19Gvjwi0/sfUsuV+XUvOuilo56eJodKSD3jVR8dM9tIJWAl9riwue5MKrCMdqIS8Vbd67gwSZIwLHuJve3osEYps3uTiix+1wyWETw4JGWYsiJ4myruGUdXC1kdVUuc5rTvXB9wT3aKae9jqN7Xe+AiUaGQk2iPq8Qhj6pG9lPBoKjaiupshdVVdNT69WPeAu9Ao7DmRzY1Uipke1vAG1w1T1fg+H18zJpDITHq1kYysva17DwCuoR7Yqbn6IinqmRvfNBIyRttbHVNNpqMS0Ta2Jv20OV2nG11LOwtkBfK1gYNNLe94rehbHVSTQSNa6N7dQmRkrpCpw02ysvlZ7Q0E6T2Lv7bC3ofwViwwF9ILjUEhQ+M4eyGqhjp2HMGHU82i/wCFlYMFZmw6N/J5c4d4vonYV/Qpma+Cjbd9yN33J7u+5Y3a22c6h5u0btO90jdKllhpukjUQCVjonMDtC5l+RHMepUjulpPDmheOdkvLFSi0Nwz8J2awTB8ccYcQMg1WshlaCLteO9RdDPazXG5bpr3KSfXRRU5kdqRysuWlR2YpNCEolZHnaMltbqOfUfYuzPs4nUhEk09YDUVBc2Ei7GtGtu2yzHTw7gl77X4C1lFbGJRRVnTmlxJ/XtvD7yttNvRCJLdUjQgqnY26nFfui4kjTQKa2UqallE6KdxLCeq13IJlaFqnKiTxKc+z9Yg+CZ4PcyyFoF8vNa4xKb2Hu8Fph8rWvitfNw8VfEhXI1EWxiISPp5bWc2UwkdocNPwPqpyGnbHFHGwWa1oACYYoY4cFr6rIHPgYKgB3DM29k8wLFaXGqJtRSkB1uvETqw9nh2LZjW2zm5ZWkhfdo3Sd7tZ3SdYgd7tG7TvIjIqEjPdoEeqdlliFndosCoYzD7NiPVGVkzcwI4XGh+iTELahzGy3MQ1cO2ym9qYYRhpmmmjidEc7DI62Y82+ahcNqmTQCxHD1C5+eDjKzrcXJ5Q8RzIM77sI0IAA0WlVTxzsAewP7wUjNRUr2Wa2xvfMCQT5pP93xMjuX1AuPhcQlo01fZHV+GQQvuxjWnnrqE19pZTPsHtB7Lp5U4fBK05Wve7tcfqmTaNlLmeGMB5ho4K3oq1XRIvhdUUDqhzNA7QnmFFU0pZIXDgyxF/FPpsVPsXs7tA1qqtfW7tpynrHl2q+LTE5qaokcex8vwjE4s2krBCB4u1+voqjguL1WF1TJ6STI9voR2Ecwk8VqHvZFCScvvnvPD8/VR+ay1RbOZOrO37O7Z4ZizGR1L2UlVwyyOs1x7j+atAZcA8jwK82CQusLB3YDyVgwjanH8JhMNHXN3XKOYh4b4X4JnkLo9FbtGQpzkPYufdJW3h2eIwvCsjsRe0OkeRcQNPDTm4/JVJLLjuM4bgVPv8Tqo4R8LC4Z3+A4lcwx7pSrKguiweEUkZ/qyWdJ5DgPmuf1tfVV1Q+oramWeZ560kjrkpqXKGwH1didVXTmesnlqJTpnkdcqb2W2ibS/wlY4tj/pSE6N7j3KqIVZLyVMvCbg7R2ujq2SgZXA3HI3UkHmRtmDlxK5j0dwVuKYjU0FJO4TMpnTwsJuHFrmgt8w75K2QYpUxN+0i0tqWnUeRWWWJro6mLkxmt6JmdjhcteLjlZQGJVZjiOd4sNFrUYy433bJHE8RwVcxL22sJdIN1F2XRGD9k5c8UtDeuxkOLg2xbwv2pDD6abGKxxfdlNEM8r/ALrR3+Ce4FsnWY3WCnpYzlB+0kI6rB2n8lN7etpNlcIjwGgA9qqG3lf8WTmT4kW9VojFI52TI2c7q5xU1UszW5Wvd1R2DgPkkUIHFWEmUHwQdClYmgC7hx5IA9V7QYhFguCV2Jz6spYXSZfvEDQeZsF5YxCuqMSrqiurH5qiokMkh7z+rLuXT1iBpdlaWhYda2qAdY8WsBcfnZcEQAIQhSQCEIQBe+hN4Z0gU7T/AFKaZvyB+i6ztjsrvHy4jQMuHdaaIdv3guQ9DjHO2+ont4RxSOd4Wy/ULpPTHtbV4fTtwbB3uZUT/wAxKx1nNaQeo08ibctbcOKq0Xg2nordLhcUjiW3e8nlrqrPhWwE1a5slefZ4eOUe+78k16H9o5cXrKqjxR0EtVFCx0Eoia17mi4dew1Purq4VUhs8jWkiLp8Pw7BMNcyniZBBEwuc49gFySV5a2rxh+P7QVuJE9SV9oWnlGNGj018yu39OW0QwzZkYVC8tqcTJYbcRCLZz53DfMrz0roQ3YIQhBAc1tnK0vqshBJ2b9onMP3EPg+29equMrtn7RgHseBHnvpf8AELiaEDBCEKSAQhCAOjdCFFvdpKitPu08QZf+48PksdI75Z4oq95IdVVpdrys029PopjoCAz4tp8cP/pM+kgD9y4HoP5mT/BQy0eyt4PjUmFYnQYxTH+MpD9tEBY1DeBtyJLSb8NRfVel8NxCnxPD6evo5A+nqGCSNw7D9V5EqCcx1+H6L0B0bvcOi+YhxBbHUZSDw05KsUOzdnI+lDHztDtjWzRvzUtOfZ6e33W6E+bs3lZVJax6xt8AtlczggoWAgAWVhZCgk//2Q==">
            <a:extLst>
              <a:ext uri="{FF2B5EF4-FFF2-40B4-BE49-F238E27FC236}">
                <a16:creationId xmlns:a16="http://schemas.microsoft.com/office/drawing/2014/main" id="{18FA43BB-FB1D-9A4F-B994-68271A690A8F}"/>
              </a:ext>
            </a:extLst>
          </p:cNvPr>
          <p:cNvSpPr>
            <a:spLocks noChangeAspect="1" noChangeArrowheads="1"/>
          </p:cNvSpPr>
          <p:nvPr/>
        </p:nvSpPr>
        <p:spPr bwMode="auto">
          <a:xfrm>
            <a:off x="4503738" y="-1555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a:solidFill>
                <a:srgbClr val="000000"/>
              </a:solidFill>
            </a:endParaRPr>
          </a:p>
        </p:txBody>
      </p:sp>
      <p:sp>
        <p:nvSpPr>
          <p:cNvPr id="7176" name="AutoShape 12" descr="data:image/jpeg;base64,/9j/4AAQSkZJRgABAQAAAQABAAD/2wCEAAkGBwgHBgkIBwgKCgkLDRYPDQwMDRsUFRAWIB0iIiAdHx8kKDQsJCYxJx8fLT0tMTU3Ojo6Iys/RD84QzQ5OjcBCgoKDQwNGg8PGjclHyU3Nzc3Nzc3Nzc3Nzc3Nzc3Nzc3Nzc3Nzc3Nzc3Nzc3Nzc3Nzc3Nzc3Nzc3Nzc3Nzc3N//AABEIAJoAfgMBIgACEQEDEQH/xAAcAAABBAMBAAAAAAAAAAAAAAAAAwQFBgECBwj/xAA8EAABAwIDBAcFBQgDAAAAAAABAAIDBBEFEiEGEzFBByJRYXGBkRQyQqHBI1Kx0fAIFSQ0Q3Ky4VOiwv/EABkBAAIDAQAAAAAAAAAAAAAAAAADAQIEBf/EACIRAAICAgICAgMAAAAAAAAAAAABAhEDIQQxEkETURQiI//aAAwDAQACEQMRAD8AoeVGVK5VjKuoZxPKjKlMqzlQAllCMoSuXuTilw6srDalpZZe9rdPXgobSVsKsZZQjKrph3R7iVXGx880NPm+Gxe4eNtPmpNnRi1t99izrcssAF/VyU+RjXsYsU36OcWRlV5rNgHxX3FY91v+SHQ+YJVWr8NmoZSyV0ZIPwu19Dqpjnxy0mQ8cl2iPyoypXIjKmlBLKsWS2VGVACNlmyVyoyoAVyIyJzkRkQA3yIbG5xAa0uJ4ADinGRSuDwmN4lGkgsc5Fw0dw7UvLkUFbLRj5Md4JsxG8h+IBzidRG3QD+5XGOSHDw2OCFjdLagNt4BRdBVUsTh1nSyOu4i9gVtiTWPBc5/HXI3n4nsXLyZJTds1wiokkMZa12RszM40LWEm/jbmtXl0vXfRvde5IZO+/oqPiNU+na5olkjsdGxDKB53UAcUBkLXSSG/wAbpiCUtRLtnS5q2GjbmGGVEAA6xfICD/2BTOaSkxmJzQ+OzdQZHktH0VTpcdByiSQXtYhwF3eLibpR2IxTNcaejpi9uodI4y+eX3R53VkqdlbNDhQnxF0EE0BGpu19xe2gTCqpJqSZ0NRGWSN4gj8FNbNND556+qka8g5XsMTQTcacOC1xed1SXtks4DVrz8Pl5arXDkyjqXQmWJPogsixkSsV3Ah4s9hyub2JTItykpK0Iaob5FnIl8iMikgcZO5GTuTrdo3agDShgEtZEx2gvc+ScVVSxshjY4NjadTa5cUg+Q07XOaBmLSAq5SmqrJ7NYRd9734rBync6NGLotUVflltF1RxuXAklOJsTLhljY8uI91o/EqFNBiFGbileQdc1gb+aBPV1UJEdNUGMmznBpNyso/xkReLyPleT1jr2kqJeZGgBpy9pP+1dI9namdoMcL8xHMWAT2k2Maxuesym5sGtF7I80iywykc+jBJvo49pKmcNkfE29mX+6STr4K2S7K4az4XE8usVGS4ZHRyE09h2aXR8iZf8eSI2OpmbVxiZobI8kEMYGjKdLW7k5pHk5N71g4kG/I2t+IPqk90HTPe49ZsbiDfUuuNfmPRPoGMD2sebNcWva7suwX+asnYmaoSENi5xad4fe/XqsZFJmEiE31PA9/61Tbd6Bb+O/1oy5FuxrkWcic7tG7WgWOsiMiebtG7VLJoi66AugzDkQm2EU7TVAuA0Nm25KaljvE8W5KGo6oMmaywznQ201WPkrdj8RfKX3A3gANVJU5YGANYAOFgFD4e4lnWFjbXuUlEXcgLdy5jezsQWh2Ra1raJtOS4ELcl1rkG3ZZJSlx1sLqBiIWuOSxJ8lCSWfITbhqp/EI3FpsQO1Qr4Dqb80R0ElormIEwPztuGuFjfyW9JL7SwNJvlsM3MC/wDtSb8PNc8wk3uDbuKrtC2bDsWbDLcCRxjc09+l1rgjnZlsuO5+2nu8ZW6ltu4X+qaiPQc9ErNice8ySODA43nNr5BYcO86BLBjXAOYbtIuD2rZgktox5YSpS9DXdo3adZFndrTYkdbvuRu+5Pd2sbtUstQz3V9LcVXMTw52G7R07+Mc7w5hI8iFcAyzgbDQphtVGJ6zCqhguBNc91x/r5LJyZO19Gvjwi0/sfUsuV+XUvOuilo56eJodKSD3jVR8dM9tIJWAl9riwue5MKrCMdqIS8Vbd67gwSZIwLHuJve3osEYps3uTiix+1wyWETw4JGWYsiJ4myruGUdXC1kdVUuc5rTvXB9wT3aKae9jqN7Xe+AiUaGQk2iPq8Qhj6pG9lPBoKjaiupshdVVdNT69WPeAu9Ao7DmRzY1Uipke1vAG1w1T1fg+H18zJpDITHq1kYysva17DwCuoR7Yqbn6IinqmRvfNBIyRttbHVNNpqMS0Ta2Jv20OV2nG11LOwtkBfK1gYNNLe94rehbHVSTQSNa6N7dQmRkrpCpw02ysvlZ7Q0E6T2Lv7bC3ofwViwwF9ILjUEhQ+M4eyGqhjp2HMGHU82i/wCFlYMFZmw6N/J5c4d4vonYV/Qpma+Cjbd9yN33J7u+5Y3a22c6h5u0btO90jdKllhpukjUQCVjonMDtC5l+RHMepUjulpPDmheOdkvLFSi0Nwz8J2awTB8ccYcQMg1WshlaCLteO9RdDPazXG5bpr3KSfXRRU5kdqRysuWlR2YpNCEolZHnaMltbqOfUfYuzPs4nUhEk09YDUVBc2Ei7GtGtu2yzHTw7gl77X4C1lFbGJRRVnTmlxJ/XtvD7yttNvRCJLdUjQgqnY26nFfui4kjTQKa2UqallE6KdxLCeq13IJlaFqnKiTxKc+z9Yg+CZ4PcyyFoF8vNa4xKb2Hu8Fph8rWvitfNw8VfEhXI1EWxiISPp5bWc2UwkdocNPwPqpyGnbHFHGwWa1oACYYoY4cFr6rIHPgYKgB3DM29k8wLFaXGqJtRSkB1uvETqw9nh2LZjW2zm5ZWkhfdo3Sd7tZ3SdYgd7tG7TvIjIqEjPdoEeqdlliFndosCoYzD7NiPVGVkzcwI4XGh+iTELahzGy3MQ1cO2ym9qYYRhpmmmjidEc7DI62Y82+ahcNqmTQCxHD1C5+eDjKzrcXJ5Q8RzIM77sI0IAA0WlVTxzsAewP7wUjNRUr2Wa2xvfMCQT5pP93xMjuX1AuPhcQlo01fZHV+GQQvuxjWnnrqE19pZTPsHtB7Lp5U4fBK05Wve7tcfqmTaNlLmeGMB5ho4K3oq1XRIvhdUUDqhzNA7QnmFFU0pZIXDgyxF/FPpsVPsXs7tA1qqtfW7tpynrHl2q+LTE5qaokcex8vwjE4s2krBCB4u1+voqjguL1WF1TJ6STI9voR2Ecwk8VqHvZFCScvvnvPD8/VR+ay1RbOZOrO37O7Z4ZizGR1L2UlVwyyOs1x7j+atAZcA8jwK82CQusLB3YDyVgwjanH8JhMNHXN3XKOYh4b4X4JnkLo9FbtGQpzkPYufdJW3h2eIwvCsjsRe0OkeRcQNPDTm4/JVJLLjuM4bgVPv8Tqo4R8LC4Z3+A4lcwx7pSrKguiweEUkZ/qyWdJ5DgPmuf1tfVV1Q+oramWeZ560kjrkpqXKGwH1didVXTmesnlqJTpnkdcqb2W2ibS/wlY4tj/pSE6N7j3KqIVZLyVMvCbg7R2ujq2SgZXA3HI3UkHmRtmDlxK5j0dwVuKYjU0FJO4TMpnTwsJuHFrmgt8w75K2QYpUxN+0i0tqWnUeRWWWJro6mLkxmt6JmdjhcteLjlZQGJVZjiOd4sNFrUYy433bJHE8RwVcxL22sJdIN1F2XRGD9k5c8UtDeuxkOLg2xbwv2pDD6abGKxxfdlNEM8r/ALrR3+Ce4FsnWY3WCnpYzlB+0kI6rB2n8lN7etpNlcIjwGgA9qqG3lf8WTmT4kW9VojFI52TI2c7q5xU1UszW5Wvd1R2DgPkkUIHFWEmUHwQdClYmgC7hx5IA9V7QYhFguCV2Jz6spYXSZfvEDQeZsF5YxCuqMSrqiurH5qiokMkh7z+rLuXT1iBpdlaWhYda2qAdY8WsBcfnZcEQAIQhSQCEIQBe+hN4Z0gU7T/AFKaZvyB+i6ztjsrvHy4jQMuHdaaIdv3guQ9DjHO2+ont4RxSOd4Wy/ULpPTHtbV4fTtwbB3uZUT/wAxKx1nNaQeo08ibctbcOKq0Xg2nordLhcUjiW3e8nlrqrPhWwE1a5slefZ4eOUe+78k16H9o5cXrKqjxR0EtVFCx0Eoia17mi4dew1Purq4VUhs8jWkiLp8Pw7BMNcyniZBBEwuc49gFySV5a2rxh+P7QVuJE9SV9oWnlGNGj018yu39OW0QwzZkYVC8tqcTJYbcRCLZz53DfMrz0roQ3YIQhBAc1tnK0vqshBJ2b9onMP3EPg+29equMrtn7RgHseBHnvpf8AELiaEDBCEKSAQhCAOjdCFFvdpKitPu08QZf+48PksdI75Z4oq95IdVVpdrys029PopjoCAz4tp8cP/pM+kgD9y4HoP5mT/BQy0eyt4PjUmFYnQYxTH+MpD9tEBY1DeBtyJLSb8NRfVel8NxCnxPD6evo5A+nqGCSNw7D9V5EqCcx1+H6L0B0bvcOi+YhxBbHUZSDw05KsUOzdnI+lDHztDtjWzRvzUtOfZ6e33W6E+bs3lZVJax6xt8AtlczggoWAgAWVhZCgk//2Q==">
            <a:extLst>
              <a:ext uri="{FF2B5EF4-FFF2-40B4-BE49-F238E27FC236}">
                <a16:creationId xmlns:a16="http://schemas.microsoft.com/office/drawing/2014/main" id="{16B19163-4283-053C-5718-4C791D1015DB}"/>
              </a:ext>
            </a:extLst>
          </p:cNvPr>
          <p:cNvSpPr>
            <a:spLocks noChangeAspect="1" noChangeArrowheads="1"/>
          </p:cNvSpPr>
          <p:nvPr/>
        </p:nvSpPr>
        <p:spPr bwMode="auto">
          <a:xfrm>
            <a:off x="4503738" y="-1555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a:solidFill>
                <a:srgbClr val="000000"/>
              </a:solidFill>
            </a:endParaRPr>
          </a:p>
        </p:txBody>
      </p:sp>
      <p:sp>
        <p:nvSpPr>
          <p:cNvPr id="7177" name="AutoShape 16" descr="data:image/jpeg;base64,/9j/4AAQSkZJRgABAQAAAQABAAD/2wCEAAkGBwgHBgkIBwgKCgkLDRYPDQwMDRsUFRAWIB0iIiAdHx8kKDQsJCYxJx8fLT0tMTU3Ojo6Iys/RD84QzQ5OjcBCgoKDQwNGg8PGjclHyU3Nzc3Nzc3Nzc3Nzc3Nzc3Nzc3Nzc3Nzc3Nzc3Nzc3Nzc3Nzc3Nzc3Nzc3Nzc3Nzc3N//AABEIAJoAfgMBIgACEQEDEQH/xAAcAAABBQEBAQAAAAAAAAAAAAAEAAEFBgcDAgj/xAA7EAABAwMCBAMFBgQGAwAAAAABAAIDBBESBSEGEzFBUWFxByIygZEUI6GxwdFCQ1JiFSQzNnLwgrLh/8QAGgEAAgMBAQAAAAAAAAAAAAAAAwUAAQIEBv/EACARAAICAgMBAQEBAAAAAAAAAAABAhEDBBIhMUEyIhP/2gAMAwEAAhEDEQA/AKHiliuuKWKaHOcbJ7LrilioQ5YhLELrivcUD5XBsbC4+SqUlFWy4xcnSB8Qlip2k0B8jS6Yut2wt+qlodA0wDCWCdzr2JEtv0XM9zEnVnQtTK/hTMfJLFXF/CdJK94grZIbfCJWZA/MWURqXDtfp+TnR86EfzYt2/uPoiQ2Mc/GDnhnD1ELiliuuKWKMCOWKay7YpYqEONk9l1xSxUIdcE+CIwSwUIDYJ8NwACSTYAdSURh5I3QYA8S1xF3XLIP7R3KDnzLFGw2HE8kqBItOle6zrAX33Vi0nSm2xDBiBex/NdaKjyktjZr/wAVY6aIMFmsuPHukWbYnlfbHWLDHFHoDi0+zbEldWxAkXaC3se49VJlgONyLHt3S5dhd2wubIIWyMkpLAu2v28kHLJNBYtfuD4Kbe0AHIjfp5ICraC0B427HxUtrwiqXpXdQ0an1FzpaYCCotkW/wAL/wBlXKrTqik3mZZt7Ag3BVwgkdBVNy+EmxUjX0LZWuBaHsds9pF/Qpjg3JJJM4NjUjdozbBNgpXVtP8AsNY6MXMbhlGSeyDwTeMlJWhU1Tpg+CfBd8EsFZQRh5JYeSK5aYx7HyVN0Qj6u7YcWE5yEMZ6lWnT6I09FFE0DFoCg6WhdUVnNnJEbSMB2tYKzROJgAjdiWiwv0CS7ubn0htp4uPbD6SIbO2sOymaaJrmtPZRdMHOaMut9/NS8BPJA3JIXBE7ZMeRmN7D6fovbRlbK1r7NPRcjm3cusfJMx9gSLm3ipZXY8rN922+ajqyNpyHYjv2UoSHAbWdbohaxlmEgBW/C4laqWHmZNb0GynuH66F9UHT4hvLwcHb3UU5jnSG526b9kKOZThz2NPu3LXAK8cqZrIuSJLiLSv8RoHOhbeWmJwAtdw8FRnwuje5j2lrmmxB7LS9BmbV6eXyjG9xfwVV4poG01ZFIHAmdhcbdNjYfonGplf5E2zjrsrmHknwRPLS5a77OMK5aZ0WTS23XZG8tLlrFl0Q2mOa2pxNQMQ7dr7e7bY7KxuNpLglzB02sqRp7zTcRz0znWpxMTi8X6nstEki5hjOWzhsD5JFsoda76QbSvDcSbfDexRr6+KnhbnsbW8CVFvY8MAadgPRV7VmzVDnNZaNv8c8r8YmjzPc+QXL34jpUU/SyT8U6awlkjwHdAOpuuseq0tQA1jwT4BZZPT6IXtji1Ez1V7XjZtf5hWnhnT5HysJne5rAHWI2I9VucOKLSi/C8sniYQS4DxJUdWaxRtEhc9tu1u6E4kMlHTjlOA73WeakGshNXqUc0zCR90w2IB6X9VIJydFdJWXKXXaLAESsDz/AA3uVKUcsGoaU5rXAStOWJ2JFt/oVQdNqqCoZemoKmmGVmh7C+Nx9eo69VbtGgkpKxkpdZrvdczIdCt8eEjLalGye4baItOqYj0bISfJQPEro5a2MRuyDY8XX7G6telbPq43Nt7oPvdz0NlTagGSeR5FsnE2TDUX9WLdp9Efy0/LReCXLTGzhCuX5JctG8tLlrFl0Z3xfSvo9ajq235czQSL9SOv4WV70vU4NSghnhdmcBfy8kBxPov+KUH3Y+/gOcf9224+agOFnCjqsY8hE4XxO1j4JZuRrsa6b5I0ulY1xcLW22XKupaaXaaIS26ZC+6VPJdrTe1/BST4OdEHW6Dul1nX4yojh+iFYail06Fk5JcZehBPVTdPBHQ04Y1jQbXNhYp5Z4aUjIt69Lr1zYp4s2t2PYOurcmzVUvCJ4uy+zxvdYjY28Qo6jxqMbtbdtt8Rv8AurJxJR8zSwCNw0bHsFVdMlYyzXjva6rwIuMolihp5JN3Ojb5Njsujw2IAEtLsr3d2T0sjTH7rhsga955m7rCy22D4neWvmgq5TY4yR9R0H/bqP5a9UzTUfeOvYEbHxCK5abakWo2KduScuKAuWfBLl+SN5ablrrs46DOWly0XykuUsWaBOX5KF1jTaeG1dFCGTZgPc3uDt0+isvLQ+pUxnoZ4x8RYcfXqEPKlKDQTDJxmmgPT3FrACT4rtqWrmkpd3kC3Qd/JD6e4SQMPi266CjD6kVErQ5sTDgD/V4/mkTQ9VXbBNNoJqyoFZqALGA3ZE79VIV8dTF79BJExhdk6J7CQR5EHZDy1lZHdzKSSRnT3CDb5EoOXV3HaWKZnqLK4o13JgOqcWapLI+j/wANkJLLE/l26IDTG1kczpKuRtz0ja3p81JP1algLpHZF5GwyUJPrUks7m0tLI8noSLD6olGlHiWQyFkZkiY6xO4CGqKgvx3vkLptOpaydn+YmaCR8LQdvmueoPZeolG2P3bbdyhv0y30TmnR3pw4dHFFctdKKmMNHDGeobv69V35ae4+oJHn8jubYJy0uUi+UlyluzAZy0uWi8EuWsFgnLTGPyRoiUJxDxLo/D0WWpVbWyke7BH70jj6dvnZUyERG00FfJTSbAOJj8Cw9P2UkHHa3wnqst17j+u1jUYHU8EVNTRP+7Z8T3X/qd+gVy0LX46nKlqCGTMsHN/H9kry4uLbXg3wZlONfUWoRNDLdWlR1VO1kREkRI7G/VSdA+OaHEv72XuooYnsORv5IPaDxlT7KrNWDEXp2taQepN1EQjnVAOG1+wVprKCBgLgy9h37KJcaeFr3tAFlbbD8lXR6qqg0lPhF/qv91o7qJ02WCp4godPmkAhjJkcXDaR43xv8wUJTVdRrmrPp6EfAPfk7Rjx9eoRvtEdS6PLwtTULRG6ESyOx6kkt94+JJuunXw3JOQv2thRi1E0Tlm+43CXLVa4d4wpKh0dLXP5bzs17u/qriGAi43TOUXF0xSnYHy0/LReCXLWSyta/7ROHNHe+IVDq6oaSDFSWfY+Bd0H1VJ1T2v6jMS3S9Np6YdnzkyO+gsFmyZBtmid1PjHiLVA4Veq1GB2LIiI229G2UDYC5A6/inTqiBmi0/2nVaaEdXOWj67w9IIYtTpmXwaBUNHWw6OHp3VT4Aonya7TzuZeOz7E+QW6abCySLBzQQRYghVNfzQbDJxlZmdBrFdpg5jrTRAb2PZEH2gadIBcyMd3yb+ymeJOGnae90lO0milJvtsw+HkFUdX4bjlZeNjBYehXFxV1IZxuSuB1r+NqYxubA43PUja6jKGTUuKKo6fpzDHGd5Z3DZjP3XDRuC6/VK/7NTMJtvJIfhiHif2WuaFoFLoFE2lpm3PV8lt3u8SirHBeAMmXJVPoG0PQaTQ6BtJSgk9XvPV7vErKPaHqba/ilzYn5R0jBCD/cCS78dvktX4x1QaNw/V1oP3oZjEPF52C+fyS5xe5xc4m5J7krpj0cM38DKuqeZG4m2Njsr3wv7S6jT6aGn1Fv2iJnuXv7zR4rOCb9Urov+rb7A8T6Z0XXtN1qIPo6hmR/luIDv/qluX5L5apNQqqN4fTzOYWm4IO607hj2pmGl5WqjnPYLB52cfU91pJS/JPPTJ0ydMgGhJePgku1HTuq6uClaLmaRrNvM2/VQhr/AALowgotMe5gDnUrnOPm4gq+6e3lPsoehaaWpo4mi8YPL9BjYfkFPsZi7oszbYaKoPl5Lqd/2ktEWJyL9gB5+Syuo1Xhyq1pkTdTqYqIyhl+SLEH+LMnZvmRdcfaxxRUurINApcmUrhlUPH85wPw+g7+JWe1RDQS65t26CyG43JJnVh6xuSPpekoqWhomQ0MbWRAXGO9/O/f1QNY73j4rOPZTxu6V7eHtSkyNv8AIvc65sBvGfTqPotEnN3k9gr406OblaMl9sGqOfUUelNd7rLzSgHv0aPpdZwpbivUDqfEeoVd7tdMQz/iNh+SiUUC3YimTplChJ+vVJJQgySSShBKb4KpzU8V6ZGO0pef/FpP6KEVo9mv+8qL/hJ/6FQtem50NIMMz1BuPJFahPyISW/6jtmeR8VyoyeV80NqJJkiv/QPzQ/odGT+0HGbW6RjA77qM5Y7kklVaqD5pYqSIl0k0rWN2I+I2H5qy69/u2qPg1qrGqEt1KItJBBBBHjdXdugkko4+S9NRreBaSLSKeloH8jUKe0kdWNn8zrclSc/Ecg4M1Ctq4+TqFNE6GeLpjNawt5G9x6+SmAbvBPgPyVW9qQDdBnxFs4WZW72kba6tOwMlSsxne25ue5SSSWgIkkklCCSSTKEP//Z">
            <a:extLst>
              <a:ext uri="{FF2B5EF4-FFF2-40B4-BE49-F238E27FC236}">
                <a16:creationId xmlns:a16="http://schemas.microsoft.com/office/drawing/2014/main" id="{45CFFA8F-E780-C404-454A-2E60D3350500}"/>
              </a:ext>
            </a:extLst>
          </p:cNvPr>
          <p:cNvSpPr>
            <a:spLocks noChangeAspect="1" noChangeArrowheads="1"/>
          </p:cNvSpPr>
          <p:nvPr/>
        </p:nvSpPr>
        <p:spPr bwMode="auto">
          <a:xfrm>
            <a:off x="450691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a:solidFill>
                <a:srgbClr val="000000"/>
              </a:solidFill>
            </a:endParaRPr>
          </a:p>
        </p:txBody>
      </p:sp>
      <p:sp>
        <p:nvSpPr>
          <p:cNvPr id="7184" name="AutoShape 19" descr="data:image/jpeg;base64,/9j/4AAQSkZJRgABAQAAAQABAAD/2wCEAAkGBhQSERUUExQUFBUUFBgUFhUUFBQVFRQVGBcVFBgYFxgXHCYeFxkjGRUYIC8gIycpLCwsFR4xNTAqNSYrLCkBCQoKDgwOGg8PGiwkHCUsLCksKSwsKSwsLCksLywtLCwpLCwpLCwsLCkpLCksKSksLCwsKSwpLCwpKSwpLCwsLP/AABEIANcAsAMBIgACEQEDEQH/xAAbAAABBQEBAAAAAAAAAAAAAAAFAQIDBAYAB//EAD8QAAEDAgMFBgMGBAUFAQAAAAEAAhEDIQQSMQVBUWFxIoGRobHwBhPBMkJSctHhFCOC8QdikqLCM1NjstJD/8QAGgEAAgMBAQAAAAAAAAAAAAAAAAECBAUDBv/EACMRAAICAQQCAwEBAAAAAAAAAAABAhEDBBIhMRNRMkFxYSL/2gAMAwEAAhEDEQA/ABwangJ0JQ1WyoIAlhODU6EAMASp5C6ECGLoT8q6EAREJCElfFsZ9ogWnuQ+vt5gPZl0ak2A8df3UXNLtk4wlLpF8hNDUGrbaeSMuQDWJBMbrk3SjapG+Vz80Dp4JhgBOAQ+njnES2HX6fVOZtaDDhF9R689FJZYv7E8M0EAE4BdTcCJF08Lochq4BPhdlQIYuyp8LoQBFCaQpoTSEAdCUBLCfCQDQnQuypwCBjcqUBOhA/iXa5pgU2GHuEuO9rfpPolKSirY4xcnSLeL2uxhIHaIMGLgH3zQyrtV7hYgTwmR0Q3BkxbUARAl2+D9Lc0RwuzDALtbaa2EG6z8mokaOPTxKFVk6yTrczHEm996WlhrDdxO/cD1RcbIk8O9WqeyBmnf6z9bKo8pcWIB1sLP3SIv14Ee96VuC3XsJvJ9gLSDZw5nrdMGzmgkxqo+Qn40Z2pgCyYvwOaOswIH9k35LouCfR3f1G7Wdy0L8OCItpHRVHYRwka9DpvU1kObxgrDY405LDebtJO/iDp0laDZ+0G1W2gO3tkT3cQs/iqQEkcNDa86nd3/wB0FqYiHWE8Z4cBG88fRXMWZlPNhTPRsqdCy+xfiAtytqGWO0JPaZwk72+YWqj3796K7GSkuChODi6YyFxToXEKZAjhNIUhCTKkB0JYSwlhACJQEoCUBMBAvPsQTUqPqkntEkbyQTDY/pjwWr+JdoCnSyj7VS08G/eM+SEYagHMZA+06T0YInpuA5lU9Tkrgu6aF8kmx9nw0F2pgnumEaoibD91BEAdIVrDC3vRZE5WzXjGkTNap2t3pKVHkrjKSijoRhia6nI0Vv5SV9NAA2pTVWsyyKvYq1WnZIAFVYDZCMXhA3UdDpqRaRpu7kcxNOD5qtiKAcMv4h4EaHuK6xlRznBNGZqta0Eg5iLw0zHXfC3eyXTQpzfsC/Lcs03D2uG5mnK4OA05HUDRH/h500APwEsv1n0K1NNK20ZOpjSCKQp0LoV0ojISJ+VJCAOhKuK4BIBUoC4JwCYGI+I8R8zEubuZDIvoLkzuuUZwdCAJEQxrY4Abh4z3oLRYHV6hsZqa6fesAOZie5aao21uZNuJJ9Fkah22bGBUkVXIlhBaOAQ5gm3OyJ4QWVEvBCky31Vulh+SrYc3CI032U0hNkfyoSiinPPLzTCbIYEVagqNenAt/dX3Pt6Kq9qixoD4mjI4IfoQOeqMYhtvohj6d/fVJDOxmDB7USHCHD087d4UeyP5VXKZh4j+oaHwkdyIP+xa54biNIQuvUy1A4fcg9bSRzsrmCe2SZQzx3Jo0K6EoM3GiWFsmORlcU6EkIARKAuhKEgOCR74BOsAmOgJTl2WbHfbxsmBj9mVAYdEOfVLtwiTMeEeCPMNo5SZ8vKFnMGwtLh+EuAm1hb9+5HHYgX5nwBtbuCxcvbNnH0Ix4Dt99+oRSgEKNyOZRfCmyqtFxMvUTzVthVGnEq0OqkiRYn3CQt6JgcnPqCEyNDHqs9TPqhQ1KqixlLFBCn7kWxF0Hq6nxUQHDExPK/hebckDxWLzdqbzcb40nmIhXMU6NN9vFC25CC0Sd0Sd/07tytY+rKmRcmu2HWzUW6mLSd4Ftd/CeSvFZzYO0HB7aXayRAzZd95EXF1pCFrYsinG0ZebG8cqf6NSQlXLqcBqULoShIDoUWLxQpMLzfLFtJJIAE7rqaFX2lQD6TwRIiY6Q76JSbUXROCTkk+rMpRqS8kGWuLnayO0SYnv8EReJgbjfrYIdhcCG6DiCNLgm64Y75EZyflmO1rBN4PDXvWQ/8ARtOChL+BWnuRfC1BHvRZ19Yu+wWhuUOzWeTmAdDQHQLEXd0iymp40wATE2AtJ7gL+5XBxOu70HXY5jd6ib8R05jN6IE+pSJgvDXAif5htPFrYbNtJKsYd9/tGo0ix7LoHHK5pPePBG2uxqTNBSxwcLGVLUqQPeiz1HHfLqZcjnhxIb8tsuLozAQTAESZmBBncjOJxbg21Go7SGg0wTP5iLjr0UdrJKSKmI2m8nLTaXFQv2lVp/8AUDW/mqUxrycQT3KrgMZUqMc4DI0m1407PaIMkyDYGOZUFXAVWU89Kk1xdmuWjPMGDpAE9dI3ypKKumRbdWEztHMNPMIbUxlyCHn8tN59AomUKzgS9pbewm4GsGYD4sJyiZ3KJpc3VsnlppaZ0RtSFbodVrAsJBBk75EOmbzcRzCbsrDA05IEkEzGs6dNVDX2d8wfzM0FskAxLgYAJFyA06aKzgQYIiLyI4RAHSym628BFNy5LGy6Q+czx9+BWlIQfYdPM4v4ADvjKP8Ake8IyVpaVVC/Zl66SeWl9IYQkhOKRWiiMlOCalCAHpUwJ0IAzeMollQt4uEHiIjzbHgq4dLriAbHgSAJjuhHNqNGemT/AJh5SPVCcSRkaRuqEeIPvuWPmjsm4o38M/JjjJ9kdPZtyWxczEQNAN3SVYbsm8u0iDEzGsW3SrmzBIn3zRJtMG4cQfEHuVfczpXoFjY1F7gXtJNjAERAgESNf0RJuGBDQ5ghlmzM928BWGUj/wBweF11R7Wi5zHchyGogLHUnnFUXWDG5na3nKW3462PVGq7+xbghlcmcx106BXK7v5fGyi2ThGkC/h2lUYHNLhAcYF5ykyDPOTZFjSIuZHWYVXBstMwfXqi1Kq6Psk9CCPNNyshtroG1WW3D3w3qHD4PNJI6Tqi1SofwKsHnok2G1gHHtiQosA/7Ea3HcHGPqrG19VX2a2WnjJM8t0eamviNcMN7FH8kfmMq/Cq7MH8pvOT4k/RWStvEqhH8RgZ3eWX6ziU1KmrocSNpTgo2KQFMBwTgmylBSAqbWpg0+jm+Zj6oPtSzQB90tE8jOXv18FoqtMOaQdCIKzm18LUa28FudvanWxDRl1nj+6oarE3JTRp6PLFR2N83wWNnVOyO5E8Mydb+SDYSzRHL9UWwlayzGa0Qq3DsAuAqePxTWiBE7osocVjotqToh9eiRcmXHfFgU+wZK6cwBRcURk7lm6OMOYGo0N3SDI68lombSGXdpxRQJgrKA4jj6qfB7VIdlOm4odj8Vnd2bX13A8FYwdIEQf36ooGH3YiRuQ/E1I0UNKoW9k9x4j9U2sb++Siw4Bu0nSPJRbJwr3ghogZi0ukQLNJgaki0Dmn7TbFufvyVz4a/wCk48ah8mtCt6aCm6fRU1WR44bo9hdjA0ADQAAdBZcSulctgwRuZIXLiE0hMBjXJ7Sq7SpAUgJgU6VBnTs6Bkhch23WzQdyLT5gfVXS5Q4mnnY5v4mkd+7zhRkrTRKD2yTBWzXAho5fREaVM5i33ogOyMQQ4DQiQtRTPaB4gFYElTPSJ8EJw2WXkS705KvXfJKN1qdrcFj9qMxVN8jIac3cxrnOaObTfwlSir4IN1yy67B5pHoo6Hw46LPcBwn0U2zWuqRlxAMvLJyMuQJsBBMSLjciTtn18gca4i1wwQZMWOmtk7oW5eyhT2dlACXTTr78FW2q0M7JdWrPJa4/Le0QyYdvieA3qLD7Gf8AMc41ajWZuw1rgTH+YxqSCY3SlVqySl6D7GAgb+H7eKbjaWUd49VZwdGLG8cde9VdsVNObgPRc2NMCbfqQ7vPv6olsSlloMHGX/6jI8oQfGD52IazdN4/CNfTzWjaff0Wpo4UnIzNdk6gSSllMzLsyvmaKVyRdKAKbCnhyhlOzIGTSuzKLMulICbMklMzKDHY5tJhe8wBu3uO4DmUwoA7Tb8uu4iLkPgHTNeD9EdwuMlrXcPMFY3BYs1Kr3P+1Vk8gReO4WHRHNm18hynQ+Cxs6W50beCT2KzX4fEZhqosSwET7KEiuabraOsOv1RXD1ARCrndMqfwYdcwTe+/hY7rWXUtm02gABgA07P2TEWBsFZ/hyDwUraRO9Oyf6Vn4dv+Z0aToOikoNEzw8ApTQnX9E4U4SbCxtatl5IDi8bndm+6wTylXdtYzKD0j9FnqtXsBovNyPQd5QkQbJNg49v8Q5rrPe2WHcYJLm/mIAPcVpgV59t3BOo1RqHhrHSDGV1wb8QW+qPbE+LGVGhtZwZUFsxsx/OdGu4g24ctnBJKKRjaiLc3I0gK4OULH5tCD0IPolzKwVSXOuzqHMulAyvKUFQVqzWiXENHFxA9UMxPxLSb9gGp07LfE/ootpdkkm+g0CqmO2xSpWc+/4W9p3gNO8rMYvb9SoD2srfw07T1cblUc/BvnvXKWX0dY4vYYxnxZUdak0Ux+J0Of4fZHmgGIque6XkudxcZPnor1On2QYubwFTqM7S5ObfZ1UUugl8PAfxVEOAguLSOMscFp9p7HdSvqwmA7gT9x3CRod6ymDdkqUn/gqMcegcJ8iV7FTwoewgtDhGVzT95vuD3LhkjuO+ObiYKnWzMyu3XB981b2Xjbw7UXHOyn2x8POokubLqZNnalvJ367+qE5fHpoqjjXDLcZJ8o1gqyPeiVr0AobRtH3hu4ohT2mHD1BsVA7KSL7nKGriIEb1Vq7Qb5cUJxO0iT2dePAcOqKsNyIds1sz4nmUU+FdlSTXcLMtTne/e7u0HM8lDsX4cdWOd8hk6/eefwt+rty2bqLabMoAAa3QaADQDz8F3hEq5J/SPM/jSmPms/I8f6Xj/wClkHC623xrTOaieIqerCsdXZBVuBTkiNggyLHiLHyIRTDbexLNKrnDg8B487+aoUmKam3d4Ke5rojtT7NDhPjA6Vaf9VM/8Xfqi+H25RfpUA5Plh/3W8CsW1iQN5KSytEHiTIKlZzzLiSTvNz4nRKylvKlFO4UzW+q5tnVIiZS17h9U8jdxt42Tx9T+n1SUbvHj4CVEZYqOVSqJMhXn33qlVZGqEDJmszNItcfT34L174OxnzsMypvygO4yLHvBEryLCO6rd/4X7VyVKtB1v8A9G/ldZ0dHCf6kmCN1Vw44AtNuV/offLPbS+EmuJNOGncD9k9N7Ty5LXmmO4+U/Q+vVJ8jce477c+I8x3qDVklKujyvaWyH0zlqNInTeD0O/1uELq0HN0e4d/6r2Stgm1GlrgDyIse7nvHVZDaHwox7yKT2w2xDyYaeAeBePcrjOLXRYhkT7MRTw2Y3e53fbwC0vw/wDDXzYc4EUhuFjU79zNb745q1hfh2lTdNR7agab06ZMO5GQJHKbrYUQ1zRkIIPC0cbbosIjglDklkklwitTogDSABDQBu0sB3AKntQwMu83PvwCLVQG3Ojb98WHcL+CAvBqvJ3exHX9V2orGK+NnCaA5VHd002zykgrGYwXW6+PqMYimPw0fV7j6jyWLxrCusSDK2HhWsu8DTXooaLOatsA5lNiRwb79U0hOpCLRpp9PK3cpAEhkDN/vVOaL+KVoSO38ggBJ7Pd6yfoE/CjtOPAR3k/smv4e9P3U+Fp9mdxJPcLIAe0n3EeaR0R/bzT8nuUx7ISGRNaQd+5XsDjzh69OsDGV0O/I6AfAwVUa2U8gOBBu3f/AJuXRMR7ls3GiowHcfI8On9uCtxu8Dvt6keawPwRtf8AlNDjMH5T+T2gQf6mwesrX47FHJlEyROYaxy4H3vUHwOiri/iBpqfKbctMOe02B0LWka8zuVduCsWw2JOXKYABuLAfa1kzqs6dmvph5ByxcAWuHW7o1WlwGIzgEAkuGaJAETk133Wdmct3JZhSRD835Uh15jdyvu3wfBD8X8QGm4VKUS1wDmyAHtkS06XjQ6ggdFNtqv3GcojjYi9uKE1Nlu7AeSTVcCSdYPZB6wJ71zxQblfolJ0jSYzGfMgN0IDuubtD1VvB4SO656/sJPgocFhbyBYWaN3ADwgeKJtp7u8++ZWmVjzP4+bOKn/AMbD0b2hH17ysbi2+/qtn/iW0fxnSjT6j7WnBZCqNd/P9f1XREGUmATpKuUmk8lECeilbpcpsBjxBmeXvoVLKa9n6JtHSN416HQ+SAEjyXBs+K5cgDqjvr+qstblAB4D0CVckxjmEm4vb3qml3quXJAIXTbdo47+gXN18ly5MRpfg5kuqCftBviJLT1gEdwW/wBmkuAnc2PAgfRIuUJE0V9r0stKq88D/wC0fVQbBLXtYYnsugmQYkSLHiPJcuVHU/TO2Mr7Soh+IZTFgCXGJFgCSP8AaEdxOBFTKd4MjyMLlynp/jYsnZawzRlnQAT3xdOo1Q4TvzX7v2hKuVi+UjieY/4ivnHVOTKQ/wBk/VZY7+4eK5cuqENqUuW6enT9Ejbd4kdFy5MRH8wkwNRqToB5KelSAiN+p3yuXJsD/9k=">
            <a:extLst>
              <a:ext uri="{FF2B5EF4-FFF2-40B4-BE49-F238E27FC236}">
                <a16:creationId xmlns:a16="http://schemas.microsoft.com/office/drawing/2014/main" id="{16D8BAED-7D0D-F43C-BB98-9EE65E78B211}"/>
              </a:ext>
            </a:extLst>
          </p:cNvPr>
          <p:cNvSpPr>
            <a:spLocks noChangeAspect="1" noChangeArrowheads="1"/>
          </p:cNvSpPr>
          <p:nvPr/>
        </p:nvSpPr>
        <p:spPr bwMode="auto">
          <a:xfrm>
            <a:off x="45386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a:solidFill>
                <a:srgbClr val="000000"/>
              </a:solidFill>
            </a:endParaRPr>
          </a:p>
        </p:txBody>
      </p:sp>
      <p:sp>
        <p:nvSpPr>
          <p:cNvPr id="2" name="AutoShape 4" descr="Image result for Robert Aderholt">
            <a:extLst>
              <a:ext uri="{FF2B5EF4-FFF2-40B4-BE49-F238E27FC236}">
                <a16:creationId xmlns:a16="http://schemas.microsoft.com/office/drawing/2014/main" id="{09513353-A57B-01F1-617B-F52999A53323}"/>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6" descr="Image result for Robert Aderholt">
            <a:extLst>
              <a:ext uri="{FF2B5EF4-FFF2-40B4-BE49-F238E27FC236}">
                <a16:creationId xmlns:a16="http://schemas.microsoft.com/office/drawing/2014/main" id="{31BB451E-960D-966B-E8A3-9926896F8665}"/>
              </a:ext>
            </a:extLst>
          </p:cNvP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Text Box 19">
            <a:extLst>
              <a:ext uri="{FF2B5EF4-FFF2-40B4-BE49-F238E27FC236}">
                <a16:creationId xmlns:a16="http://schemas.microsoft.com/office/drawing/2014/main" id="{0DFAE5A5-C0D8-93E4-FDA4-53A76A29D408}"/>
              </a:ext>
            </a:extLst>
          </p:cNvPr>
          <p:cNvSpPr txBox="1">
            <a:spLocks noChangeArrowheads="1"/>
          </p:cNvSpPr>
          <p:nvPr/>
        </p:nvSpPr>
        <p:spPr bwMode="auto">
          <a:xfrm>
            <a:off x="166049" y="3967968"/>
            <a:ext cx="2098136"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000" dirty="0">
                <a:solidFill>
                  <a:schemeClr val="bg1"/>
                </a:solidFill>
              </a:rPr>
              <a:t>Rep. Chuck Fleischmann</a:t>
            </a:r>
          </a:p>
          <a:p>
            <a:pPr algn="ctr" eaLnBrk="1" hangingPunct="1">
              <a:spcBef>
                <a:spcPct val="0"/>
              </a:spcBef>
              <a:buFontTx/>
              <a:buNone/>
            </a:pPr>
            <a:r>
              <a:rPr lang="en-US" altLang="en-US" sz="2000" dirty="0">
                <a:solidFill>
                  <a:srgbClr val="FFFFFF"/>
                </a:solidFill>
              </a:rPr>
              <a:t>R-TN</a:t>
            </a:r>
            <a:endParaRPr lang="en-US" altLang="en-US" sz="2000" dirty="0">
              <a:solidFill>
                <a:srgbClr val="FFFF00"/>
              </a:solidFill>
            </a:endParaRPr>
          </a:p>
          <a:p>
            <a:pPr algn="ctr" eaLnBrk="1" hangingPunct="1">
              <a:spcBef>
                <a:spcPct val="0"/>
              </a:spcBef>
              <a:buNone/>
            </a:pPr>
            <a:endParaRPr lang="en-US" altLang="en-US" sz="2000" dirty="0">
              <a:solidFill>
                <a:srgbClr val="FFFF00"/>
              </a:solidFill>
            </a:endParaRPr>
          </a:p>
          <a:p>
            <a:pPr algn="ctr" eaLnBrk="1" hangingPunct="1">
              <a:spcBef>
                <a:spcPct val="0"/>
              </a:spcBef>
              <a:buNone/>
            </a:pPr>
            <a:r>
              <a:rPr lang="en-US" altLang="en-US" sz="2000" dirty="0">
                <a:solidFill>
                  <a:srgbClr val="FFFF00"/>
                </a:solidFill>
              </a:rPr>
              <a:t>Chair</a:t>
            </a:r>
          </a:p>
        </p:txBody>
      </p:sp>
      <p:sp>
        <p:nvSpPr>
          <p:cNvPr id="26" name="Rectangle 8">
            <a:extLst>
              <a:ext uri="{FF2B5EF4-FFF2-40B4-BE49-F238E27FC236}">
                <a16:creationId xmlns:a16="http://schemas.microsoft.com/office/drawing/2014/main" id="{13FEDFCC-5883-7F0D-0B13-7E4957B37F94}"/>
              </a:ext>
            </a:extLst>
          </p:cNvPr>
          <p:cNvSpPr>
            <a:spLocks noChangeArrowheads="1"/>
          </p:cNvSpPr>
          <p:nvPr/>
        </p:nvSpPr>
        <p:spPr bwMode="auto">
          <a:xfrm rot="16200000">
            <a:off x="1987229" y="3817621"/>
            <a:ext cx="512064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25" name="Text Box 19">
            <a:extLst>
              <a:ext uri="{FF2B5EF4-FFF2-40B4-BE49-F238E27FC236}">
                <a16:creationId xmlns:a16="http://schemas.microsoft.com/office/drawing/2014/main" id="{39F34463-249C-9F56-4812-79C889A6629C}"/>
              </a:ext>
            </a:extLst>
          </p:cNvPr>
          <p:cNvSpPr txBox="1">
            <a:spLocks noChangeArrowheads="1"/>
          </p:cNvSpPr>
          <p:nvPr/>
        </p:nvSpPr>
        <p:spPr bwMode="auto">
          <a:xfrm>
            <a:off x="6719249" y="3967968"/>
            <a:ext cx="2348551"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000" dirty="0">
                <a:solidFill>
                  <a:schemeClr val="bg1"/>
                </a:solidFill>
              </a:rPr>
              <a:t>Sen. Patty</a:t>
            </a:r>
          </a:p>
          <a:p>
            <a:pPr algn="ctr" eaLnBrk="1" hangingPunct="1">
              <a:spcBef>
                <a:spcPct val="0"/>
              </a:spcBef>
              <a:buFontTx/>
              <a:buNone/>
            </a:pPr>
            <a:r>
              <a:rPr lang="en-US" altLang="en-US" sz="2000" dirty="0">
                <a:solidFill>
                  <a:schemeClr val="bg1"/>
                </a:solidFill>
              </a:rPr>
              <a:t>Murray</a:t>
            </a:r>
          </a:p>
          <a:p>
            <a:pPr algn="ctr" eaLnBrk="1" hangingPunct="1">
              <a:spcBef>
                <a:spcPct val="0"/>
              </a:spcBef>
              <a:buFontTx/>
              <a:buNone/>
            </a:pPr>
            <a:r>
              <a:rPr lang="en-US" altLang="en-US" sz="2000" dirty="0">
                <a:solidFill>
                  <a:schemeClr val="bg1"/>
                </a:solidFill>
              </a:rPr>
              <a:t>D-WA</a:t>
            </a:r>
            <a:endParaRPr lang="en-US" altLang="en-US" sz="2000" dirty="0">
              <a:solidFill>
                <a:srgbClr val="FFFF00"/>
              </a:solidFill>
            </a:endParaRPr>
          </a:p>
          <a:p>
            <a:pPr algn="ctr" eaLnBrk="1" hangingPunct="1">
              <a:spcBef>
                <a:spcPct val="0"/>
              </a:spcBef>
              <a:buNone/>
            </a:pPr>
            <a:endParaRPr lang="en-US" altLang="en-US" sz="2000" dirty="0">
              <a:solidFill>
                <a:srgbClr val="FFFF00"/>
              </a:solidFill>
            </a:endParaRPr>
          </a:p>
          <a:p>
            <a:pPr algn="ctr" eaLnBrk="1" hangingPunct="1">
              <a:spcBef>
                <a:spcPct val="0"/>
              </a:spcBef>
              <a:buNone/>
            </a:pPr>
            <a:r>
              <a:rPr lang="en-US" altLang="en-US" sz="2000" dirty="0">
                <a:solidFill>
                  <a:srgbClr val="FFFF00"/>
                </a:solidFill>
              </a:rPr>
              <a:t>Ranking</a:t>
            </a:r>
          </a:p>
          <a:p>
            <a:pPr algn="ctr" eaLnBrk="1" hangingPunct="1">
              <a:spcBef>
                <a:spcPct val="0"/>
              </a:spcBef>
              <a:buNone/>
            </a:pPr>
            <a:r>
              <a:rPr lang="en-US" altLang="en-US" sz="2000" dirty="0">
                <a:solidFill>
                  <a:srgbClr val="FFFF00"/>
                </a:solidFill>
              </a:rPr>
              <a:t>Member</a:t>
            </a:r>
          </a:p>
        </p:txBody>
      </p:sp>
      <p:sp>
        <p:nvSpPr>
          <p:cNvPr id="24" name="Text Box 19">
            <a:extLst>
              <a:ext uri="{FF2B5EF4-FFF2-40B4-BE49-F238E27FC236}">
                <a16:creationId xmlns:a16="http://schemas.microsoft.com/office/drawing/2014/main" id="{DE4A2B41-97D2-8FA4-2318-9C85E86884FB}"/>
              </a:ext>
            </a:extLst>
          </p:cNvPr>
          <p:cNvSpPr txBox="1">
            <a:spLocks noChangeArrowheads="1"/>
          </p:cNvSpPr>
          <p:nvPr/>
        </p:nvSpPr>
        <p:spPr bwMode="auto">
          <a:xfrm>
            <a:off x="4495800" y="3967968"/>
            <a:ext cx="231098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000" dirty="0">
                <a:solidFill>
                  <a:schemeClr val="bg1"/>
                </a:solidFill>
              </a:rPr>
              <a:t>Sen. John Neely Kennedy</a:t>
            </a:r>
          </a:p>
          <a:p>
            <a:pPr algn="ctr" eaLnBrk="1" hangingPunct="1">
              <a:spcBef>
                <a:spcPct val="0"/>
              </a:spcBef>
              <a:buFontTx/>
              <a:buNone/>
            </a:pPr>
            <a:r>
              <a:rPr lang="en-US" altLang="en-US" sz="2000" dirty="0">
                <a:solidFill>
                  <a:schemeClr val="bg1"/>
                </a:solidFill>
              </a:rPr>
              <a:t>R-LA</a:t>
            </a:r>
            <a:endParaRPr lang="en-US" altLang="en-US" sz="2000" dirty="0">
              <a:solidFill>
                <a:srgbClr val="FFFF00"/>
              </a:solidFill>
            </a:endParaRPr>
          </a:p>
          <a:p>
            <a:pPr algn="ctr" eaLnBrk="1" hangingPunct="1">
              <a:spcBef>
                <a:spcPct val="0"/>
              </a:spcBef>
              <a:buNone/>
            </a:pPr>
            <a:endParaRPr lang="en-US" altLang="en-US" sz="2000" dirty="0">
              <a:solidFill>
                <a:srgbClr val="FFFF00"/>
              </a:solidFill>
            </a:endParaRPr>
          </a:p>
          <a:p>
            <a:pPr algn="ctr" eaLnBrk="1" hangingPunct="1">
              <a:spcBef>
                <a:spcPct val="0"/>
              </a:spcBef>
              <a:buNone/>
            </a:pPr>
            <a:r>
              <a:rPr lang="en-US" altLang="en-US" sz="2000" dirty="0">
                <a:solidFill>
                  <a:srgbClr val="FFFF00"/>
                </a:solidFill>
              </a:rPr>
              <a:t>Chair</a:t>
            </a:r>
          </a:p>
        </p:txBody>
      </p:sp>
      <p:pic>
        <p:nvPicPr>
          <p:cNvPr id="6" name="Picture 5" descr="A person in a suit and tie&#10;&#10;AI-generated content may be incorrect.">
            <a:extLst>
              <a:ext uri="{FF2B5EF4-FFF2-40B4-BE49-F238E27FC236}">
                <a16:creationId xmlns:a16="http://schemas.microsoft.com/office/drawing/2014/main" id="{3B68DD48-8337-2A56-81D1-322E344BF41F}"/>
              </a:ext>
            </a:extLst>
          </p:cNvPr>
          <p:cNvPicPr>
            <a:picLocks noChangeAspect="1"/>
          </p:cNvPicPr>
          <p:nvPr/>
        </p:nvPicPr>
        <p:blipFill>
          <a:blip r:embed="rId3">
            <a:extLst>
              <a:ext uri="{28A0092B-C50C-407E-A947-70E740481C1C}">
                <a14:useLocalDpi xmlns:a14="http://schemas.microsoft.com/office/drawing/2010/main" val="0"/>
              </a:ext>
            </a:extLst>
          </a:blip>
          <a:srcRect l="14527" t="-1817" r="6593" b="1817"/>
          <a:stretch>
            <a:fillRect/>
          </a:stretch>
        </p:blipFill>
        <p:spPr>
          <a:xfrm>
            <a:off x="369659" y="1537506"/>
            <a:ext cx="1803195" cy="2286000"/>
          </a:xfrm>
          <a:prstGeom prst="rect">
            <a:avLst/>
          </a:prstGeom>
        </p:spPr>
      </p:pic>
      <p:pic>
        <p:nvPicPr>
          <p:cNvPr id="13" name="Picture 12" descr="A person in a suit and tie&#10;&#10;AI-generated content may be incorrect.">
            <a:extLst>
              <a:ext uri="{FF2B5EF4-FFF2-40B4-BE49-F238E27FC236}">
                <a16:creationId xmlns:a16="http://schemas.microsoft.com/office/drawing/2014/main" id="{5D27F148-B3B2-3316-A4D7-E1A32D23FC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7629" y="1537506"/>
            <a:ext cx="1830621" cy="2286000"/>
          </a:xfrm>
          <a:prstGeom prst="rect">
            <a:avLst/>
          </a:prstGeom>
        </p:spPr>
      </p:pic>
      <p:pic>
        <p:nvPicPr>
          <p:cNvPr id="16" name="Picture 15" descr="A person in a suit and glasses smiling&#10;&#10;AI-generated content may be incorrect.">
            <a:extLst>
              <a:ext uri="{FF2B5EF4-FFF2-40B4-BE49-F238E27FC236}">
                <a16:creationId xmlns:a16="http://schemas.microsoft.com/office/drawing/2014/main" id="{9664B61C-CFF6-779E-9551-F916D49A0A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8579" y="1537506"/>
            <a:ext cx="1830621" cy="2286000"/>
          </a:xfrm>
          <a:prstGeom prst="rect">
            <a:avLst/>
          </a:prstGeom>
        </p:spPr>
      </p:pic>
      <p:pic>
        <p:nvPicPr>
          <p:cNvPr id="18" name="Picture 17" descr="A person wearing glasses and a striped shirt&#10;&#10;AI-generated content may be incorrect.">
            <a:extLst>
              <a:ext uri="{FF2B5EF4-FFF2-40B4-BE49-F238E27FC236}">
                <a16:creationId xmlns:a16="http://schemas.microsoft.com/office/drawing/2014/main" id="{D5875331-8BCF-0088-9962-C0EB7E7F3C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4600" y="1630681"/>
            <a:ext cx="1796354" cy="2194560"/>
          </a:xfrm>
          <a:prstGeom prst="rect">
            <a:avLst/>
          </a:prstGeom>
        </p:spPr>
      </p:pic>
      <p:sp>
        <p:nvSpPr>
          <p:cNvPr id="5" name="TextBox 4">
            <a:extLst>
              <a:ext uri="{FF2B5EF4-FFF2-40B4-BE49-F238E27FC236}">
                <a16:creationId xmlns:a16="http://schemas.microsoft.com/office/drawing/2014/main" id="{574DCBAC-0E2E-9BBA-EC88-E00C71D89871}"/>
              </a:ext>
            </a:extLst>
          </p:cNvPr>
          <p:cNvSpPr txBox="1"/>
          <p:nvPr/>
        </p:nvSpPr>
        <p:spPr>
          <a:xfrm>
            <a:off x="4490292" y="5613737"/>
            <a:ext cx="2520108" cy="1015663"/>
          </a:xfrm>
          <a:prstGeom prst="rect">
            <a:avLst/>
          </a:prstGeom>
          <a:noFill/>
        </p:spPr>
        <p:txBody>
          <a:bodyPr wrap="square">
            <a:spAutoFit/>
          </a:bodyPr>
          <a:lstStyle/>
          <a:p>
            <a:r>
              <a:rPr lang="en-US" sz="2000" dirty="0" err="1">
                <a:solidFill>
                  <a:schemeClr val="bg1"/>
                </a:solidFill>
              </a:rPr>
              <a:t>kathleen</a:t>
            </a:r>
            <a:r>
              <a:rPr lang="en-US" sz="2000" dirty="0">
                <a:solidFill>
                  <a:schemeClr val="bg1"/>
                </a:solidFill>
              </a:rPr>
              <a:t>_</a:t>
            </a:r>
          </a:p>
          <a:p>
            <a:r>
              <a:rPr lang="en-US" sz="2000" dirty="0" err="1">
                <a:solidFill>
                  <a:schemeClr val="bg1"/>
                </a:solidFill>
              </a:rPr>
              <a:t>williams</a:t>
            </a:r>
            <a:r>
              <a:rPr lang="en-US" sz="2000" dirty="0">
                <a:solidFill>
                  <a:schemeClr val="bg1"/>
                </a:solidFill>
              </a:rPr>
              <a:t>@</a:t>
            </a:r>
          </a:p>
          <a:p>
            <a:r>
              <a:rPr lang="en-US" sz="2000" dirty="0">
                <a:solidFill>
                  <a:schemeClr val="bg1"/>
                </a:solidFill>
              </a:rPr>
              <a:t>appro.senate.gov</a:t>
            </a:r>
          </a:p>
        </p:txBody>
      </p:sp>
      <p:sp>
        <p:nvSpPr>
          <p:cNvPr id="7" name="TextBox 6">
            <a:extLst>
              <a:ext uri="{FF2B5EF4-FFF2-40B4-BE49-F238E27FC236}">
                <a16:creationId xmlns:a16="http://schemas.microsoft.com/office/drawing/2014/main" id="{4802379A-020D-1106-B58C-C53D7D537FFA}"/>
              </a:ext>
            </a:extLst>
          </p:cNvPr>
          <p:cNvSpPr txBox="1"/>
          <p:nvPr/>
        </p:nvSpPr>
        <p:spPr>
          <a:xfrm>
            <a:off x="6705600" y="5921514"/>
            <a:ext cx="2520108" cy="707886"/>
          </a:xfrm>
          <a:prstGeom prst="rect">
            <a:avLst/>
          </a:prstGeom>
          <a:noFill/>
        </p:spPr>
        <p:txBody>
          <a:bodyPr wrap="square">
            <a:spAutoFit/>
          </a:bodyPr>
          <a:lstStyle/>
          <a:p>
            <a:r>
              <a:rPr lang="en-US" sz="2000" dirty="0" err="1">
                <a:solidFill>
                  <a:schemeClr val="bg1"/>
                </a:solidFill>
              </a:rPr>
              <a:t>Laura_powell</a:t>
            </a:r>
            <a:r>
              <a:rPr lang="en-US" sz="2000" dirty="0">
                <a:solidFill>
                  <a:schemeClr val="bg1"/>
                </a:solidFill>
              </a:rPr>
              <a:t>@</a:t>
            </a:r>
          </a:p>
          <a:p>
            <a:r>
              <a:rPr lang="en-US" sz="2000" dirty="0">
                <a:solidFill>
                  <a:schemeClr val="bg1"/>
                </a:solidFill>
              </a:rPr>
              <a:t>appro.senate.gov</a:t>
            </a:r>
          </a:p>
        </p:txBody>
      </p:sp>
      <p:sp>
        <p:nvSpPr>
          <p:cNvPr id="9" name="TextBox 8">
            <a:extLst>
              <a:ext uri="{FF2B5EF4-FFF2-40B4-BE49-F238E27FC236}">
                <a16:creationId xmlns:a16="http://schemas.microsoft.com/office/drawing/2014/main" id="{ED810F5F-3773-AF7A-44EE-B087D0039195}"/>
              </a:ext>
            </a:extLst>
          </p:cNvPr>
          <p:cNvSpPr txBox="1"/>
          <p:nvPr/>
        </p:nvSpPr>
        <p:spPr>
          <a:xfrm>
            <a:off x="152400" y="5921514"/>
            <a:ext cx="2209800" cy="707886"/>
          </a:xfrm>
          <a:prstGeom prst="rect">
            <a:avLst/>
          </a:prstGeom>
          <a:noFill/>
        </p:spPr>
        <p:txBody>
          <a:bodyPr wrap="square">
            <a:spAutoFit/>
          </a:bodyPr>
          <a:lstStyle/>
          <a:p>
            <a:r>
              <a:rPr lang="en-US" sz="2000" dirty="0" err="1">
                <a:solidFill>
                  <a:schemeClr val="bg1"/>
                </a:solidFill>
              </a:rPr>
              <a:t>richie.o'connell</a:t>
            </a:r>
            <a:r>
              <a:rPr lang="en-US" sz="2000" dirty="0">
                <a:solidFill>
                  <a:schemeClr val="bg1"/>
                </a:solidFill>
              </a:rPr>
              <a:t>@</a:t>
            </a:r>
          </a:p>
          <a:p>
            <a:r>
              <a:rPr lang="en-US" sz="2000" dirty="0">
                <a:solidFill>
                  <a:schemeClr val="bg1"/>
                </a:solidFill>
              </a:rPr>
              <a:t>mail.house.gov</a:t>
            </a:r>
          </a:p>
        </p:txBody>
      </p:sp>
      <p:sp>
        <p:nvSpPr>
          <p:cNvPr id="12" name="TextBox 11">
            <a:extLst>
              <a:ext uri="{FF2B5EF4-FFF2-40B4-BE49-F238E27FC236}">
                <a16:creationId xmlns:a16="http://schemas.microsoft.com/office/drawing/2014/main" id="{312CEAFF-EE53-01A7-90A8-E1BDB72532F4}"/>
              </a:ext>
            </a:extLst>
          </p:cNvPr>
          <p:cNvSpPr txBox="1"/>
          <p:nvPr/>
        </p:nvSpPr>
        <p:spPr>
          <a:xfrm>
            <a:off x="2348551" y="5921514"/>
            <a:ext cx="2147249" cy="707886"/>
          </a:xfrm>
          <a:prstGeom prst="rect">
            <a:avLst/>
          </a:prstGeom>
          <a:noFill/>
        </p:spPr>
        <p:txBody>
          <a:bodyPr wrap="square">
            <a:spAutoFit/>
          </a:bodyPr>
          <a:lstStyle/>
          <a:p>
            <a:r>
              <a:rPr lang="en-US" sz="2000" dirty="0" err="1">
                <a:solidFill>
                  <a:schemeClr val="bg1"/>
                </a:solidFill>
              </a:rPr>
              <a:t>scott.mckee</a:t>
            </a:r>
            <a:r>
              <a:rPr lang="en-US" sz="2000" dirty="0">
                <a:solidFill>
                  <a:schemeClr val="bg1"/>
                </a:solidFill>
              </a:rPr>
              <a:t>@</a:t>
            </a:r>
          </a:p>
          <a:p>
            <a:r>
              <a:rPr lang="en-US" sz="2000" dirty="0">
                <a:solidFill>
                  <a:schemeClr val="bg1"/>
                </a:solidFill>
              </a:rPr>
              <a:t>mail.house.gov</a:t>
            </a:r>
          </a:p>
        </p:txBody>
      </p:sp>
    </p:spTree>
    <p:extLst>
      <p:ext uri="{BB962C8B-B14F-4D97-AF65-F5344CB8AC3E}">
        <p14:creationId xmlns:p14="http://schemas.microsoft.com/office/powerpoint/2010/main" val="3641362604"/>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13F18-B09F-3D13-09B0-8EDCC6BE33C7}"/>
            </a:ext>
          </a:extLst>
        </p:cNvPr>
        <p:cNvGrpSpPr/>
        <p:nvPr/>
      </p:nvGrpSpPr>
      <p:grpSpPr>
        <a:xfrm>
          <a:off x="0" y="0"/>
          <a:ext cx="0" cy="0"/>
          <a:chOff x="0" y="0"/>
          <a:chExt cx="0" cy="0"/>
        </a:xfrm>
      </p:grpSpPr>
      <p:sp>
        <p:nvSpPr>
          <p:cNvPr id="8195" name="Rectangle 7">
            <a:extLst>
              <a:ext uri="{FF2B5EF4-FFF2-40B4-BE49-F238E27FC236}">
                <a16:creationId xmlns:a16="http://schemas.microsoft.com/office/drawing/2014/main" id="{8D5ACE91-07C6-2692-48C3-8893D391D433}"/>
              </a:ext>
            </a:extLst>
          </p:cNvPr>
          <p:cNvSpPr>
            <a:spLocks noChangeArrowheads="1"/>
          </p:cNvSpPr>
          <p:nvPr/>
        </p:nvSpPr>
        <p:spPr bwMode="auto">
          <a:xfrm>
            <a:off x="152400" y="0"/>
            <a:ext cx="8839200" cy="1022350"/>
          </a:xfrm>
          <a:prstGeom prst="rect">
            <a:avLst/>
          </a:prstGeom>
          <a:noFill/>
          <a:ln w="9525">
            <a:noFill/>
            <a:miter lim="800000"/>
            <a:headEnd/>
            <a:tailEnd/>
          </a:ln>
        </p:spPr>
        <p:txBody>
          <a:bodyPr anchor="ctr"/>
          <a:lstStyle/>
          <a:p>
            <a:r>
              <a:rPr lang="en-US" altLang="en-US" sz="3200" dirty="0">
                <a:solidFill>
                  <a:srgbClr val="FFFF00"/>
                </a:solidFill>
              </a:rPr>
              <a:t>Action Plan</a:t>
            </a:r>
          </a:p>
        </p:txBody>
      </p:sp>
      <p:sp>
        <p:nvSpPr>
          <p:cNvPr id="8196" name="Rectangle 5">
            <a:extLst>
              <a:ext uri="{FF2B5EF4-FFF2-40B4-BE49-F238E27FC236}">
                <a16:creationId xmlns:a16="http://schemas.microsoft.com/office/drawing/2014/main" id="{210FC7A0-48F0-4AE6-6C1A-E62E0E8A8764}"/>
              </a:ext>
            </a:extLst>
          </p:cNvPr>
          <p:cNvSpPr>
            <a:spLocks noChangeArrowheads="1"/>
          </p:cNvSpPr>
          <p:nvPr/>
        </p:nvSpPr>
        <p:spPr bwMode="auto">
          <a:xfrm>
            <a:off x="0" y="8382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3" name="TextBox 2">
            <a:extLst>
              <a:ext uri="{FF2B5EF4-FFF2-40B4-BE49-F238E27FC236}">
                <a16:creationId xmlns:a16="http://schemas.microsoft.com/office/drawing/2014/main" id="{6C0B0B8E-EDAE-DC72-2CF7-7858B2169ADD}"/>
              </a:ext>
            </a:extLst>
          </p:cNvPr>
          <p:cNvSpPr txBox="1"/>
          <p:nvPr/>
        </p:nvSpPr>
        <p:spPr>
          <a:xfrm>
            <a:off x="228600" y="1061621"/>
            <a:ext cx="8686800" cy="4832092"/>
          </a:xfrm>
          <a:prstGeom prst="rect">
            <a:avLst/>
          </a:prstGeom>
          <a:noFill/>
        </p:spPr>
        <p:txBody>
          <a:bodyPr wrap="square">
            <a:spAutoFit/>
          </a:bodyPr>
          <a:lstStyle/>
          <a:p>
            <a:pPr marL="285750" indent="-285750" algn="l">
              <a:spcBef>
                <a:spcPts val="0"/>
              </a:spcBef>
              <a:spcAft>
                <a:spcPts val="0"/>
              </a:spcAft>
              <a:buFont typeface="Wingdings" pitchFamily="2" charset="2"/>
              <a:buChar char="§"/>
              <a:defRPr/>
            </a:pPr>
            <a:r>
              <a:rPr lang="en-US" sz="2800" dirty="0">
                <a:solidFill>
                  <a:schemeClr val="bg1"/>
                </a:solidFill>
              </a:rPr>
              <a:t>Stakeholder letter to ASA-CW Leadership</a:t>
            </a:r>
          </a:p>
          <a:p>
            <a:pPr marL="742950" lvl="1" indent="-285750" algn="l">
              <a:spcBef>
                <a:spcPts val="0"/>
              </a:spcBef>
              <a:spcAft>
                <a:spcPts val="0"/>
              </a:spcAft>
              <a:buFont typeface="Wingdings" pitchFamily="2" charset="2"/>
              <a:buChar char="§"/>
              <a:defRPr/>
            </a:pPr>
            <a:r>
              <a:rPr lang="en-US" sz="2800" dirty="0">
                <a:solidFill>
                  <a:schemeClr val="bg1"/>
                </a:solidFill>
              </a:rPr>
              <a:t>Cc: Congressional appropriators</a:t>
            </a:r>
          </a:p>
          <a:p>
            <a:pPr marL="742950" lvl="1" indent="-285750" algn="l">
              <a:spcBef>
                <a:spcPts val="0"/>
              </a:spcBef>
              <a:spcAft>
                <a:spcPts val="0"/>
              </a:spcAft>
              <a:buFont typeface="Wingdings" pitchFamily="2" charset="2"/>
              <a:buChar char="§"/>
              <a:defRPr/>
            </a:pPr>
            <a:endParaRPr lang="en-US" sz="2800" dirty="0">
              <a:solidFill>
                <a:schemeClr val="bg1"/>
              </a:solidFill>
            </a:endParaRPr>
          </a:p>
          <a:p>
            <a:pPr marL="285750" indent="-285750" algn="l">
              <a:spcBef>
                <a:spcPts val="0"/>
              </a:spcBef>
              <a:spcAft>
                <a:spcPts val="0"/>
              </a:spcAft>
              <a:buFont typeface="Wingdings" pitchFamily="2" charset="2"/>
              <a:buChar char="§"/>
              <a:defRPr/>
            </a:pPr>
            <a:r>
              <a:rPr lang="en-US" sz="2800" dirty="0">
                <a:solidFill>
                  <a:schemeClr val="bg1"/>
                </a:solidFill>
              </a:rPr>
              <a:t>Visits (virtual, but in-person preferred) to Pentagon to meet with ASA-CW Leadership</a:t>
            </a:r>
            <a:br>
              <a:rPr lang="en-US" sz="2800" dirty="0">
                <a:solidFill>
                  <a:schemeClr val="bg1"/>
                </a:solidFill>
              </a:rPr>
            </a:br>
            <a:endParaRPr lang="en-US" sz="2800" dirty="0">
              <a:solidFill>
                <a:schemeClr val="bg1"/>
              </a:solidFill>
            </a:endParaRPr>
          </a:p>
          <a:p>
            <a:pPr marL="285750" indent="-285750" algn="l">
              <a:spcBef>
                <a:spcPts val="0"/>
              </a:spcBef>
              <a:spcAft>
                <a:spcPts val="0"/>
              </a:spcAft>
              <a:buFont typeface="Wingdings" pitchFamily="2" charset="2"/>
              <a:buChar char="§"/>
              <a:defRPr/>
            </a:pPr>
            <a:r>
              <a:rPr lang="en-US" sz="2800" dirty="0">
                <a:solidFill>
                  <a:schemeClr val="bg1"/>
                </a:solidFill>
              </a:rPr>
              <a:t>Visits with key appropriators &amp; staff.</a:t>
            </a:r>
            <a:br>
              <a:rPr lang="en-US" sz="2800" dirty="0">
                <a:solidFill>
                  <a:schemeClr val="bg1"/>
                </a:solidFill>
              </a:rPr>
            </a:br>
            <a:endParaRPr lang="en-US" sz="2800" dirty="0">
              <a:solidFill>
                <a:schemeClr val="bg1"/>
              </a:solidFill>
            </a:endParaRPr>
          </a:p>
          <a:p>
            <a:pPr marL="285750" indent="-285750" algn="l">
              <a:spcBef>
                <a:spcPts val="0"/>
              </a:spcBef>
              <a:spcAft>
                <a:spcPts val="0"/>
              </a:spcAft>
              <a:buFont typeface="Wingdings" pitchFamily="2" charset="2"/>
              <a:buChar char="§"/>
              <a:defRPr/>
            </a:pPr>
            <a:r>
              <a:rPr lang="en-US" sz="2800" dirty="0">
                <a:solidFill>
                  <a:schemeClr val="bg1"/>
                </a:solidFill>
              </a:rPr>
              <a:t>Direct the Corps to continue prioritizing these ongoing studies and projects, both in the work plan and future budget requests.</a:t>
            </a:r>
          </a:p>
        </p:txBody>
      </p:sp>
    </p:spTree>
    <p:extLst>
      <p:ext uri="{BB962C8B-B14F-4D97-AF65-F5344CB8AC3E}">
        <p14:creationId xmlns:p14="http://schemas.microsoft.com/office/powerpoint/2010/main" val="3279325909"/>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43613</TotalTime>
  <Words>957</Words>
  <Application>Microsoft Office PowerPoint</Application>
  <PresentationFormat>On-screen Show (4:3)</PresentationFormat>
  <Paragraphs>194</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 New Roman</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National and Regional Weed Science Societies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Director of Science Policy Update</dc:title>
  <dc:creator>Lee Van Wychen</dc:creator>
  <cp:lastModifiedBy>Lee Van Wychen</cp:lastModifiedBy>
  <cp:revision>1632</cp:revision>
  <dcterms:created xsi:type="dcterms:W3CDTF">2006-02-24T14:55:09Z</dcterms:created>
  <dcterms:modified xsi:type="dcterms:W3CDTF">2025-07-23T03:39:19Z</dcterms:modified>
</cp:coreProperties>
</file>