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99" r:id="rId2"/>
    <p:sldId id="302" r:id="rId3"/>
    <p:sldId id="374" r:id="rId4"/>
    <p:sldId id="258" r:id="rId5"/>
    <p:sldId id="307" r:id="rId6"/>
    <p:sldId id="343" r:id="rId7"/>
    <p:sldId id="295" r:id="rId8"/>
    <p:sldId id="369" r:id="rId9"/>
    <p:sldId id="371" r:id="rId10"/>
    <p:sldId id="363" r:id="rId11"/>
    <p:sldId id="294" r:id="rId12"/>
    <p:sldId id="366" r:id="rId13"/>
    <p:sldId id="372" r:id="rId14"/>
    <p:sldId id="373" r:id="rId15"/>
    <p:sldId id="375" r:id="rId16"/>
  </p:sldIdLst>
  <p:sldSz cx="9144000" cy="6858000" type="screen4x3"/>
  <p:notesSz cx="7077075" cy="9051925"/>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52">
          <p15:clr>
            <a:srgbClr val="A4A3A4"/>
          </p15:clr>
        </p15:guide>
        <p15:guide id="2" pos="3024">
          <p15:clr>
            <a:srgbClr val="A4A3A4"/>
          </p15:clr>
        </p15:guide>
      </p15:sldGuideLst>
    </p:ext>
    <p:ext uri="{2D200454-40CA-4A62-9FC3-DE9A4176ACB9}">
      <p15:notesGuideLst xmlns:p15="http://schemas.microsoft.com/office/powerpoint/2012/main">
        <p15:guide id="1" orient="horz" pos="2851">
          <p15:clr>
            <a:srgbClr val="A4A3A4"/>
          </p15:clr>
        </p15:guide>
        <p15:guide id="2" pos="222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ley Everman" initials="WJE" lastIdx="45" clrIdx="0"/>
  <p:cmAuthor id="1" name="jksote" initials="j" lastIdx="2" clrIdx="1"/>
  <p:cmAuthor id="2" name="Office User" initials="OU" lastIdx="3" clrIdx="2"/>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CC0066"/>
    <a:srgbClr val="FF6600"/>
    <a:srgbClr val="A3CD95"/>
    <a:srgbClr val="0066FF"/>
    <a:srgbClr val="FF0000"/>
    <a:srgbClr val="F2F2F2"/>
    <a:srgbClr val="DEB400"/>
    <a:srgbClr val="C6D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97" autoAdjust="0"/>
    <p:restoredTop sz="78069" autoAdjust="0"/>
  </p:normalViewPr>
  <p:slideViewPr>
    <p:cSldViewPr showGuides="1">
      <p:cViewPr varScale="1">
        <p:scale>
          <a:sx n="64" d="100"/>
          <a:sy n="64" d="100"/>
        </p:scale>
        <p:origin x="1229" y="53"/>
      </p:cViewPr>
      <p:guideLst>
        <p:guide orient="horz" pos="2352"/>
        <p:guide pos="3024"/>
      </p:guideLst>
    </p:cSldViewPr>
  </p:slideViewPr>
  <p:outlineViewPr>
    <p:cViewPr>
      <p:scale>
        <a:sx n="33" d="100"/>
        <a:sy n="33" d="100"/>
      </p:scale>
      <p:origin x="0" y="0"/>
    </p:cViewPr>
  </p:outlineViewPr>
  <p:notesTextViewPr>
    <p:cViewPr>
      <p:scale>
        <a:sx n="100" d="100"/>
        <a:sy n="100" d="100"/>
      </p:scale>
      <p:origin x="0" y="-821"/>
    </p:cViewPr>
  </p:notesTextViewPr>
  <p:sorterViewPr>
    <p:cViewPr>
      <p:scale>
        <a:sx n="100" d="100"/>
        <a:sy n="100" d="100"/>
      </p:scale>
      <p:origin x="0" y="0"/>
    </p:cViewPr>
  </p:sorterViewPr>
  <p:notesViewPr>
    <p:cSldViewPr>
      <p:cViewPr varScale="1">
        <p:scale>
          <a:sx n="83" d="100"/>
          <a:sy n="83" d="100"/>
        </p:scale>
        <p:origin x="-846" y="-72"/>
      </p:cViewPr>
      <p:guideLst>
        <p:guide orient="horz" pos="2851"/>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66733" cy="452596"/>
          </a:xfrm>
          <a:prstGeom prst="rect">
            <a:avLst/>
          </a:prstGeom>
        </p:spPr>
        <p:txBody>
          <a:bodyPr vert="horz" lIns="93031" tIns="46516" rIns="93031" bIns="46516" rtlCol="0"/>
          <a:lstStyle>
            <a:lvl1pPr algn="l">
              <a:defRPr sz="1200"/>
            </a:lvl1pPr>
          </a:lstStyle>
          <a:p>
            <a:endParaRPr lang="en-US" dirty="0"/>
          </a:p>
        </p:txBody>
      </p:sp>
      <p:sp>
        <p:nvSpPr>
          <p:cNvPr id="3" name="Date Placeholder 2"/>
          <p:cNvSpPr>
            <a:spLocks noGrp="1"/>
          </p:cNvSpPr>
          <p:nvPr>
            <p:ph type="dt" idx="1"/>
          </p:nvPr>
        </p:nvSpPr>
        <p:spPr>
          <a:xfrm>
            <a:off x="4008705" y="1"/>
            <a:ext cx="3066733" cy="452596"/>
          </a:xfrm>
          <a:prstGeom prst="rect">
            <a:avLst/>
          </a:prstGeom>
        </p:spPr>
        <p:txBody>
          <a:bodyPr vert="horz" lIns="93031" tIns="46516" rIns="93031" bIns="46516" rtlCol="0"/>
          <a:lstStyle>
            <a:lvl1pPr algn="r">
              <a:defRPr sz="1200"/>
            </a:lvl1pPr>
          </a:lstStyle>
          <a:p>
            <a:fld id="{5025549B-22B4-4959-9A16-7109C631DA63}" type="datetimeFigureOut">
              <a:rPr lang="en-US" smtClean="0"/>
              <a:pPr/>
              <a:t>4/25/2014</a:t>
            </a:fld>
            <a:endParaRPr lang="en-US" dirty="0"/>
          </a:p>
        </p:txBody>
      </p:sp>
      <p:sp>
        <p:nvSpPr>
          <p:cNvPr id="4" name="Slide Image Placeholder 3"/>
          <p:cNvSpPr>
            <a:spLocks noGrp="1" noRot="1" noChangeAspect="1"/>
          </p:cNvSpPr>
          <p:nvPr>
            <p:ph type="sldImg" idx="2"/>
          </p:nvPr>
        </p:nvSpPr>
        <p:spPr>
          <a:xfrm>
            <a:off x="1276350" y="679450"/>
            <a:ext cx="4524375" cy="3394075"/>
          </a:xfrm>
          <a:prstGeom prst="rect">
            <a:avLst/>
          </a:prstGeom>
          <a:noFill/>
          <a:ln w="12700">
            <a:solidFill>
              <a:prstClr val="black"/>
            </a:solidFill>
          </a:ln>
        </p:spPr>
        <p:txBody>
          <a:bodyPr vert="horz" lIns="93031" tIns="46516" rIns="93031" bIns="46516" rtlCol="0" anchor="ctr"/>
          <a:lstStyle/>
          <a:p>
            <a:endParaRPr lang="en-US" dirty="0"/>
          </a:p>
        </p:txBody>
      </p:sp>
      <p:sp>
        <p:nvSpPr>
          <p:cNvPr id="5" name="Notes Placeholder 4"/>
          <p:cNvSpPr>
            <a:spLocks noGrp="1"/>
          </p:cNvSpPr>
          <p:nvPr>
            <p:ph type="body" sz="quarter" idx="3"/>
          </p:nvPr>
        </p:nvSpPr>
        <p:spPr>
          <a:xfrm>
            <a:off x="707708" y="4299665"/>
            <a:ext cx="5661660" cy="4073366"/>
          </a:xfrm>
          <a:prstGeom prst="rect">
            <a:avLst/>
          </a:prstGeom>
        </p:spPr>
        <p:txBody>
          <a:bodyPr vert="horz" lIns="93031" tIns="46516" rIns="93031" bIns="4651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97759"/>
            <a:ext cx="3066733" cy="452596"/>
          </a:xfrm>
          <a:prstGeom prst="rect">
            <a:avLst/>
          </a:prstGeom>
        </p:spPr>
        <p:txBody>
          <a:bodyPr vert="horz" lIns="93031" tIns="46516" rIns="93031" bIns="4651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597759"/>
            <a:ext cx="3066733" cy="452596"/>
          </a:xfrm>
          <a:prstGeom prst="rect">
            <a:avLst/>
          </a:prstGeom>
        </p:spPr>
        <p:txBody>
          <a:bodyPr vert="horz" lIns="93031" tIns="46516" rIns="93031" bIns="46516" rtlCol="0" anchor="b"/>
          <a:lstStyle>
            <a:lvl1pPr algn="r">
              <a:defRPr sz="1200"/>
            </a:lvl1pPr>
          </a:lstStyle>
          <a:p>
            <a:fld id="{B94024C5-22DF-4B2A-8160-36FBD8F50B60}" type="slidenum">
              <a:rPr lang="en-US" smtClean="0"/>
              <a:pPr/>
              <a:t>‹#›</a:t>
            </a:fld>
            <a:endParaRPr lang="en-US" dirty="0"/>
          </a:p>
        </p:txBody>
      </p:sp>
    </p:spTree>
    <p:extLst>
      <p:ext uri="{BB962C8B-B14F-4D97-AF65-F5344CB8AC3E}">
        <p14:creationId xmlns:p14="http://schemas.microsoft.com/office/powerpoint/2010/main" val="1270202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chemeClr val="tx1"/>
                </a:solidFill>
              </a:rPr>
              <a:t>Welcome to Lesson 3 of the herbicide-resistant weeds training lessons, provided by the Weed Science Society of America. Before you begin Lesson 3, you should have some understanding of the growing problem of herbicide-resistant weeds, including the need for better management strategies, and an understanding of how herbicides work. Lesson 3 is titled “What is Herbicide Resistance?”</a:t>
            </a:r>
          </a:p>
          <a:p>
            <a:r>
              <a:rPr lang="en-US" dirty="0" smtClean="0">
                <a:solidFill>
                  <a:schemeClr val="tx1"/>
                </a:solidFill>
              </a:rPr>
              <a:t> </a:t>
            </a:r>
          </a:p>
          <a:p>
            <a:r>
              <a:rPr lang="en-US" b="1" dirty="0" smtClean="0">
                <a:solidFill>
                  <a:schemeClr val="tx1"/>
                </a:solidFill>
              </a:rPr>
              <a:t>&lt;mouse click&gt;</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B94024C5-22DF-4B2A-8160-36FBD8F50B60}" type="slidenum">
              <a:rPr lang="en-US" smtClean="0"/>
              <a:pPr/>
              <a:t>1</a:t>
            </a:fld>
            <a:endParaRPr lang="en-US" dirty="0"/>
          </a:p>
        </p:txBody>
      </p:sp>
    </p:spTree>
    <p:extLst>
      <p:ext uri="{BB962C8B-B14F-4D97-AF65-F5344CB8AC3E}">
        <p14:creationId xmlns:p14="http://schemas.microsoft.com/office/powerpoint/2010/main" val="2118268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chemeClr val="tx1"/>
                </a:solidFill>
              </a:rPr>
              <a:t>Lesson 3 is designed to introduce the fundamentals of herbicide resistance in weeds, including: </a:t>
            </a:r>
            <a:r>
              <a:rPr lang="en-US" b="1" dirty="0" smtClean="0">
                <a:solidFill>
                  <a:schemeClr val="tx1"/>
                </a:solidFill>
              </a:rPr>
              <a:t>&lt;mouse click&gt; </a:t>
            </a:r>
            <a:r>
              <a:rPr lang="en-US" dirty="0" smtClean="0">
                <a:solidFill>
                  <a:schemeClr val="tx1"/>
                </a:solidFill>
              </a:rPr>
              <a:t>what resistance is, and how it evolves in the field, </a:t>
            </a:r>
            <a:r>
              <a:rPr lang="en-US" b="1" dirty="0" smtClean="0">
                <a:solidFill>
                  <a:schemeClr val="tx1"/>
                </a:solidFill>
              </a:rPr>
              <a:t>&lt;mouse click&gt; </a:t>
            </a:r>
            <a:r>
              <a:rPr lang="en-US" dirty="0" smtClean="0">
                <a:solidFill>
                  <a:schemeClr val="tx1"/>
                </a:solidFill>
              </a:rPr>
              <a:t>the factors that influence selection for herbicide resistance, and </a:t>
            </a:r>
            <a:r>
              <a:rPr lang="en-US" b="1" dirty="0" smtClean="0">
                <a:solidFill>
                  <a:schemeClr val="tx1"/>
                </a:solidFill>
              </a:rPr>
              <a:t>&lt;mouse click&gt; </a:t>
            </a:r>
            <a:r>
              <a:rPr lang="en-US" dirty="0" smtClean="0">
                <a:solidFill>
                  <a:schemeClr val="tx1"/>
                </a:solidFill>
              </a:rPr>
              <a:t>the different types of herbicide resistance.</a:t>
            </a:r>
          </a:p>
          <a:p>
            <a:r>
              <a:rPr lang="en-US" dirty="0" smtClean="0">
                <a:solidFill>
                  <a:schemeClr val="tx1"/>
                </a:solidFill>
              </a:rPr>
              <a:t> </a:t>
            </a:r>
          </a:p>
          <a:p>
            <a:r>
              <a:rPr lang="en-US" b="1" dirty="0" smtClean="0">
                <a:solidFill>
                  <a:schemeClr val="tx1"/>
                </a:solidFill>
              </a:rPr>
              <a:t>&lt;mouse click&gt;</a:t>
            </a: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FA53DFA2-6750-4DB1-90AB-2F93DF1D9BE4}" type="slidenum">
              <a:rPr lang="en-US" smtClean="0"/>
              <a:pPr/>
              <a:t>2</a:t>
            </a:fld>
            <a:endParaRPr lang="en-US" dirty="0"/>
          </a:p>
        </p:txBody>
      </p:sp>
    </p:spTree>
    <p:extLst>
      <p:ext uri="{BB962C8B-B14F-4D97-AF65-F5344CB8AC3E}">
        <p14:creationId xmlns:p14="http://schemas.microsoft.com/office/powerpoint/2010/main" val="2035937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u="none" dirty="0" smtClean="0">
                <a:solidFill>
                  <a:schemeClr val="tx1"/>
                </a:solidFill>
              </a:rPr>
              <a:t>Herbicide resistance can be defined as the </a:t>
            </a:r>
            <a:r>
              <a:rPr lang="en-US" sz="1200" u="none" dirty="0" smtClean="0">
                <a:solidFill>
                  <a:schemeClr val="tx1"/>
                </a:solidFill>
              </a:rPr>
              <a:t>acquired ability of a weed population to survive a herbicide application that previously was known to control the population. In this case ‘acquired’ refers to the fact that resistance evolves</a:t>
            </a:r>
            <a:r>
              <a:rPr lang="en-US" sz="1200" u="none" baseline="0" dirty="0" smtClean="0">
                <a:solidFill>
                  <a:schemeClr val="tx1"/>
                </a:solidFill>
              </a:rPr>
              <a:t> in relationship to how a herbicide is used over time in a weed management system.</a:t>
            </a:r>
            <a:endParaRPr lang="en-US" u="none" dirty="0" smtClean="0">
              <a:solidFill>
                <a:schemeClr val="tx1"/>
              </a:solidFill>
            </a:endParaRPr>
          </a:p>
          <a:p>
            <a:endParaRPr lang="en-US" b="1" u="none" dirty="0" smtClean="0">
              <a:solidFill>
                <a:schemeClr val="tx1"/>
              </a:solidFill>
            </a:endParaRPr>
          </a:p>
          <a:p>
            <a:r>
              <a:rPr lang="en-US" u="none" dirty="0" smtClean="0">
                <a:solidFill>
                  <a:schemeClr val="tx1"/>
                </a:solidFill>
              </a:rPr>
              <a:t>As you can see in the illustration, in year 1, there is only one herbicide-resistant plant shown in black and numerous susceptible plants shown in green. When using the same herbicide year after year, the ratio of herbicide-resistant to herbicide-susceptible plants changes such that herbicide-resistant plants make up more and more of the population. There is a change in the population over time.</a:t>
            </a:r>
          </a:p>
          <a:p>
            <a:r>
              <a:rPr lang="en-US" u="none" dirty="0" smtClean="0">
                <a:solidFill>
                  <a:schemeClr val="tx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u="none" dirty="0" smtClean="0">
                <a:solidFill>
                  <a:schemeClr val="tx1"/>
                </a:solidFill>
              </a:rPr>
              <a:t>&lt;mouse click&gt; </a:t>
            </a:r>
            <a:r>
              <a:rPr lang="en-US" b="0" u="none" dirty="0" smtClean="0">
                <a:solidFill>
                  <a:schemeClr val="tx1"/>
                </a:solidFill>
              </a:rPr>
              <a:t>In contrast, </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herbicide tolerance is the </a:t>
            </a:r>
            <a:r>
              <a:rPr kumimoji="0" lang="en-US" sz="1200" b="0" i="0" u="none" kern="1200" cap="none" spc="0" normalizeH="0" baseline="0" noProof="0" dirty="0" smtClean="0">
                <a:ln>
                  <a:noFill/>
                </a:ln>
                <a:solidFill>
                  <a:schemeClr val="tx1"/>
                </a:solidFill>
                <a:effectLst/>
                <a:uLnTx/>
                <a:uFillTx/>
                <a:latin typeface="+mn-lt"/>
                <a:ea typeface="+mn-ea"/>
                <a:cs typeface="+mn-cs"/>
              </a:rPr>
              <a:t>inherent</a:t>
            </a:r>
            <a:r>
              <a:rPr lang="en-US" sz="1200" b="0" dirty="0" smtClean="0">
                <a:solidFill>
                  <a:schemeClr val="tx1"/>
                </a:solidFill>
              </a:rPr>
              <a:t> </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ability of a species to survive and reproduce after herbicide treatment. There has been no selection acting on the tolerant weed species, and there has been no change in the weed species lack of response to the herbicide over time. The size and density of the tolerant weed species population may change, but this is due to an absence of control and/or the elimination of competition from susceptible weed species as specified on the label, rather than a direct effect of the herbicide.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r>
              <a:rPr lang="en-US" b="1" u="none" dirty="0" smtClean="0">
                <a:solidFill>
                  <a:schemeClr val="tx1"/>
                </a:solidFill>
              </a:rPr>
              <a:t>&lt;mouse click&gt; </a:t>
            </a:r>
            <a:r>
              <a:rPr lang="en-US" u="none" dirty="0" smtClean="0">
                <a:solidFill>
                  <a:schemeClr val="tx1"/>
                </a:solidFill>
              </a:rPr>
              <a:t>As you can see in the illustration at the bottom, there has been no change in this population over time. The plants that start out as tolerant survive, reproduce, and pass on an ability to tolerate the herbicide to their offspring.</a:t>
            </a:r>
          </a:p>
          <a:p>
            <a:r>
              <a:rPr lang="en-US" u="none" dirty="0" smtClean="0">
                <a:solidFill>
                  <a:schemeClr val="tx1"/>
                </a:solidFill>
              </a:rPr>
              <a:t> </a:t>
            </a:r>
          </a:p>
          <a:p>
            <a:r>
              <a:rPr lang="en-US" b="1" u="none" dirty="0" smtClean="0">
                <a:solidFill>
                  <a:schemeClr val="tx1"/>
                </a:solidFill>
              </a:rPr>
              <a:t>&lt;mouse click&gt; </a:t>
            </a:r>
            <a:r>
              <a:rPr lang="en-US" u="none" dirty="0" smtClean="0">
                <a:solidFill>
                  <a:schemeClr val="tx1"/>
                </a:solidFill>
              </a:rPr>
              <a:t>In summary, herbicide resistance is a change in the weed population over time. In herbicide tolerance, there is no change over time.</a:t>
            </a:r>
          </a:p>
          <a:p>
            <a:r>
              <a:rPr lang="en-US" u="none" dirty="0" smtClean="0">
                <a:solidFill>
                  <a:schemeClr val="tx1"/>
                </a:solidFill>
              </a:rPr>
              <a:t> </a:t>
            </a:r>
          </a:p>
          <a:p>
            <a:r>
              <a:rPr lang="en-US" u="none" dirty="0" smtClean="0">
                <a:solidFill>
                  <a:schemeClr val="tx1"/>
                </a:solidFill>
              </a:rPr>
              <a:t>The Weed</a:t>
            </a:r>
            <a:r>
              <a:rPr lang="en-US" u="none" baseline="0" dirty="0" smtClean="0">
                <a:solidFill>
                  <a:schemeClr val="tx1"/>
                </a:solidFill>
              </a:rPr>
              <a:t> Science Society of America has developed official definitions for herbicide resistance and herbicide tolerance. These were developed for scientific uses. These definitions can be reviewed by clicking the For-More-Information button.</a:t>
            </a:r>
            <a:endParaRPr lang="en-US" u="none" dirty="0" smtClean="0">
              <a:solidFill>
                <a:schemeClr val="tx1"/>
              </a:solidFill>
            </a:endParaRPr>
          </a:p>
          <a:p>
            <a:endParaRPr lang="en-US" b="1" u="none" dirty="0" smtClean="0">
              <a:solidFill>
                <a:schemeClr val="tx1"/>
              </a:solidFill>
            </a:endParaRPr>
          </a:p>
          <a:p>
            <a:r>
              <a:rPr lang="en-US" b="1" u="none" dirty="0" smtClean="0">
                <a:solidFill>
                  <a:schemeClr val="tx1"/>
                </a:solidFill>
              </a:rPr>
              <a:t>&lt;mouse click&gt;</a:t>
            </a:r>
          </a:p>
        </p:txBody>
      </p:sp>
      <p:sp>
        <p:nvSpPr>
          <p:cNvPr id="4" name="Slide Number Placeholder 3"/>
          <p:cNvSpPr>
            <a:spLocks noGrp="1"/>
          </p:cNvSpPr>
          <p:nvPr>
            <p:ph type="sldNum" sz="quarter" idx="10"/>
          </p:nvPr>
        </p:nvSpPr>
        <p:spPr/>
        <p:txBody>
          <a:bodyPr/>
          <a:lstStyle/>
          <a:p>
            <a:fld id="{B94024C5-22DF-4B2A-8160-36FBD8F50B60}" type="slidenum">
              <a:rPr lang="en-US" smtClean="0"/>
              <a:pPr/>
              <a:t>3</a:t>
            </a:fld>
            <a:endParaRPr lang="en-US" dirty="0"/>
          </a:p>
        </p:txBody>
      </p:sp>
    </p:spTree>
    <p:extLst>
      <p:ext uri="{BB962C8B-B14F-4D97-AF65-F5344CB8AC3E}">
        <p14:creationId xmlns:p14="http://schemas.microsoft.com/office/powerpoint/2010/main" val="1883642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0311">
              <a:defRPr/>
            </a:pPr>
            <a:r>
              <a:rPr lang="en-US" dirty="0" smtClean="0"/>
              <a:t>Herbicide resistance is the result of naturally occurring processes. Before a herbicide is even sprayed, </a:t>
            </a:r>
            <a:r>
              <a:rPr lang="en-US" b="1" dirty="0" smtClean="0"/>
              <a:t>&lt;mouse click&gt; </a:t>
            </a:r>
            <a:r>
              <a:rPr lang="en-US" dirty="0" smtClean="0"/>
              <a:t>individual plants that are herbicide-resistant (or biotypes) are present within the weed population at very low frequencies.</a:t>
            </a:r>
            <a:r>
              <a:rPr lang="en-US" baseline="0" dirty="0" smtClean="0"/>
              <a:t> </a:t>
            </a:r>
            <a:r>
              <a:rPr lang="en-US" dirty="0" smtClean="0"/>
              <a:t>These individuals</a:t>
            </a:r>
            <a:r>
              <a:rPr lang="en-US" baseline="0" dirty="0" smtClean="0"/>
              <a:t> </a:t>
            </a:r>
            <a:r>
              <a:rPr lang="en-US" dirty="0" smtClean="0"/>
              <a:t>have a herbicide resistance mechanism</a:t>
            </a:r>
            <a:r>
              <a:rPr lang="en-US" baseline="0" dirty="0" smtClean="0"/>
              <a:t> </a:t>
            </a:r>
            <a:r>
              <a:rPr lang="en-US" dirty="0" smtClean="0"/>
              <a:t>that allows</a:t>
            </a:r>
            <a:r>
              <a:rPr lang="en-US" baseline="0" dirty="0" smtClean="0"/>
              <a:t> them to </a:t>
            </a:r>
            <a:r>
              <a:rPr lang="en-US" dirty="0" smtClean="0"/>
              <a:t>survive the application of a herbicide. They reproduce and increase their numbers, or frequency, within a population. </a:t>
            </a:r>
            <a:r>
              <a:rPr lang="en-US" b="1" dirty="0" smtClean="0"/>
              <a:t>&lt;mouse click&gt; </a:t>
            </a:r>
            <a:r>
              <a:rPr lang="en-US" dirty="0" smtClean="0"/>
              <a:t>Biotypes are individual plants within a species that have specific biological characteristics that are not common to the weed population as a whole.</a:t>
            </a:r>
          </a:p>
          <a:p>
            <a:r>
              <a:rPr lang="en-US" dirty="0" smtClean="0"/>
              <a:t> </a:t>
            </a:r>
          </a:p>
          <a:p>
            <a:r>
              <a:rPr lang="en-US" b="1" dirty="0" smtClean="0"/>
              <a:t>&lt;mouse click&gt; </a:t>
            </a:r>
            <a:r>
              <a:rPr lang="en-US" dirty="0" smtClean="0"/>
              <a:t>Weed control failures do not automatically mean that the weeds are herbicide-resistant.</a:t>
            </a:r>
          </a:p>
          <a:p>
            <a:r>
              <a:rPr lang="en-US" dirty="0" smtClean="0"/>
              <a:t> </a:t>
            </a:r>
          </a:p>
          <a:p>
            <a:r>
              <a:rPr lang="en-US" b="1" dirty="0" smtClean="0"/>
              <a:t>&lt;mouse click&gt; </a:t>
            </a:r>
            <a:r>
              <a:rPr lang="en-US" dirty="0" smtClean="0"/>
              <a:t>Remember, herbicide resistance is inherited. It is passed from one generation to the next.</a:t>
            </a:r>
          </a:p>
          <a:p>
            <a:r>
              <a:rPr lang="en-US" dirty="0" smtClean="0"/>
              <a:t> </a:t>
            </a:r>
          </a:p>
          <a:p>
            <a:r>
              <a:rPr lang="en-US" b="1" dirty="0" smtClean="0"/>
              <a:t>&lt;mouse click&gt;</a:t>
            </a:r>
            <a:endParaRPr lang="en-US" b="1" dirty="0"/>
          </a:p>
        </p:txBody>
      </p:sp>
      <p:sp>
        <p:nvSpPr>
          <p:cNvPr id="4" name="Slide Number Placeholder 3"/>
          <p:cNvSpPr>
            <a:spLocks noGrp="1"/>
          </p:cNvSpPr>
          <p:nvPr>
            <p:ph type="sldNum" sz="quarter" idx="10"/>
          </p:nvPr>
        </p:nvSpPr>
        <p:spPr/>
        <p:txBody>
          <a:bodyPr/>
          <a:lstStyle/>
          <a:p>
            <a:fld id="{B94024C5-22DF-4B2A-8160-36FBD8F50B60}" type="slidenum">
              <a:rPr lang="en-US" smtClean="0"/>
              <a:pPr/>
              <a:t>4</a:t>
            </a:fld>
            <a:endParaRPr lang="en-US" dirty="0"/>
          </a:p>
        </p:txBody>
      </p:sp>
    </p:spTree>
    <p:extLst>
      <p:ext uri="{BB962C8B-B14F-4D97-AF65-F5344CB8AC3E}">
        <p14:creationId xmlns:p14="http://schemas.microsoft.com/office/powerpoint/2010/main" val="3295366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4451" name="Rectangle 3"/>
          <p:cNvSpPr>
            <a:spLocks noGrp="1" noChangeArrowheads="1"/>
          </p:cNvSpPr>
          <p:nvPr>
            <p:ph type="body" idx="1"/>
          </p:nvPr>
        </p:nvSpPr>
        <p:spPr bwMode="auto">
          <a:xfrm>
            <a:off x="943611" y="4299665"/>
            <a:ext cx="5189855" cy="4073366"/>
          </a:xfrm>
          <a:solidFill>
            <a:srgbClr val="FFFFFF"/>
          </a:solidFill>
          <a:ln>
            <a:solidFill>
              <a:srgbClr val="000000"/>
            </a:solidFill>
            <a:miter lim="800000"/>
            <a:headEnd/>
            <a:tailEnd/>
          </a:ln>
        </p:spPr>
        <p:txBody>
          <a:bodyPr wrap="square" numCol="1" anchor="t" anchorCtr="0" compatLnSpc="1">
            <a:prstTxWarp prst="textNoShape">
              <a:avLst/>
            </a:prstTxWarp>
            <a:normAutofit fontScale="92500" lnSpcReduction="20000"/>
          </a:bodyPr>
          <a:lstStyle/>
          <a:p>
            <a:r>
              <a:rPr lang="en-US" b="1" dirty="0" smtClean="0">
                <a:solidFill>
                  <a:schemeClr val="tx1"/>
                </a:solidFill>
              </a:rPr>
              <a:t>&lt;Narrative</a:t>
            </a:r>
            <a:r>
              <a:rPr lang="en-US" b="1" baseline="0" dirty="0" smtClean="0">
                <a:solidFill>
                  <a:schemeClr val="tx1"/>
                </a:solidFill>
              </a:rPr>
              <a:t> below belongs to both slides 5 and 6.&gt;</a:t>
            </a:r>
            <a:endParaRPr lang="en-US" b="1" dirty="0" smtClean="0">
              <a:solidFill>
                <a:schemeClr val="tx1"/>
              </a:solidFill>
            </a:endParaRPr>
          </a:p>
          <a:p>
            <a:endParaRPr lang="en-US" dirty="0" smtClean="0">
              <a:solidFill>
                <a:schemeClr val="tx1"/>
              </a:solidFill>
            </a:endParaRPr>
          </a:p>
          <a:p>
            <a:r>
              <a:rPr lang="en-US" dirty="0" smtClean="0">
                <a:solidFill>
                  <a:schemeClr val="tx1"/>
                </a:solidFill>
              </a:rPr>
              <a:t>Let’s pause for a moment to watch an animation that puts all of these concepts together.</a:t>
            </a:r>
          </a:p>
          <a:p>
            <a:r>
              <a:rPr lang="en-US" dirty="0" smtClean="0">
                <a:solidFill>
                  <a:schemeClr val="tx1"/>
                </a:solidFill>
              </a:rPr>
              <a:t> </a:t>
            </a:r>
          </a:p>
          <a:p>
            <a:r>
              <a:rPr lang="en-US" b="1" dirty="0" smtClean="0">
                <a:solidFill>
                  <a:schemeClr val="tx1"/>
                </a:solidFill>
              </a:rPr>
              <a:t>&lt;The animation runs on </a:t>
            </a:r>
            <a:r>
              <a:rPr lang="en-US" b="1" dirty="0" err="1" smtClean="0">
                <a:solidFill>
                  <a:schemeClr val="tx1"/>
                </a:solidFill>
              </a:rPr>
              <a:t>autoplay</a:t>
            </a:r>
            <a:r>
              <a:rPr lang="en-US" b="1" dirty="0" smtClean="0">
                <a:solidFill>
                  <a:schemeClr val="tx1"/>
                </a:solidFill>
              </a:rPr>
              <a:t>.&gt;</a:t>
            </a:r>
          </a:p>
          <a:p>
            <a:r>
              <a:rPr lang="en-US" dirty="0" smtClean="0">
                <a:solidFill>
                  <a:schemeClr val="tx1"/>
                </a:solidFill>
              </a:rPr>
              <a:t> </a:t>
            </a:r>
          </a:p>
          <a:p>
            <a:r>
              <a:rPr lang="en-US" dirty="0" smtClean="0">
                <a:solidFill>
                  <a:schemeClr val="tx1"/>
                </a:solidFill>
              </a:rPr>
              <a:t>The example begins in year 1, in a field where 1 plant out of many (in some cases millions) is resistant to a herbicide.</a:t>
            </a:r>
          </a:p>
          <a:p>
            <a:r>
              <a:rPr lang="en-US" dirty="0" smtClean="0">
                <a:solidFill>
                  <a:schemeClr val="tx1"/>
                </a:solidFill>
              </a:rPr>
              <a:t> </a:t>
            </a:r>
          </a:p>
          <a:p>
            <a:r>
              <a:rPr lang="en-US" dirty="0" smtClean="0">
                <a:solidFill>
                  <a:schemeClr val="tx1"/>
                </a:solidFill>
              </a:rPr>
              <a:t>The herbicide related to the herbicide resistance mechanism is sprayed.</a:t>
            </a:r>
          </a:p>
          <a:p>
            <a:r>
              <a:rPr lang="en-US" dirty="0" smtClean="0">
                <a:solidFill>
                  <a:schemeClr val="tx1"/>
                </a:solidFill>
              </a:rPr>
              <a:t> </a:t>
            </a:r>
          </a:p>
          <a:p>
            <a:r>
              <a:rPr lang="en-US" dirty="0" smtClean="0">
                <a:solidFill>
                  <a:schemeClr val="tx1"/>
                </a:solidFill>
              </a:rPr>
              <a:t>Susceptible weeds die.</a:t>
            </a:r>
          </a:p>
          <a:p>
            <a:r>
              <a:rPr lang="en-US" dirty="0" smtClean="0">
                <a:solidFill>
                  <a:schemeClr val="tx1"/>
                </a:solidFill>
              </a:rPr>
              <a:t> </a:t>
            </a:r>
          </a:p>
          <a:p>
            <a:r>
              <a:rPr lang="en-US" dirty="0" smtClean="0">
                <a:solidFill>
                  <a:schemeClr val="tx1"/>
                </a:solidFill>
              </a:rPr>
              <a:t>Herbicide-resistant weeds mature.</a:t>
            </a:r>
          </a:p>
          <a:p>
            <a:r>
              <a:rPr lang="en-US" dirty="0" smtClean="0">
                <a:solidFill>
                  <a:schemeClr val="tx1"/>
                </a:solidFill>
              </a:rPr>
              <a:t> </a:t>
            </a:r>
          </a:p>
          <a:p>
            <a:r>
              <a:rPr lang="en-US" dirty="0" smtClean="0">
                <a:solidFill>
                  <a:schemeClr val="tx1"/>
                </a:solidFill>
              </a:rPr>
              <a:t>Resistant weeds produce seed, and year two begins with a greater proportion of herbicide-resistant individuals as seeds in the soil seed bank.</a:t>
            </a:r>
          </a:p>
          <a:p>
            <a:r>
              <a:rPr lang="en-US" dirty="0" smtClean="0">
                <a:solidFill>
                  <a:schemeClr val="tx1"/>
                </a:solidFill>
              </a:rPr>
              <a:t> </a:t>
            </a:r>
          </a:p>
          <a:p>
            <a:r>
              <a:rPr lang="en-US" b="1" dirty="0" smtClean="0">
                <a:solidFill>
                  <a:schemeClr val="tx1"/>
                </a:solidFill>
              </a:rPr>
              <a:t>&lt;mouse click to Slide 6&gt; </a:t>
            </a:r>
          </a:p>
          <a:p>
            <a:r>
              <a:rPr lang="en-US" dirty="0" smtClean="0">
                <a:solidFill>
                  <a:schemeClr val="tx1"/>
                </a:solidFill>
              </a:rPr>
              <a:t> </a:t>
            </a:r>
          </a:p>
          <a:p>
            <a:r>
              <a:rPr lang="en-US" dirty="0" smtClean="0">
                <a:solidFill>
                  <a:schemeClr val="tx1"/>
                </a:solidFill>
              </a:rPr>
              <a:t>In year 2, the process repeats, with growing numbers of individual herbicide-resistant plants in the population, until some</a:t>
            </a:r>
            <a:r>
              <a:rPr lang="en-US" baseline="0" dirty="0" smtClean="0">
                <a:solidFill>
                  <a:schemeClr val="tx1"/>
                </a:solidFill>
              </a:rPr>
              <a:t> </a:t>
            </a:r>
            <a:r>
              <a:rPr lang="en-US" dirty="0" smtClean="0">
                <a:solidFill>
                  <a:schemeClr val="tx1"/>
                </a:solidFill>
              </a:rPr>
              <a:t>years later, when the number of herbicide-resistant individuals is greater than the number of susceptible individuals, and the weed population overall is characterized as herbicide-resistant.</a:t>
            </a:r>
          </a:p>
          <a:p>
            <a:r>
              <a:rPr lang="en-US" dirty="0" smtClean="0">
                <a:solidFill>
                  <a:schemeClr val="tx1"/>
                </a:solidFill>
              </a:rPr>
              <a:t> </a:t>
            </a:r>
          </a:p>
          <a:p>
            <a:r>
              <a:rPr lang="en-US" b="1" dirty="0" smtClean="0">
                <a:solidFill>
                  <a:schemeClr val="tx1"/>
                </a:solidFill>
              </a:rPr>
              <a:t>&lt;mouse click&gt;</a:t>
            </a:r>
          </a:p>
          <a:p>
            <a:pPr eaLnBrk="1" hangingPunct="1">
              <a:spcBef>
                <a:spcPct val="0"/>
              </a:spcBef>
            </a:pPr>
            <a:endParaRPr lang="en-US" dirty="0" smtClean="0">
              <a:solidFill>
                <a:schemeClr val="tx1"/>
              </a:solidFill>
            </a:endParaRPr>
          </a:p>
        </p:txBody>
      </p:sp>
    </p:spTree>
    <p:extLst>
      <p:ext uri="{BB962C8B-B14F-4D97-AF65-F5344CB8AC3E}">
        <p14:creationId xmlns:p14="http://schemas.microsoft.com/office/powerpoint/2010/main" val="3109977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4451" name="Rectangle 3"/>
          <p:cNvSpPr>
            <a:spLocks noGrp="1" noChangeArrowheads="1"/>
          </p:cNvSpPr>
          <p:nvPr>
            <p:ph type="body" idx="1"/>
          </p:nvPr>
        </p:nvSpPr>
        <p:spPr bwMode="auto">
          <a:xfrm>
            <a:off x="943611" y="4299665"/>
            <a:ext cx="5189855" cy="4073366"/>
          </a:xfrm>
          <a:solidFill>
            <a:srgbClr val="FFFFFF"/>
          </a:solidFill>
          <a:ln>
            <a:solidFill>
              <a:srgbClr val="000000"/>
            </a:solidFill>
            <a:miter lim="800000"/>
            <a:headEnd/>
            <a:tailEnd/>
          </a:ln>
        </p:spPr>
        <p:txBody>
          <a:bodyPr wrap="square" numCol="1" anchor="t" anchorCtr="0" compatLnSpc="1">
            <a:prstTxWarp prst="textNoShape">
              <a:avLst/>
            </a:prstTxWarp>
            <a:normAutofit/>
          </a:bodyPr>
          <a:lstStyle/>
          <a:p>
            <a:pPr eaLnBrk="1" hangingPunct="1">
              <a:spcBef>
                <a:spcPct val="0"/>
              </a:spcBef>
            </a:pPr>
            <a:endParaRPr lang="en-US" dirty="0" smtClean="0"/>
          </a:p>
        </p:txBody>
      </p:sp>
    </p:spTree>
    <p:extLst>
      <p:ext uri="{BB962C8B-B14F-4D97-AF65-F5344CB8AC3E}">
        <p14:creationId xmlns:p14="http://schemas.microsoft.com/office/powerpoint/2010/main" val="1663782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none" dirty="0" smtClean="0"/>
              <a:t>Several factors can affect the speed at which the evolution of herbicide-resistant weeds occurs. The top three items on this list are things that can be actively controlled in the field to delay the evolution of herbicide resistance: </a:t>
            </a:r>
            <a:r>
              <a:rPr lang="en-US" b="1" u="none" dirty="0" smtClean="0"/>
              <a:t>&lt;mouse click&gt; </a:t>
            </a:r>
            <a:r>
              <a:rPr lang="en-US" u="none" dirty="0" smtClean="0"/>
              <a:t>diverse cultural practices, less frequent use of a single herbicide, and combining or rotating among herbicide mechanisms of action can slow the process. In contrast, the </a:t>
            </a:r>
            <a:r>
              <a:rPr lang="en-US" b="1" u="none" dirty="0" smtClean="0"/>
              <a:t>&lt;mouse click&gt; </a:t>
            </a:r>
            <a:r>
              <a:rPr lang="en-US" u="none" dirty="0" smtClean="0"/>
              <a:t>bottom two items are generally random events outside of a grower’s control. The biology of a weed species and</a:t>
            </a:r>
            <a:r>
              <a:rPr lang="en-US" u="none" baseline="0" dirty="0" smtClean="0"/>
              <a:t> the initial frequency of herbicide-resistant individuals within a population </a:t>
            </a:r>
            <a:r>
              <a:rPr lang="en-US" u="none" dirty="0" smtClean="0"/>
              <a:t>cannot be changed.</a:t>
            </a:r>
            <a:r>
              <a:rPr lang="en-US" u="none" baseline="0" dirty="0" smtClean="0"/>
              <a:t> Some land management </a:t>
            </a:r>
            <a:r>
              <a:rPr lang="en-US" u="none" dirty="0" smtClean="0"/>
              <a:t>practices (for example, crop rotation) can affect which weeds are present and indirectly affect weed biology.</a:t>
            </a:r>
          </a:p>
          <a:p>
            <a:r>
              <a:rPr lang="en-US" u="none" dirty="0" smtClean="0"/>
              <a:t> </a:t>
            </a:r>
          </a:p>
          <a:p>
            <a:r>
              <a:rPr lang="en-US" b="1" u="none" dirty="0" smtClean="0"/>
              <a:t>&lt;mouse click&gt; </a:t>
            </a:r>
            <a:r>
              <a:rPr lang="en-US" u="none" dirty="0" smtClean="0"/>
              <a:t>The exact period of time it takes for herbicide-resistant individuals to become dominant in a weed population is unknown. It may take 4, 6, 8 years, or more. Furthermore, selection may be ongoing for several years before a herbicide-resistant population is noticed.</a:t>
            </a:r>
          </a:p>
          <a:p>
            <a:r>
              <a:rPr lang="en-US" u="none" dirty="0" smtClean="0"/>
              <a:t> </a:t>
            </a:r>
          </a:p>
          <a:p>
            <a:r>
              <a:rPr lang="en-US" u="none" dirty="0" smtClean="0"/>
              <a:t>For more information on factors that can affect the speed of selection, please </a:t>
            </a:r>
            <a:r>
              <a:rPr lang="en-US" u="none" baseline="0" dirty="0" smtClean="0"/>
              <a:t>click the For-More-Information button.</a:t>
            </a:r>
          </a:p>
          <a:p>
            <a:endParaRPr lang="en-US" u="none" dirty="0" smtClean="0"/>
          </a:p>
          <a:p>
            <a:r>
              <a:rPr lang="en-US" b="1" dirty="0" smtClean="0"/>
              <a:t>&lt;mouse click&gt;</a:t>
            </a:r>
          </a:p>
          <a:p>
            <a:endParaRPr lang="en-US" dirty="0" smtClean="0"/>
          </a:p>
        </p:txBody>
      </p:sp>
      <p:sp>
        <p:nvSpPr>
          <p:cNvPr id="4" name="Slide Number Placeholder 3"/>
          <p:cNvSpPr>
            <a:spLocks noGrp="1"/>
          </p:cNvSpPr>
          <p:nvPr>
            <p:ph type="sldNum" sz="quarter" idx="10"/>
          </p:nvPr>
        </p:nvSpPr>
        <p:spPr/>
        <p:txBody>
          <a:bodyPr/>
          <a:lstStyle/>
          <a:p>
            <a:fld id="{B94024C5-22DF-4B2A-8160-36FBD8F50B60}" type="slidenum">
              <a:rPr lang="en-US" smtClean="0"/>
              <a:pPr/>
              <a:t>7</a:t>
            </a:fld>
            <a:endParaRPr lang="en-US" dirty="0"/>
          </a:p>
        </p:txBody>
      </p:sp>
    </p:spTree>
    <p:extLst>
      <p:ext uri="{BB962C8B-B14F-4D97-AF65-F5344CB8AC3E}">
        <p14:creationId xmlns:p14="http://schemas.microsoft.com/office/powerpoint/2010/main" val="3400136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level of herbicide resistance found across all weeds and herbicide resistance mechanisms is not uniform. Rather, the level of herbicide resistance in weeds varies by weed biology and the herbicide resistance mechanism.</a:t>
            </a:r>
          </a:p>
          <a:p>
            <a:r>
              <a:rPr lang="en-US" dirty="0" smtClean="0"/>
              <a:t> </a:t>
            </a:r>
          </a:p>
          <a:p>
            <a:r>
              <a:rPr lang="en-US" b="1" dirty="0" smtClean="0"/>
              <a:t>&lt;mouse click&gt; </a:t>
            </a:r>
            <a:r>
              <a:rPr lang="en-US" dirty="0" smtClean="0"/>
              <a:t>In some cases, resistance occurs when the weed species survives application of a labeled herbicide rate, while in other cases, the species can survive up to 1000 times the labeled rate, a test that is conducted in a laboratory setting.</a:t>
            </a:r>
          </a:p>
          <a:p>
            <a:r>
              <a:rPr lang="en-US" dirty="0" smtClean="0"/>
              <a:t> </a:t>
            </a:r>
          </a:p>
          <a:p>
            <a:r>
              <a:rPr lang="en-US" b="1" dirty="0" smtClean="0"/>
              <a:t>&lt;mouse click&gt; </a:t>
            </a:r>
            <a:r>
              <a:rPr lang="en-US" dirty="0" smtClean="0"/>
              <a:t>An awareness of varying levels of herbicide resistance is important in terms of being able to identify herbicide resistance in the field. A weed with high-level herbicide resistance often does not show herbicide injury symptoms, while a weed with low-level herbicide resistance can be injured, yet survives and reproduces. Let’s look at some characteristics of these two herbicide resistance levels in more detail.</a:t>
            </a:r>
          </a:p>
          <a:p>
            <a:r>
              <a:rPr lang="en-US" dirty="0" smtClean="0"/>
              <a:t> </a:t>
            </a:r>
          </a:p>
          <a:p>
            <a:r>
              <a:rPr lang="en-US" b="1" dirty="0" smtClean="0"/>
              <a:t>&lt;mouse click&gt;</a:t>
            </a:r>
          </a:p>
          <a:p>
            <a:endParaRPr lang="en-US" dirty="0"/>
          </a:p>
        </p:txBody>
      </p:sp>
      <p:sp>
        <p:nvSpPr>
          <p:cNvPr id="4" name="Slide Number Placeholder 3"/>
          <p:cNvSpPr>
            <a:spLocks noGrp="1"/>
          </p:cNvSpPr>
          <p:nvPr>
            <p:ph type="sldNum" sz="quarter" idx="10"/>
          </p:nvPr>
        </p:nvSpPr>
        <p:spPr/>
        <p:txBody>
          <a:bodyPr/>
          <a:lstStyle/>
          <a:p>
            <a:fld id="{B94024C5-22DF-4B2A-8160-36FBD8F50B60}" type="slidenum">
              <a:rPr lang="en-US" smtClean="0"/>
              <a:pPr/>
              <a:t>8</a:t>
            </a:fld>
            <a:endParaRPr lang="en-US" dirty="0"/>
          </a:p>
        </p:txBody>
      </p:sp>
    </p:spTree>
    <p:extLst>
      <p:ext uri="{BB962C8B-B14F-4D97-AF65-F5344CB8AC3E}">
        <p14:creationId xmlns:p14="http://schemas.microsoft.com/office/powerpoint/2010/main" val="2443783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 common characteristics of low-level and high-level herbicide resistance are different, especially when observed early in the evolution of the weed population.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low-level herbicide resistance, </a:t>
            </a:r>
            <a:r>
              <a:rPr lang="en-US" sz="1200" b="1" kern="1200" dirty="0" smtClean="0">
                <a:solidFill>
                  <a:schemeClr val="tx1"/>
                </a:solidFill>
                <a:effectLst/>
                <a:latin typeface="+mn-lt"/>
                <a:ea typeface="+mn-ea"/>
                <a:cs typeface="+mn-cs"/>
              </a:rPr>
              <a:t>&lt;mouse click&gt; </a:t>
            </a:r>
            <a:r>
              <a:rPr lang="en-US" sz="1200" kern="1200" dirty="0" smtClean="0">
                <a:solidFill>
                  <a:schemeClr val="tx1"/>
                </a:solidFill>
                <a:effectLst/>
                <a:latin typeface="+mn-lt"/>
                <a:ea typeface="+mn-ea"/>
                <a:cs typeface="+mn-cs"/>
              </a:rPr>
              <a:t>a continuum of plant responses from slightly injured to nearly dead is observed with </a:t>
            </a:r>
            <a:r>
              <a:rPr lang="en-US" sz="1200" b="1" kern="1200" dirty="0" smtClean="0">
                <a:solidFill>
                  <a:schemeClr val="tx1"/>
                </a:solidFill>
                <a:effectLst/>
                <a:latin typeface="+mn-lt"/>
                <a:ea typeface="+mn-ea"/>
                <a:cs typeface="+mn-cs"/>
              </a:rPr>
              <a:t>&lt;mouse click&gt; </a:t>
            </a:r>
            <a:r>
              <a:rPr lang="en-US" sz="1200" kern="1200" dirty="0" smtClean="0">
                <a:solidFill>
                  <a:schemeClr val="tx1"/>
                </a:solidFill>
                <a:effectLst/>
                <a:latin typeface="+mn-lt"/>
                <a:ea typeface="+mn-ea"/>
                <a:cs typeface="+mn-cs"/>
              </a:rPr>
              <a:t>the majority of plants displaying an intermediate herbicide response. </a:t>
            </a:r>
            <a:r>
              <a:rPr lang="en-US" sz="1200" b="1" kern="1200" dirty="0" smtClean="0">
                <a:solidFill>
                  <a:schemeClr val="tx1"/>
                </a:solidFill>
                <a:effectLst/>
                <a:latin typeface="+mn-lt"/>
                <a:ea typeface="+mn-ea"/>
                <a:cs typeface="+mn-cs"/>
              </a:rPr>
              <a:t>&lt;mouse click&gt; </a:t>
            </a:r>
            <a:r>
              <a:rPr lang="en-US" sz="1200" kern="1200" dirty="0" smtClean="0">
                <a:solidFill>
                  <a:schemeClr val="tx1"/>
                </a:solidFill>
                <a:effectLst/>
                <a:latin typeface="+mn-lt"/>
                <a:ea typeface="+mn-ea"/>
                <a:cs typeface="+mn-cs"/>
              </a:rPr>
              <a:t>Susceptible plants will be present in the population, especially when herbicide resistance is determined early. Some examples of herbicides known to select for low-level herbicide resistance are </a:t>
            </a:r>
            <a:r>
              <a:rPr lang="en-US" sz="1200" b="1" kern="1200" dirty="0" smtClean="0">
                <a:solidFill>
                  <a:schemeClr val="tx1"/>
                </a:solidFill>
                <a:effectLst/>
                <a:latin typeface="+mn-lt"/>
                <a:ea typeface="+mn-ea"/>
                <a:cs typeface="+mn-cs"/>
              </a:rPr>
              <a:t>&lt;mouse click&gt; </a:t>
            </a:r>
            <a:r>
              <a:rPr lang="en-US" sz="1200" kern="1200" dirty="0" smtClean="0">
                <a:solidFill>
                  <a:schemeClr val="tx1"/>
                </a:solidFill>
                <a:effectLst/>
                <a:latin typeface="+mn-lt"/>
                <a:ea typeface="+mn-ea"/>
                <a:cs typeface="+mn-cs"/>
              </a:rPr>
              <a:t>Roundup (group 9,</a:t>
            </a:r>
            <a:r>
              <a:rPr lang="en-US" sz="1200" kern="1200" baseline="0" dirty="0" smtClean="0">
                <a:solidFill>
                  <a:schemeClr val="tx1"/>
                </a:solidFill>
                <a:effectLst/>
                <a:latin typeface="+mn-lt"/>
                <a:ea typeface="+mn-ea"/>
                <a:cs typeface="+mn-cs"/>
              </a:rPr>
              <a:t> EPSP synthase-inhibitors </a:t>
            </a:r>
            <a:r>
              <a:rPr lang="en-US" sz="1200" kern="1200" dirty="0" smtClean="0">
                <a:solidFill>
                  <a:schemeClr val="tx1"/>
                </a:solidFill>
                <a:effectLst/>
                <a:latin typeface="+mn-lt"/>
                <a:ea typeface="+mn-ea"/>
                <a:cs typeface="+mn-cs"/>
              </a:rPr>
              <a:t>), Piper (group </a:t>
            </a:r>
            <a:r>
              <a:rPr lang="en-US" sz="1200" kern="1200" dirty="0" smtClean="0">
                <a:solidFill>
                  <a:schemeClr val="tx1"/>
                </a:solidFill>
                <a:effectLst/>
                <a:latin typeface="+mn-lt"/>
                <a:ea typeface="+mn-ea"/>
                <a:cs typeface="+mn-cs"/>
              </a:rPr>
              <a:t>14, PPO-inhibitor</a:t>
            </a:r>
            <a:r>
              <a:rPr lang="en-US" sz="1200" kern="1200" baseline="0" dirty="0" smtClean="0">
                <a:solidFill>
                  <a:schemeClr val="tx1"/>
                </a:solidFill>
                <a:effectLst/>
                <a:latin typeface="+mn-lt"/>
                <a:ea typeface="+mn-ea"/>
                <a:cs typeface="+mn-cs"/>
              </a:rPr>
              <a:t> + 15, mitosis inhibitor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Garlon</a:t>
            </a:r>
            <a:r>
              <a:rPr lang="en-US" sz="1200" kern="120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2,4-D </a:t>
            </a:r>
            <a:r>
              <a:rPr lang="en-US" sz="1200" kern="1200" dirty="0" smtClean="0">
                <a:solidFill>
                  <a:schemeClr val="tx1"/>
                </a:solidFill>
                <a:effectLst/>
                <a:latin typeface="+mn-lt"/>
                <a:ea typeface="+mn-ea"/>
                <a:cs typeface="+mn-cs"/>
              </a:rPr>
              <a:t>(group 4, synthetic auxins), and Reward </a:t>
            </a: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group 22, photosystem I-inhibitors).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High-level herbicide resistance is generally easier to diagnose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the field. In weeds</a:t>
            </a:r>
            <a:r>
              <a:rPr lang="en-US" sz="1200" kern="1200" baseline="0" dirty="0" smtClean="0">
                <a:solidFill>
                  <a:schemeClr val="tx1"/>
                </a:solidFill>
                <a:effectLst/>
                <a:latin typeface="+mn-lt"/>
                <a:ea typeface="+mn-ea"/>
                <a:cs typeface="+mn-cs"/>
              </a:rPr>
              <a:t> with </a:t>
            </a:r>
            <a:r>
              <a:rPr lang="en-US" sz="1200" kern="1200" dirty="0" smtClean="0">
                <a:solidFill>
                  <a:schemeClr val="tx1"/>
                </a:solidFill>
                <a:effectLst/>
                <a:latin typeface="+mn-lt"/>
                <a:ea typeface="+mn-ea"/>
                <a:cs typeface="+mn-cs"/>
              </a:rPr>
              <a:t>high-level herbicide resistance, </a:t>
            </a:r>
            <a:r>
              <a:rPr lang="en-US" sz="1200" b="1" kern="1200" dirty="0" smtClean="0">
                <a:solidFill>
                  <a:schemeClr val="tx1"/>
                </a:solidFill>
                <a:effectLst/>
                <a:latin typeface="+mn-lt"/>
                <a:ea typeface="+mn-ea"/>
                <a:cs typeface="+mn-cs"/>
              </a:rPr>
              <a:t>&lt;mouse click&gt; </a:t>
            </a:r>
            <a:r>
              <a:rPr lang="en-US" sz="1200" kern="1200" dirty="0" smtClean="0">
                <a:solidFill>
                  <a:schemeClr val="tx1"/>
                </a:solidFill>
                <a:effectLst/>
                <a:latin typeface="+mn-lt"/>
                <a:ea typeface="+mn-ea"/>
                <a:cs typeface="+mn-cs"/>
              </a:rPr>
              <a:t>plants are either dead (susceptible) or uninjured (resistant) with </a:t>
            </a:r>
            <a:r>
              <a:rPr lang="en-US" sz="1200" b="1" kern="1200" dirty="0" smtClean="0">
                <a:solidFill>
                  <a:schemeClr val="tx1"/>
                </a:solidFill>
                <a:effectLst/>
                <a:latin typeface="+mn-lt"/>
                <a:ea typeface="+mn-ea"/>
                <a:cs typeface="+mn-cs"/>
              </a:rPr>
              <a:t>&lt;mouse click&gt; </a:t>
            </a:r>
            <a:r>
              <a:rPr lang="en-US" sz="1200" kern="1200" dirty="0" smtClean="0">
                <a:solidFill>
                  <a:schemeClr val="tx1"/>
                </a:solidFill>
                <a:effectLst/>
                <a:latin typeface="+mn-lt"/>
                <a:ea typeface="+mn-ea"/>
                <a:cs typeface="+mn-cs"/>
              </a:rPr>
              <a:t>few plants having intermediate responses. </a:t>
            </a:r>
            <a:r>
              <a:rPr lang="en-US" sz="1200" b="1" kern="1200" dirty="0" smtClean="0">
                <a:solidFill>
                  <a:schemeClr val="tx1"/>
                </a:solidFill>
                <a:effectLst/>
                <a:latin typeface="+mn-lt"/>
                <a:ea typeface="+mn-ea"/>
                <a:cs typeface="+mn-cs"/>
              </a:rPr>
              <a:t>&lt;mouse click&gt; </a:t>
            </a:r>
            <a:r>
              <a:rPr lang="en-US" sz="1200" kern="1200" dirty="0" smtClean="0">
                <a:solidFill>
                  <a:schemeClr val="tx1"/>
                </a:solidFill>
                <a:effectLst/>
                <a:latin typeface="+mn-lt"/>
                <a:ea typeface="+mn-ea"/>
                <a:cs typeface="+mn-cs"/>
              </a:rPr>
              <a:t>Susceptible plants can be present in the population. Some examples of herbicides known to select for high-level resistance are </a:t>
            </a:r>
            <a:r>
              <a:rPr lang="en-US" sz="1200" b="1" kern="1200" dirty="0" smtClean="0">
                <a:solidFill>
                  <a:schemeClr val="tx1"/>
                </a:solidFill>
                <a:effectLst/>
                <a:latin typeface="+mn-lt"/>
                <a:ea typeface="+mn-ea"/>
                <a:cs typeface="+mn-cs"/>
              </a:rPr>
              <a:t>&lt;mouse click&gt; </a:t>
            </a:r>
            <a:r>
              <a:rPr lang="en-US" sz="1200" b="0" kern="1200" dirty="0" err="1" smtClean="0">
                <a:solidFill>
                  <a:schemeClr val="tx1"/>
                </a:solidFill>
                <a:effectLst/>
                <a:latin typeface="+mn-lt"/>
                <a:ea typeface="+mn-ea"/>
                <a:cs typeface="+mn-cs"/>
              </a:rPr>
              <a:t>Diuron</a:t>
            </a:r>
            <a:r>
              <a:rPr lang="en-US" sz="1200" b="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Princep</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Hyvar</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(group 5, </a:t>
            </a:r>
            <a:r>
              <a:rPr lang="en-US" sz="1200" kern="1200" dirty="0" smtClean="0">
                <a:solidFill>
                  <a:schemeClr val="tx1"/>
                </a:solidFill>
                <a:effectLst/>
                <a:latin typeface="+mn-lt"/>
                <a:ea typeface="+mn-ea"/>
                <a:cs typeface="+mn-cs"/>
              </a:rPr>
              <a:t>6, and 7, PS II inhibitors), </a:t>
            </a:r>
            <a:r>
              <a:rPr lang="en-US" sz="1200" kern="1200" dirty="0" smtClean="0">
                <a:solidFill>
                  <a:schemeClr val="tx1"/>
                </a:solidFill>
                <a:effectLst/>
                <a:latin typeface="+mn-lt"/>
                <a:ea typeface="+mn-ea"/>
                <a:cs typeface="+mn-cs"/>
              </a:rPr>
              <a:t>Outrider, Escort, and Plateau (group 2, ALS-inhibitors), and Envoy (group 1, ACCase-inhibitors).</a:t>
            </a:r>
          </a:p>
          <a:p>
            <a:endParaRPr lang="en-US" u="none" dirty="0" smtClean="0"/>
          </a:p>
          <a:p>
            <a:r>
              <a:rPr lang="en-US" b="1" u="none" dirty="0" smtClean="0"/>
              <a:t>&lt;mouse click&gt;</a:t>
            </a:r>
            <a:endParaRPr lang="en-US" b="1" u="none" dirty="0"/>
          </a:p>
        </p:txBody>
      </p:sp>
      <p:sp>
        <p:nvSpPr>
          <p:cNvPr id="4" name="Slide Number Placeholder 3"/>
          <p:cNvSpPr>
            <a:spLocks noGrp="1"/>
          </p:cNvSpPr>
          <p:nvPr>
            <p:ph type="sldNum" sz="quarter" idx="10"/>
          </p:nvPr>
        </p:nvSpPr>
        <p:spPr/>
        <p:txBody>
          <a:bodyPr/>
          <a:lstStyle/>
          <a:p>
            <a:fld id="{B94024C5-22DF-4B2A-8160-36FBD8F50B60}" type="slidenum">
              <a:rPr lang="en-US" smtClean="0"/>
              <a:pPr/>
              <a:t>9</a:t>
            </a:fld>
            <a:endParaRPr lang="en-US" dirty="0"/>
          </a:p>
        </p:txBody>
      </p:sp>
    </p:spTree>
    <p:extLst>
      <p:ext uri="{BB962C8B-B14F-4D97-AF65-F5344CB8AC3E}">
        <p14:creationId xmlns:p14="http://schemas.microsoft.com/office/powerpoint/2010/main" val="1203022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weeds are only resistant to one herbicide, known as single herbicide resistance, while other weeds may be resistant to more than one herbicide, either through cross</a:t>
            </a:r>
            <a:r>
              <a:rPr lang="en-US" baseline="0" dirty="0" smtClean="0"/>
              <a:t> </a:t>
            </a:r>
            <a:r>
              <a:rPr lang="en-US" dirty="0" smtClean="0"/>
              <a:t>resistance or multiple</a:t>
            </a:r>
            <a:r>
              <a:rPr lang="en-US" baseline="0" dirty="0" smtClean="0"/>
              <a:t> </a:t>
            </a:r>
            <a:r>
              <a:rPr lang="en-US" dirty="0" smtClean="0"/>
              <a:t>resistance.</a:t>
            </a:r>
          </a:p>
          <a:p>
            <a:r>
              <a:rPr lang="en-US" dirty="0" smtClean="0"/>
              <a:t> </a:t>
            </a:r>
          </a:p>
          <a:p>
            <a:r>
              <a:rPr lang="en-US" b="1" dirty="0" smtClean="0"/>
              <a:t>&lt;mouse click&gt; </a:t>
            </a:r>
            <a:r>
              <a:rPr lang="en-US" dirty="0" smtClean="0"/>
              <a:t>Cross</a:t>
            </a:r>
            <a:r>
              <a:rPr lang="en-US" baseline="0" dirty="0" smtClean="0"/>
              <a:t> </a:t>
            </a:r>
            <a:r>
              <a:rPr lang="en-US" dirty="0" smtClean="0"/>
              <a:t>resistance occurs when a weed is resistant to two or more herbicides due to a single herbicide resistance mechanism.</a:t>
            </a:r>
          </a:p>
          <a:p>
            <a:r>
              <a:rPr lang="en-US" dirty="0" smtClean="0"/>
              <a:t> </a:t>
            </a:r>
          </a:p>
          <a:p>
            <a:r>
              <a:rPr lang="en-US" b="1" dirty="0" smtClean="0"/>
              <a:t>&lt;mouse click&gt; </a:t>
            </a:r>
            <a:r>
              <a:rPr lang="en-US" dirty="0" smtClean="0"/>
              <a:t>Multiple resistance occurs when a weed is resistant to several herbicides with different mechanisms of action. This type of resistance may be the result of two or more different resistant mechanisms within the same plant.</a:t>
            </a:r>
          </a:p>
          <a:p>
            <a:r>
              <a:rPr lang="en-US" dirty="0" smtClean="0"/>
              <a:t> </a:t>
            </a:r>
          </a:p>
          <a:p>
            <a:r>
              <a:rPr lang="en-US" dirty="0" smtClean="0"/>
              <a:t>We will now look at cross and multiple resistance in more detail using two examples from the field.</a:t>
            </a:r>
          </a:p>
          <a:p>
            <a:r>
              <a:rPr lang="en-US" dirty="0" smtClean="0"/>
              <a:t> </a:t>
            </a:r>
          </a:p>
          <a:p>
            <a:r>
              <a:rPr lang="en-US" b="1" dirty="0" smtClean="0"/>
              <a:t>&lt;mouse click&gt;</a:t>
            </a:r>
          </a:p>
          <a:p>
            <a:endParaRPr lang="en-US" dirty="0"/>
          </a:p>
        </p:txBody>
      </p:sp>
      <p:sp>
        <p:nvSpPr>
          <p:cNvPr id="4" name="Slide Number Placeholder 3"/>
          <p:cNvSpPr>
            <a:spLocks noGrp="1"/>
          </p:cNvSpPr>
          <p:nvPr>
            <p:ph type="sldNum" sz="quarter" idx="10"/>
          </p:nvPr>
        </p:nvSpPr>
        <p:spPr/>
        <p:txBody>
          <a:bodyPr/>
          <a:lstStyle/>
          <a:p>
            <a:fld id="{B94024C5-22DF-4B2A-8160-36FBD8F50B60}" type="slidenum">
              <a:rPr lang="en-US" smtClean="0"/>
              <a:pPr/>
              <a:t>10</a:t>
            </a:fld>
            <a:endParaRPr lang="en-US" dirty="0"/>
          </a:p>
        </p:txBody>
      </p:sp>
    </p:spTree>
    <p:extLst>
      <p:ext uri="{BB962C8B-B14F-4D97-AF65-F5344CB8AC3E}">
        <p14:creationId xmlns:p14="http://schemas.microsoft.com/office/powerpoint/2010/main" val="1197263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Common ragweed is a summer annual weed that is found throughout the USA. In year 1, Oust, or </a:t>
            </a:r>
            <a:r>
              <a:rPr lang="en-US" dirty="0" err="1" smtClean="0"/>
              <a:t>sulfometuron</a:t>
            </a:r>
            <a:r>
              <a:rPr lang="en-US" dirty="0" smtClean="0"/>
              <a:t>-methyl, a group 2 herbicide, is applied for control of common ragweed on a roadside. On the surface, it appears that the product worked well, except that an individual herbicide-resistant weed, shown in black,</a:t>
            </a:r>
            <a:r>
              <a:rPr lang="en-US" baseline="0" dirty="0" smtClean="0"/>
              <a:t> </a:t>
            </a:r>
            <a:r>
              <a:rPr lang="en-US" dirty="0" smtClean="0"/>
              <a:t>survived to produce seed. </a:t>
            </a:r>
            <a:r>
              <a:rPr lang="en-US" b="1" dirty="0" smtClean="0"/>
              <a:t>&lt;mouse click&gt; </a:t>
            </a:r>
            <a:r>
              <a:rPr lang="en-US" dirty="0" smtClean="0"/>
              <a:t>In year 2, several more common ragweed plants are herbicide-resistant, and also survive the application of Oust. </a:t>
            </a:r>
            <a:r>
              <a:rPr lang="en-US" b="1" dirty="0" smtClean="0"/>
              <a:t>&lt;mouse click&gt; </a:t>
            </a:r>
            <a:r>
              <a:rPr lang="en-US" dirty="0" smtClean="0"/>
              <a:t>In year 3, the applicator decides</a:t>
            </a:r>
            <a:r>
              <a:rPr lang="en-US" baseline="0" dirty="0" smtClean="0"/>
              <a:t> </a:t>
            </a:r>
            <a:r>
              <a:rPr lang="en-US" dirty="0" smtClean="0"/>
              <a:t>to apply </a:t>
            </a:r>
            <a:r>
              <a:rPr lang="en-US" baseline="0" dirty="0" smtClean="0"/>
              <a:t>Plateau</a:t>
            </a:r>
            <a:r>
              <a:rPr lang="en-US" dirty="0" smtClean="0"/>
              <a:t> herbicide, </a:t>
            </a:r>
            <a:r>
              <a:rPr lang="en-US" i="0" dirty="0" smtClean="0"/>
              <a:t>or </a:t>
            </a:r>
            <a:r>
              <a:rPr lang="en-US" i="0" dirty="0" err="1" smtClean="0"/>
              <a:t>imazapic</a:t>
            </a:r>
            <a:r>
              <a:rPr lang="en-US" i="0" dirty="0" smtClean="0"/>
              <a:t>, thinking it</a:t>
            </a:r>
            <a:r>
              <a:rPr lang="en-US" i="0" baseline="0" dirty="0" smtClean="0"/>
              <a:t> has a different active ingredient, it must work differently</a:t>
            </a:r>
            <a:r>
              <a:rPr lang="en-US" dirty="0" smtClean="0"/>
              <a:t>.</a:t>
            </a:r>
            <a:r>
              <a:rPr lang="en-US" baseline="0" dirty="0" smtClean="0"/>
              <a:t> </a:t>
            </a:r>
            <a:r>
              <a:rPr lang="en-US" b="1" dirty="0" smtClean="0"/>
              <a:t>&lt;mouse click&gt; </a:t>
            </a:r>
            <a:r>
              <a:rPr lang="en-US" b="0" dirty="0" smtClean="0"/>
              <a:t>However, Oust</a:t>
            </a:r>
            <a:r>
              <a:rPr lang="en-US" b="0" baseline="0" dirty="0" smtClean="0"/>
              <a:t> and Plateau</a:t>
            </a:r>
            <a:r>
              <a:rPr lang="en-US" dirty="0" smtClean="0"/>
              <a:t> are both group 2, or ALS-inhibiting herbicides. The common ragweed in this example is cross-resistant to both Oust</a:t>
            </a:r>
            <a:r>
              <a:rPr lang="en-US" baseline="0" dirty="0" smtClean="0"/>
              <a:t> and Plateau</a:t>
            </a:r>
            <a:r>
              <a:rPr lang="en-US" dirty="0" smtClean="0"/>
              <a:t>. </a:t>
            </a:r>
            <a:r>
              <a:rPr lang="en-US" b="1" dirty="0" smtClean="0"/>
              <a:t>&lt;mouse click&gt; </a:t>
            </a:r>
            <a:r>
              <a:rPr lang="en-US" dirty="0" smtClean="0"/>
              <a:t>Weeds that are herbicide-resistant to one member of a herbicide mechanism of action group </a:t>
            </a:r>
            <a:r>
              <a:rPr lang="en-US" dirty="0" smtClean="0">
                <a:solidFill>
                  <a:schemeClr val="tx1"/>
                </a:solidFill>
              </a:rPr>
              <a:t>may or may not be cross-resistant to all herbicides within that group. Consult your local extension specialist for more information.  In many</a:t>
            </a:r>
            <a:r>
              <a:rPr lang="en-US" baseline="0" dirty="0" smtClean="0">
                <a:solidFill>
                  <a:schemeClr val="tx1"/>
                </a:solidFill>
              </a:rPr>
              <a:t> cases, weeds must be tested to determine if cross resistance did occur.</a:t>
            </a:r>
            <a:endParaRPr lang="en-US" dirty="0" smtClean="0">
              <a:solidFill>
                <a:schemeClr val="tx1"/>
              </a:solidFill>
            </a:endParaRPr>
          </a:p>
          <a:p>
            <a:r>
              <a:rPr lang="en-US" dirty="0" smtClean="0">
                <a:solidFill>
                  <a:schemeClr val="tx1"/>
                </a:solidFill>
              </a:rPr>
              <a:t> </a:t>
            </a:r>
            <a:endParaRPr lang="en-US" b="1" dirty="0" smtClean="0">
              <a:solidFill>
                <a:schemeClr val="tx1"/>
              </a:solidFill>
            </a:endParaRPr>
          </a:p>
          <a:p>
            <a:r>
              <a:rPr lang="en-US" b="1" dirty="0" smtClean="0">
                <a:solidFill>
                  <a:schemeClr val="tx1"/>
                </a:solidFill>
              </a:rPr>
              <a:t>&lt;mouse click&gt;</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B94024C5-22DF-4B2A-8160-36FBD8F50B60}" type="slidenum">
              <a:rPr lang="en-US" smtClean="0"/>
              <a:pPr/>
              <a:t>11</a:t>
            </a:fld>
            <a:endParaRPr lang="en-US" dirty="0"/>
          </a:p>
        </p:txBody>
      </p:sp>
    </p:spTree>
    <p:extLst>
      <p:ext uri="{BB962C8B-B14F-4D97-AF65-F5344CB8AC3E}">
        <p14:creationId xmlns:p14="http://schemas.microsoft.com/office/powerpoint/2010/main" val="3684518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example, a contract applicator applies Overdrive (</a:t>
            </a:r>
            <a:r>
              <a:rPr lang="en-US" dirty="0" err="1" smtClean="0"/>
              <a:t>dicamba+diflufenzopyr</a:t>
            </a:r>
            <a:r>
              <a:rPr lang="en-US" dirty="0" smtClean="0"/>
              <a:t>)</a:t>
            </a:r>
            <a:r>
              <a:rPr lang="en-US" baseline="0" dirty="0" smtClean="0"/>
              <a:t> </a:t>
            </a:r>
            <a:r>
              <a:rPr lang="en-US" dirty="0" smtClean="0"/>
              <a:t>several years in a row. Ultimately, the herbicide selects for weeds that are resistant to </a:t>
            </a:r>
            <a:r>
              <a:rPr lang="en-US" dirty="0" err="1" smtClean="0"/>
              <a:t>dicamba</a:t>
            </a:r>
            <a:r>
              <a:rPr lang="en-US" dirty="0" smtClean="0"/>
              <a:t>, or group 4 herbicides. With continued use, the </a:t>
            </a:r>
            <a:r>
              <a:rPr lang="en-US" b="1" dirty="0" smtClean="0"/>
              <a:t>&lt;mouse click&gt; </a:t>
            </a:r>
            <a:r>
              <a:rPr lang="en-US" dirty="0" smtClean="0"/>
              <a:t>population increases, the county road supervisor</a:t>
            </a:r>
            <a:r>
              <a:rPr lang="en-US" baseline="0" dirty="0" smtClean="0"/>
              <a:t> is irate and cancels the </a:t>
            </a:r>
            <a:r>
              <a:rPr lang="en-US" dirty="0" smtClean="0"/>
              <a:t>applicator’s contract.  The contract</a:t>
            </a:r>
            <a:r>
              <a:rPr lang="en-US" baseline="0" dirty="0" smtClean="0"/>
              <a:t> is let for bids and another applicator wins the bid.</a:t>
            </a:r>
            <a:r>
              <a:rPr lang="en-US" dirty="0" smtClean="0"/>
              <a:t> The</a:t>
            </a:r>
            <a:r>
              <a:rPr lang="en-US" baseline="0" dirty="0" smtClean="0"/>
              <a:t> new contractor is told Overdrive was used the past few years without success.</a:t>
            </a:r>
            <a:r>
              <a:rPr lang="en-US" b="1" dirty="0" smtClean="0"/>
              <a:t>&lt;mouse click&gt; </a:t>
            </a:r>
            <a:r>
              <a:rPr lang="en-US" b="0" dirty="0" smtClean="0"/>
              <a:t>The</a:t>
            </a:r>
            <a:r>
              <a:rPr lang="en-US" b="0" baseline="0" dirty="0" smtClean="0"/>
              <a:t> applicator s</a:t>
            </a:r>
            <a:r>
              <a:rPr lang="en-US" dirty="0" smtClean="0"/>
              <a:t>witches to glyphosate (group</a:t>
            </a:r>
            <a:r>
              <a:rPr lang="en-US" baseline="0" dirty="0" smtClean="0"/>
              <a:t> 9)</a:t>
            </a:r>
            <a:r>
              <a:rPr lang="en-US" dirty="0" smtClean="0"/>
              <a:t> and uses</a:t>
            </a:r>
            <a:r>
              <a:rPr lang="en-US" baseline="0" dirty="0" smtClean="0"/>
              <a:t> it </a:t>
            </a:r>
            <a:r>
              <a:rPr lang="en-US" dirty="0" smtClean="0"/>
              <a:t>for several continuous years. The herbicide now selects for weeds that are resistant to glyphosate (shown in pink) from within a population that was already resistant to group 4 herbicides. </a:t>
            </a:r>
            <a:r>
              <a:rPr lang="en-US" b="1" dirty="0" smtClean="0"/>
              <a:t>&lt;mouse click&gt; </a:t>
            </a:r>
            <a:r>
              <a:rPr lang="en-US" dirty="0" smtClean="0"/>
              <a:t>The weed population that is present on this right of way in later years is resistant to both group 4 and group 9 herbicides.</a:t>
            </a:r>
          </a:p>
          <a:p>
            <a:r>
              <a:rPr lang="en-US" dirty="0" smtClean="0"/>
              <a:t> </a:t>
            </a:r>
          </a:p>
          <a:p>
            <a:r>
              <a:rPr lang="en-US" b="1" dirty="0" smtClean="0"/>
              <a:t>&lt;mouse click&gt; </a:t>
            </a:r>
            <a:r>
              <a:rPr lang="en-US" dirty="0" smtClean="0"/>
              <a:t>Multiple resistance can occur following repeated applications of a single herbicide and selection for herbicide-resistant biotypes followed by repeated applications of another herbicide and selection for herbicide-resistant biotypes.</a:t>
            </a:r>
          </a:p>
          <a:p>
            <a:r>
              <a:rPr lang="en-US" dirty="0" smtClean="0"/>
              <a:t> </a:t>
            </a:r>
          </a:p>
          <a:p>
            <a:r>
              <a:rPr lang="en-US" b="1" dirty="0" smtClean="0"/>
              <a:t>&lt;mouse click&gt;</a:t>
            </a:r>
            <a:endParaRPr lang="en-US" b="1" dirty="0"/>
          </a:p>
        </p:txBody>
      </p:sp>
      <p:sp>
        <p:nvSpPr>
          <p:cNvPr id="4" name="Slide Number Placeholder 3"/>
          <p:cNvSpPr>
            <a:spLocks noGrp="1"/>
          </p:cNvSpPr>
          <p:nvPr>
            <p:ph type="sldNum" sz="quarter" idx="10"/>
          </p:nvPr>
        </p:nvSpPr>
        <p:spPr/>
        <p:txBody>
          <a:bodyPr/>
          <a:lstStyle/>
          <a:p>
            <a:fld id="{B94024C5-22DF-4B2A-8160-36FBD8F50B60}" type="slidenum">
              <a:rPr lang="en-US" smtClean="0"/>
              <a:pPr/>
              <a:t>12</a:t>
            </a:fld>
            <a:endParaRPr lang="en-US" dirty="0"/>
          </a:p>
        </p:txBody>
      </p:sp>
    </p:spTree>
    <p:extLst>
      <p:ext uri="{BB962C8B-B14F-4D97-AF65-F5344CB8AC3E}">
        <p14:creationId xmlns:p14="http://schemas.microsoft.com/office/powerpoint/2010/main" val="37814798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u="none" dirty="0" smtClean="0"/>
              <a:t>This concludes the introductory lesson on herbicide resistance. Several important concepts were presented in this lesson, which include: repeated use of a herbicide selects for herbicide-resistant weeds because the susceptible plants are killed and do not reproduce; </a:t>
            </a:r>
            <a:r>
              <a:rPr lang="en-US" b="1" u="none" dirty="0" smtClean="0"/>
              <a:t>&lt;mouse click&gt; </a:t>
            </a:r>
            <a:r>
              <a:rPr lang="en-US" u="none" dirty="0" smtClean="0"/>
              <a:t>Several factors affect the selection of herbicide-resistant weeds, and </a:t>
            </a:r>
            <a:r>
              <a:rPr lang="en-US" b="1" u="none" dirty="0" smtClean="0"/>
              <a:t>&lt;mouse click&gt; </a:t>
            </a:r>
            <a:r>
              <a:rPr lang="en-US" u="none" dirty="0" smtClean="0"/>
              <a:t>once a weed is resistant to a single herbicide, it is possible for it to be resistant to another herbicide, either with the same or a different mechanism of action.</a:t>
            </a:r>
          </a:p>
          <a:p>
            <a:endParaRPr lang="en-US" u="none" dirty="0" smtClean="0"/>
          </a:p>
          <a:p>
            <a:r>
              <a:rPr lang="en-US" u="none" dirty="0" smtClean="0"/>
              <a:t>Two additional training lessons follow. Topics to be covered include scouting and confirming herbicide resistance, and principles of managing herbicide resistance. You may continue with these lessons now, or save your work and return at a later time.</a:t>
            </a:r>
            <a:endParaRPr lang="en-US" u="none" dirty="0"/>
          </a:p>
        </p:txBody>
      </p:sp>
      <p:sp>
        <p:nvSpPr>
          <p:cNvPr id="47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70CC0B-3EA2-481E-8D05-AEAF5DE72D5B}" type="slidenum">
              <a:rPr lang="en-US"/>
              <a:pPr fontAlgn="base">
                <a:spcBef>
                  <a:spcPct val="0"/>
                </a:spcBef>
                <a:spcAft>
                  <a:spcPct val="0"/>
                </a:spcAft>
                <a:defRPr/>
              </a:pPr>
              <a:t>13</a:t>
            </a:fld>
            <a:endParaRPr lang="en-US" dirty="0"/>
          </a:p>
        </p:txBody>
      </p:sp>
    </p:spTree>
    <p:extLst>
      <p:ext uri="{BB962C8B-B14F-4D97-AF65-F5344CB8AC3E}">
        <p14:creationId xmlns:p14="http://schemas.microsoft.com/office/powerpoint/2010/main" val="76806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024C5-22DF-4B2A-8160-36FBD8F50B60}" type="slidenum">
              <a:rPr lang="en-US" smtClean="0"/>
              <a:pPr/>
              <a:t>14</a:t>
            </a:fld>
            <a:endParaRPr lang="en-US" dirty="0"/>
          </a:p>
        </p:txBody>
      </p:sp>
    </p:spTree>
    <p:extLst>
      <p:ext uri="{BB962C8B-B14F-4D97-AF65-F5344CB8AC3E}">
        <p14:creationId xmlns:p14="http://schemas.microsoft.com/office/powerpoint/2010/main" val="4063526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smtClean="0">
                <a:solidFill>
                  <a:schemeClr val="tx1"/>
                </a:solidFill>
                <a:effectLst/>
                <a:latin typeface="+mn-lt"/>
                <a:ea typeface="+mn-ea"/>
                <a:cs typeface="+mn-cs"/>
              </a:rPr>
              <a:t>The WSSA has defined herbicide resistance as “the inherited ability of a plant to survive and reproduce following exposure to a dose of herbicide normally lethal to the wild type. In a plant, herbicide resistance may occur naturally or may be induced by genetic engineering or selection of variants produced by tissue culture or mutagenesis.”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you can see in the illustration, in year 1, there is only one herbicide-resistant plant shown in black and numerous susceptible plants shown in green. When using the same herbicide year after year, the ratio of herbicide-resistant to herbicide-susceptible plants changes such that herbicide-resistant plants make up more and more of the population. There is a change in the population over time.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There are several key phrases in the definition of herbicide resistance: #1, resistance must be passed on to the offspring; #2, the plant must be able to reproduce; and #3, the plant must have been previously controlled by the herbicide. These characteristics are what help to define herbicide resistance.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contrast, herbicide tolerance is “the inherent ability of a species to survive and reproduce after herbicide treatment. This implies that there was no selection or genetic manipulation to make the plant tolerant; it is naturally tolerant.”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While this definition may seem similar to herbicide resistance, a key difference is expressed in the words “inherent ability.” It means that there has been no change in the population. In other words, it was never controlled by the herbicide in the first place.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you can see in the illustration at the bottom, there has been no change in this population over time. The plants that start out as tolerant survive, reproduce, and pass on an ability to tolerate the herbicide to their offspring.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summary, herbicide resistance is a change in the weed population over time. In herbicide tolerance, there is no change over time.</a:t>
            </a:r>
          </a:p>
          <a:p>
            <a:endParaRPr lang="en-US" sz="1200" kern="1200" smtClean="0">
              <a:solidFill>
                <a:schemeClr val="tx1"/>
              </a:solidFill>
              <a:effectLst/>
              <a:latin typeface="+mn-lt"/>
              <a:ea typeface="+mn-ea"/>
              <a:cs typeface="+mn-cs"/>
            </a:endParaRPr>
          </a:p>
          <a:p>
            <a:r>
              <a:rPr lang="en-US" sz="1200" kern="1200" smtClean="0">
                <a:solidFill>
                  <a:schemeClr val="tx1"/>
                </a:solidFill>
                <a:effectLst/>
                <a:latin typeface="+mn-lt"/>
                <a:ea typeface="+mn-ea"/>
                <a:cs typeface="+mn-cs"/>
              </a:rPr>
              <a:t>Please</a:t>
            </a:r>
            <a:r>
              <a:rPr lang="en-US" sz="1200" kern="1200" baseline="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click on the “click here to return” button at the top of the slide to continue with the lesson.</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94024C5-22DF-4B2A-8160-36FBD8F50B60}" type="slidenum">
              <a:rPr lang="en-US" smtClean="0"/>
              <a:pPr/>
              <a:t>15</a:t>
            </a:fld>
            <a:endParaRPr lang="en-US" dirty="0"/>
          </a:p>
        </p:txBody>
      </p:sp>
    </p:spTree>
    <p:extLst>
      <p:ext uri="{BB962C8B-B14F-4D97-AF65-F5344CB8AC3E}">
        <p14:creationId xmlns:p14="http://schemas.microsoft.com/office/powerpoint/2010/main" val="1739598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sz="4400" b="1"/>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3750D3DD-1A08-41E3-BE78-F610B60E630E}" type="slidenum">
              <a:rPr lang="en-US" smtClean="0"/>
              <a:pPr/>
              <a:t>‹#›</a:t>
            </a:fld>
            <a:endParaRPr lang="en-US" dirty="0"/>
          </a:p>
        </p:txBody>
      </p:sp>
      <p:pic>
        <p:nvPicPr>
          <p:cNvPr id="9" name="Picture 7" descr="wssa swoosh header"/>
          <p:cNvPicPr>
            <a:picLocks noChangeAspect="1" noChangeArrowheads="1"/>
          </p:cNvPicPr>
          <p:nvPr userDrawn="1"/>
        </p:nvPicPr>
        <p:blipFill>
          <a:blip r:embed="rId2" cstate="print"/>
          <a:srcRect/>
          <a:stretch>
            <a:fillRect/>
          </a:stretch>
        </p:blipFill>
        <p:spPr bwMode="auto">
          <a:xfrm>
            <a:off x="0" y="0"/>
            <a:ext cx="9140825" cy="1023938"/>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3750D3DD-1A08-41E3-BE78-F610B60E630E}"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6110" y="6474495"/>
            <a:ext cx="978824" cy="34497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lvl1pPr>
              <a:defRPr b="1"/>
            </a:lvl1p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3750D3DD-1A08-41E3-BE78-F610B60E630E}" type="slidenum">
              <a:rPr lang="en-US" smtClean="0"/>
              <a:pPr/>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6110" y="6474495"/>
            <a:ext cx="978824" cy="344978"/>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424246"/>
            <a:ext cx="9144000" cy="4454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219200"/>
            <a:ext cx="8229600" cy="10668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362200"/>
            <a:ext cx="82296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553200" y="6477000"/>
            <a:ext cx="2133600" cy="365125"/>
          </a:xfrm>
          <a:prstGeom prst="rect">
            <a:avLst/>
          </a:prstGeom>
        </p:spPr>
        <p:txBody>
          <a:bodyPr vert="horz" lIns="91440" tIns="45720" rIns="91440" bIns="45720" rtlCol="0" anchor="ctr"/>
          <a:lstStyle>
            <a:lvl1pPr algn="r">
              <a:defRPr sz="1200">
                <a:solidFill>
                  <a:schemeClr val="bg1"/>
                </a:solidFill>
              </a:defRPr>
            </a:lvl1pPr>
          </a:lstStyle>
          <a:p>
            <a:fld id="{3750D3DD-1A08-41E3-BE78-F610B60E630E}" type="slidenum">
              <a:rPr lang="en-US" smtClean="0"/>
              <a:pPr/>
              <a:t>‹#›</a:t>
            </a:fld>
            <a:endParaRPr lang="en-US" dirty="0"/>
          </a:p>
        </p:txBody>
      </p:sp>
      <p:sp>
        <p:nvSpPr>
          <p:cNvPr id="8" name="TextBox 7"/>
          <p:cNvSpPr txBox="1"/>
          <p:nvPr userDrawn="1"/>
        </p:nvSpPr>
        <p:spPr>
          <a:xfrm>
            <a:off x="1320662" y="6501384"/>
            <a:ext cx="5957849" cy="276999"/>
          </a:xfrm>
          <a:prstGeom prst="rect">
            <a:avLst/>
          </a:prstGeom>
          <a:noFill/>
        </p:spPr>
        <p:txBody>
          <a:bodyPr wrap="none" rtlCol="0" anchor="b">
            <a:spAutoFit/>
          </a:bodyPr>
          <a:lstStyle/>
          <a:p>
            <a:pPr algn="ctr"/>
            <a:r>
              <a:rPr lang="en-US" sz="1200" b="1" spc="40" dirty="0" smtClean="0">
                <a:solidFill>
                  <a:schemeClr val="bg1"/>
                </a:solidFill>
                <a:latin typeface="Calibri" pitchFamily="34" charset="0"/>
              </a:rPr>
              <a:t>WSSA Herbicide Resistance Management</a:t>
            </a:r>
            <a:r>
              <a:rPr lang="en-US" sz="1200" b="1" spc="40" baseline="0" dirty="0" smtClean="0">
                <a:solidFill>
                  <a:schemeClr val="bg1"/>
                </a:solidFill>
                <a:latin typeface="Calibri" pitchFamily="34" charset="0"/>
              </a:rPr>
              <a:t> </a:t>
            </a:r>
            <a:r>
              <a:rPr lang="en-US" sz="1200" b="1" spc="40" dirty="0" smtClean="0">
                <a:solidFill>
                  <a:schemeClr val="bg1"/>
                </a:solidFill>
                <a:latin typeface="Calibri" pitchFamily="34" charset="0"/>
              </a:rPr>
              <a:t>Lesson 3 © 2011 WSSA All Rights Reserved</a:t>
            </a:r>
            <a:endParaRPr lang="en-US" sz="1200" b="1" i="1" spc="40" dirty="0">
              <a:solidFill>
                <a:schemeClr val="bg1"/>
              </a:solidFill>
              <a:latin typeface="Calibri" pitchFamily="34" charset="0"/>
            </a:endParaRPr>
          </a:p>
        </p:txBody>
      </p:sp>
      <p:pic>
        <p:nvPicPr>
          <p:cNvPr id="11" name="Picture 7" descr="wssa swoosh header"/>
          <p:cNvPicPr>
            <a:picLocks noChangeAspect="1" noChangeArrowheads="1"/>
          </p:cNvPicPr>
          <p:nvPr userDrawn="1"/>
        </p:nvPicPr>
        <p:blipFill>
          <a:blip r:embed="rId5" cstate="print"/>
          <a:srcRect/>
          <a:stretch>
            <a:fillRect/>
          </a:stretch>
        </p:blipFill>
        <p:spPr bwMode="auto">
          <a:xfrm>
            <a:off x="0" y="0"/>
            <a:ext cx="9140825" cy="10239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Lst>
  <p:timing>
    <p:tnLst>
      <p:par>
        <p:cTn id="1" dur="indefinite" restart="never" nodeType="tmRoot"/>
      </p:par>
    </p:tnLst>
  </p:timing>
  <p:hf hdr="0" dt="0"/>
  <p:txStyles>
    <p:titleStyle>
      <a:lvl1pPr algn="l" defTabSz="914400" rtl="0" eaLnBrk="1" latinLnBrk="0" hangingPunct="1">
        <a:spcBef>
          <a:spcPct val="0"/>
        </a:spcBef>
        <a:buNone/>
        <a:defRPr sz="3800" b="0" kern="1200">
          <a:solidFill>
            <a:srgbClr val="387C2C"/>
          </a:solidFill>
          <a:latin typeface="Adobe Garamond Pro" pitchFamily="18" charset="0"/>
          <a:ea typeface="+mj-ea"/>
          <a:cs typeface="+mj-cs"/>
        </a:defRPr>
      </a:lvl1pPr>
    </p:titleStyle>
    <p:bodyStyle>
      <a:lvl1pPr marL="342900" indent="-342900" algn="l" defTabSz="914400" rtl="0" eaLnBrk="1" latinLnBrk="0" hangingPunct="1">
        <a:spcBef>
          <a:spcPct val="20000"/>
        </a:spcBef>
        <a:buClr>
          <a:srgbClr val="387C2C"/>
        </a:buClr>
        <a:buFont typeface="Wingdings" pitchFamily="2" charset="2"/>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C47829"/>
        </a:buClr>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0" y="1487677"/>
            <a:ext cx="7772400" cy="1238250"/>
          </a:xfrm>
        </p:spPr>
        <p:txBody>
          <a:bodyPr>
            <a:normAutofit/>
          </a:bodyPr>
          <a:lstStyle/>
          <a:p>
            <a:r>
              <a:rPr lang="en-US" sz="4000" dirty="0" smtClean="0">
                <a:latin typeface="+mj-lt"/>
              </a:rPr>
              <a:t>What is Herbicide Resistance?</a:t>
            </a:r>
            <a:endParaRPr lang="en-US" sz="4000" dirty="0">
              <a:latin typeface="+mj-lt"/>
            </a:endParaRPr>
          </a:p>
        </p:txBody>
      </p:sp>
      <p:sp>
        <p:nvSpPr>
          <p:cNvPr id="3" name="Subtitle 2"/>
          <p:cNvSpPr>
            <a:spLocks noGrp="1"/>
          </p:cNvSpPr>
          <p:nvPr>
            <p:ph type="subTitle" idx="1"/>
          </p:nvPr>
        </p:nvSpPr>
        <p:spPr>
          <a:xfrm>
            <a:off x="1409700" y="2667000"/>
            <a:ext cx="6400800" cy="722123"/>
          </a:xfrm>
        </p:spPr>
        <p:txBody>
          <a:bodyPr/>
          <a:lstStyle/>
          <a:p>
            <a:r>
              <a:rPr lang="en-US" dirty="0" smtClean="0"/>
              <a:t>Lesson 3</a:t>
            </a:r>
            <a:endParaRPr lang="en-US" dirty="0"/>
          </a:p>
        </p:txBody>
      </p:sp>
      <p:sp>
        <p:nvSpPr>
          <p:cNvPr id="4" name="Slide Number Placeholder 3"/>
          <p:cNvSpPr>
            <a:spLocks noGrp="1"/>
          </p:cNvSpPr>
          <p:nvPr>
            <p:ph type="sldNum" sz="quarter" idx="12"/>
          </p:nvPr>
        </p:nvSpPr>
        <p:spPr/>
        <p:txBody>
          <a:bodyPr/>
          <a:lstStyle/>
          <a:p>
            <a:fld id="{3750D3DD-1A08-41E3-BE78-F610B60E630E}" type="slidenum">
              <a:rPr lang="en-US" smtClean="0"/>
              <a:pPr/>
              <a:t>1</a:t>
            </a:fld>
            <a:endParaRPr lang="en-US" dirty="0"/>
          </a:p>
        </p:txBody>
      </p:sp>
      <p:pic>
        <p:nvPicPr>
          <p:cNvPr id="5" name="Picture 5" descr="wssa header"/>
          <p:cNvPicPr>
            <a:picLocks noChangeAspect="1" noChangeArrowheads="1"/>
          </p:cNvPicPr>
          <p:nvPr/>
        </p:nvPicPr>
        <p:blipFill>
          <a:blip r:embed="rId3" cstate="print"/>
          <a:srcRect/>
          <a:stretch>
            <a:fillRect/>
          </a:stretch>
        </p:blipFill>
        <p:spPr bwMode="auto">
          <a:xfrm>
            <a:off x="3175" y="0"/>
            <a:ext cx="9140825" cy="1597025"/>
          </a:xfrm>
          <a:prstGeom prst="rect">
            <a:avLst/>
          </a:prstGeom>
          <a:noFill/>
          <a:ln w="9525">
            <a:noFill/>
            <a:miter lim="800000"/>
            <a:headEnd/>
            <a:tailEnd/>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445" y="5602828"/>
            <a:ext cx="1958340" cy="689610"/>
          </a:xfrm>
          <a:prstGeom prst="rect">
            <a:avLst/>
          </a:prstGeom>
        </p:spPr>
      </p:pic>
      <p:sp>
        <p:nvSpPr>
          <p:cNvPr id="9" name="Rectangle 4"/>
          <p:cNvSpPr txBox="1">
            <a:spLocks noChangeArrowheads="1"/>
          </p:cNvSpPr>
          <p:nvPr/>
        </p:nvSpPr>
        <p:spPr>
          <a:xfrm>
            <a:off x="723900" y="3657600"/>
            <a:ext cx="7772400" cy="1831975"/>
          </a:xfrm>
          <a:prstGeom prst="rect">
            <a:avLst/>
          </a:prstGeom>
        </p:spPr>
        <p:txBody>
          <a:bodyPr vert="horz" lIns="91440" tIns="45720" rIns="91440" bIns="45720" rtlCol="0" anchor="t">
            <a:normAutofit fontScale="97500"/>
          </a:bodyPr>
          <a:lstStyle/>
          <a:p>
            <a:pPr lvl="0" fontAlgn="auto">
              <a:spcAft>
                <a:spcPts val="0"/>
              </a:spcAft>
              <a:defRPr/>
            </a:pPr>
            <a:r>
              <a:rPr lang="en-US" sz="1600" b="1" dirty="0">
                <a:solidFill>
                  <a:srgbClr val="387C2C"/>
                </a:solidFill>
                <a:latin typeface="+mn-lt"/>
                <a:ea typeface="+mj-ea"/>
                <a:cs typeface="+mj-cs"/>
              </a:rPr>
              <a:t>The copyright in these Weed Science Society of America (WSSA) training lessons is owned by the WSSA. WSSA grants you a limited license to use these materials solely for training and educational </a:t>
            </a:r>
            <a:r>
              <a:rPr lang="en-US" sz="1600" b="1" dirty="0" smtClean="0">
                <a:solidFill>
                  <a:srgbClr val="387C2C"/>
                </a:solidFill>
                <a:latin typeface="+mn-lt"/>
                <a:ea typeface="+mj-ea"/>
                <a:cs typeface="+mj-cs"/>
              </a:rPr>
              <a:t>purposes. Slides </a:t>
            </a:r>
            <a:r>
              <a:rPr lang="en-US" sz="1600" b="1" dirty="0">
                <a:solidFill>
                  <a:srgbClr val="387C2C"/>
                </a:solidFill>
                <a:latin typeface="+mn-lt"/>
                <a:ea typeface="+mj-ea"/>
                <a:cs typeface="+mj-cs"/>
              </a:rPr>
              <a:t>may be used individually, and their order of use may be changed; however, the content of each slide and the associated narrative may not be </a:t>
            </a:r>
            <a:r>
              <a:rPr lang="en-US" sz="1600" b="1" dirty="0" smtClean="0">
                <a:solidFill>
                  <a:srgbClr val="387C2C"/>
                </a:solidFill>
                <a:latin typeface="+mn-lt"/>
                <a:ea typeface="+mj-ea"/>
                <a:cs typeface="+mj-cs"/>
              </a:rPr>
              <a:t>altered. If </a:t>
            </a:r>
            <a:r>
              <a:rPr lang="en-US" sz="1600" b="1" dirty="0">
                <a:solidFill>
                  <a:srgbClr val="387C2C"/>
                </a:solidFill>
                <a:latin typeface="+mn-lt"/>
                <a:ea typeface="+mj-ea"/>
                <a:cs typeface="+mj-cs"/>
              </a:rPr>
              <a:t>you have questions, </a:t>
            </a:r>
            <a:r>
              <a:rPr lang="en-US" sz="1600" b="1" dirty="0" smtClean="0">
                <a:solidFill>
                  <a:srgbClr val="387C2C"/>
                </a:solidFill>
                <a:latin typeface="+mn-lt"/>
                <a:ea typeface="+mj-ea"/>
                <a:cs typeface="+mj-cs"/>
              </a:rPr>
              <a:t>please contact </a:t>
            </a:r>
            <a:r>
              <a:rPr lang="en-US" sz="1600" b="1" dirty="0">
                <a:solidFill>
                  <a:srgbClr val="387C2C"/>
                </a:solidFill>
                <a:latin typeface="+mn-lt"/>
                <a:ea typeface="+mj-ea"/>
                <a:cs typeface="+mj-cs"/>
              </a:rPr>
              <a:t>Joyce Lancaster at (jlancaster@allenpress.com) and phone (785-865-9250</a:t>
            </a:r>
            <a:r>
              <a:rPr lang="en-US" sz="1600" b="1" dirty="0" smtClean="0">
                <a:solidFill>
                  <a:srgbClr val="387C2C"/>
                </a:solidFill>
                <a:latin typeface="+mn-lt"/>
                <a:ea typeface="+mj-ea"/>
                <a:cs typeface="+mj-cs"/>
              </a:rPr>
              <a:t>).</a:t>
            </a:r>
            <a:endParaRPr kumimoji="0" lang="en-US" sz="1600" b="1" i="0" u="none" strike="noStrike" kern="1200" cap="none" spc="0" normalizeH="0" baseline="0" noProof="0" dirty="0" smtClean="0">
              <a:ln>
                <a:noFill/>
              </a:ln>
              <a:solidFill>
                <a:srgbClr val="387C2C"/>
              </a:solidFill>
              <a:effectLst/>
              <a:uLnTx/>
              <a:uFillTx/>
              <a:latin typeface="+mn-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fld id="{E6282C27-0B5C-440D-9B4D-FFE11C02CECE}" type="slidenum">
              <a:rPr lang="en-US" smtClean="0"/>
              <a:pPr/>
              <a:t>2</a:t>
            </a:fld>
            <a:endParaRPr lang="en-US" dirty="0"/>
          </a:p>
        </p:txBody>
      </p:sp>
      <p:sp>
        <p:nvSpPr>
          <p:cNvPr id="15" name="Title 9"/>
          <p:cNvSpPr>
            <a:spLocks noGrp="1"/>
          </p:cNvSpPr>
          <p:nvPr>
            <p:ph type="title"/>
          </p:nvPr>
        </p:nvSpPr>
        <p:spPr>
          <a:xfrm>
            <a:off x="457200" y="684213"/>
            <a:ext cx="8229600" cy="1066800"/>
          </a:xfrm>
        </p:spPr>
        <p:txBody>
          <a:bodyPr/>
          <a:lstStyle/>
          <a:p>
            <a:pPr eaLnBrk="1" hangingPunct="1"/>
            <a:r>
              <a:rPr lang="en-US" b="1" dirty="0" smtClean="0">
                <a:latin typeface="+mj-lt"/>
              </a:rPr>
              <a:t>Objectives</a:t>
            </a:r>
          </a:p>
        </p:txBody>
      </p:sp>
      <p:sp>
        <p:nvSpPr>
          <p:cNvPr id="17" name="Content Placeholder 4"/>
          <p:cNvSpPr>
            <a:spLocks noGrp="1"/>
          </p:cNvSpPr>
          <p:nvPr>
            <p:ph idx="4294967295"/>
          </p:nvPr>
        </p:nvSpPr>
        <p:spPr>
          <a:xfrm>
            <a:off x="533400" y="1819275"/>
            <a:ext cx="6172200" cy="533400"/>
          </a:xfrm>
        </p:spPr>
        <p:txBody>
          <a:bodyPr/>
          <a:lstStyle/>
          <a:p>
            <a:pPr eaLnBrk="1" hangingPunct="1">
              <a:buFont typeface="Wingdings" pitchFamily="2" charset="2"/>
              <a:buNone/>
            </a:pPr>
            <a:r>
              <a:rPr lang="en-US" sz="2000" dirty="0" smtClean="0"/>
              <a:t>By the end of this lesson, you will:</a:t>
            </a:r>
          </a:p>
        </p:txBody>
      </p:sp>
      <p:sp>
        <p:nvSpPr>
          <p:cNvPr id="18" name="Freeform 17"/>
          <p:cNvSpPr/>
          <p:nvPr/>
        </p:nvSpPr>
        <p:spPr>
          <a:xfrm>
            <a:off x="2274469" y="5005502"/>
            <a:ext cx="4297362" cy="1214437"/>
          </a:xfrm>
          <a:custGeom>
            <a:avLst/>
            <a:gdLst>
              <a:gd name="connsiteX0" fmla="*/ 0 w 3810001"/>
              <a:gd name="connsiteY0" fmla="*/ 232060 h 1392080"/>
              <a:gd name="connsiteX1" fmla="*/ 232060 w 3810001"/>
              <a:gd name="connsiteY1" fmla="*/ 0 h 1392080"/>
              <a:gd name="connsiteX2" fmla="*/ 3577941 w 3810001"/>
              <a:gd name="connsiteY2" fmla="*/ 0 h 1392080"/>
              <a:gd name="connsiteX3" fmla="*/ 3810001 w 3810001"/>
              <a:gd name="connsiteY3" fmla="*/ 232060 h 1392080"/>
              <a:gd name="connsiteX4" fmla="*/ 3810001 w 3810001"/>
              <a:gd name="connsiteY4" fmla="*/ 1160020 h 1392080"/>
              <a:gd name="connsiteX5" fmla="*/ 3577941 w 3810001"/>
              <a:gd name="connsiteY5" fmla="*/ 1392080 h 1392080"/>
              <a:gd name="connsiteX6" fmla="*/ 232060 w 3810001"/>
              <a:gd name="connsiteY6" fmla="*/ 1392080 h 1392080"/>
              <a:gd name="connsiteX7" fmla="*/ 0 w 3810001"/>
              <a:gd name="connsiteY7" fmla="*/ 1160020 h 1392080"/>
              <a:gd name="connsiteX8" fmla="*/ 0 w 3810001"/>
              <a:gd name="connsiteY8" fmla="*/ 232060 h 139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01" h="1392080">
                <a:moveTo>
                  <a:pt x="0" y="232060"/>
                </a:moveTo>
                <a:cubicBezTo>
                  <a:pt x="0" y="103897"/>
                  <a:pt x="103897" y="0"/>
                  <a:pt x="232060" y="0"/>
                </a:cubicBezTo>
                <a:lnTo>
                  <a:pt x="3577941" y="0"/>
                </a:lnTo>
                <a:cubicBezTo>
                  <a:pt x="3706104" y="0"/>
                  <a:pt x="3810001" y="103897"/>
                  <a:pt x="3810001" y="232060"/>
                </a:cubicBezTo>
                <a:lnTo>
                  <a:pt x="3810001" y="1160020"/>
                </a:lnTo>
                <a:cubicBezTo>
                  <a:pt x="3810001" y="1288183"/>
                  <a:pt x="3706104" y="1392080"/>
                  <a:pt x="3577941" y="1392080"/>
                </a:cubicBezTo>
                <a:lnTo>
                  <a:pt x="232060" y="1392080"/>
                </a:lnTo>
                <a:cubicBezTo>
                  <a:pt x="103897" y="1392080"/>
                  <a:pt x="0" y="1288183"/>
                  <a:pt x="0" y="1160020"/>
                </a:cubicBezTo>
                <a:lnTo>
                  <a:pt x="0" y="232060"/>
                </a:lnTo>
                <a:close/>
              </a:path>
            </a:pathLst>
          </a:custGeom>
          <a:solidFill>
            <a:srgbClr val="A3CD95"/>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163218" tIns="163218" rIns="163218" bIns="163218" anchor="ctr"/>
          <a:lstStyle/>
          <a:p>
            <a:r>
              <a:rPr lang="en-US" dirty="0" smtClean="0">
                <a:solidFill>
                  <a:schemeClr val="tx1"/>
                </a:solidFill>
              </a:rPr>
              <a:t>Define the different types </a:t>
            </a:r>
            <a:r>
              <a:rPr lang="en-US" dirty="0">
                <a:solidFill>
                  <a:schemeClr val="tx1"/>
                </a:solidFill>
              </a:rPr>
              <a:t>of </a:t>
            </a:r>
            <a:r>
              <a:rPr lang="en-US" dirty="0" smtClean="0">
                <a:solidFill>
                  <a:schemeClr val="tx1"/>
                </a:solidFill>
              </a:rPr>
              <a:t>herbicide resistance.</a:t>
            </a:r>
            <a:endParaRPr lang="en-US" dirty="0">
              <a:solidFill>
                <a:schemeClr val="tx1"/>
              </a:solidFill>
            </a:endParaRPr>
          </a:p>
        </p:txBody>
      </p:sp>
      <p:sp>
        <p:nvSpPr>
          <p:cNvPr id="19" name="Freeform 18"/>
          <p:cNvSpPr/>
          <p:nvPr/>
        </p:nvSpPr>
        <p:spPr>
          <a:xfrm>
            <a:off x="1434458" y="3664793"/>
            <a:ext cx="4298950" cy="1214438"/>
          </a:xfrm>
          <a:custGeom>
            <a:avLst/>
            <a:gdLst>
              <a:gd name="connsiteX0" fmla="*/ 0 w 3810001"/>
              <a:gd name="connsiteY0" fmla="*/ 232060 h 1392080"/>
              <a:gd name="connsiteX1" fmla="*/ 232060 w 3810001"/>
              <a:gd name="connsiteY1" fmla="*/ 0 h 1392080"/>
              <a:gd name="connsiteX2" fmla="*/ 3577941 w 3810001"/>
              <a:gd name="connsiteY2" fmla="*/ 0 h 1392080"/>
              <a:gd name="connsiteX3" fmla="*/ 3810001 w 3810001"/>
              <a:gd name="connsiteY3" fmla="*/ 232060 h 1392080"/>
              <a:gd name="connsiteX4" fmla="*/ 3810001 w 3810001"/>
              <a:gd name="connsiteY4" fmla="*/ 1160020 h 1392080"/>
              <a:gd name="connsiteX5" fmla="*/ 3577941 w 3810001"/>
              <a:gd name="connsiteY5" fmla="*/ 1392080 h 1392080"/>
              <a:gd name="connsiteX6" fmla="*/ 232060 w 3810001"/>
              <a:gd name="connsiteY6" fmla="*/ 1392080 h 1392080"/>
              <a:gd name="connsiteX7" fmla="*/ 0 w 3810001"/>
              <a:gd name="connsiteY7" fmla="*/ 1160020 h 1392080"/>
              <a:gd name="connsiteX8" fmla="*/ 0 w 3810001"/>
              <a:gd name="connsiteY8" fmla="*/ 232060 h 139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01" h="1392080">
                <a:moveTo>
                  <a:pt x="0" y="232060"/>
                </a:moveTo>
                <a:cubicBezTo>
                  <a:pt x="0" y="103897"/>
                  <a:pt x="103897" y="0"/>
                  <a:pt x="232060" y="0"/>
                </a:cubicBezTo>
                <a:lnTo>
                  <a:pt x="3577941" y="0"/>
                </a:lnTo>
                <a:cubicBezTo>
                  <a:pt x="3706104" y="0"/>
                  <a:pt x="3810001" y="103897"/>
                  <a:pt x="3810001" y="232060"/>
                </a:cubicBezTo>
                <a:lnTo>
                  <a:pt x="3810001" y="1160020"/>
                </a:lnTo>
                <a:cubicBezTo>
                  <a:pt x="3810001" y="1288183"/>
                  <a:pt x="3706104" y="1392080"/>
                  <a:pt x="3577941" y="1392080"/>
                </a:cubicBezTo>
                <a:lnTo>
                  <a:pt x="232060" y="1392080"/>
                </a:lnTo>
                <a:cubicBezTo>
                  <a:pt x="103897" y="1392080"/>
                  <a:pt x="0" y="1288183"/>
                  <a:pt x="0" y="1160020"/>
                </a:cubicBezTo>
                <a:lnTo>
                  <a:pt x="0" y="232060"/>
                </a:lnTo>
                <a:close/>
              </a:path>
            </a:pathLst>
          </a:custGeom>
          <a:solidFill>
            <a:schemeClr val="accent2">
              <a:lumMod val="10000"/>
              <a:lumOff val="90000"/>
            </a:schemeClr>
          </a:solidFill>
        </p:spPr>
        <p:style>
          <a:lnRef idx="2">
            <a:schemeClr val="lt1">
              <a:hueOff val="0"/>
              <a:satOff val="0"/>
              <a:lumOff val="0"/>
              <a:alphaOff val="0"/>
            </a:schemeClr>
          </a:lnRef>
          <a:fillRef idx="1">
            <a:schemeClr val="accent3">
              <a:hueOff val="271025"/>
              <a:satOff val="10100"/>
              <a:lumOff val="6961"/>
              <a:alphaOff val="0"/>
            </a:schemeClr>
          </a:fillRef>
          <a:effectRef idx="0">
            <a:schemeClr val="accent3">
              <a:hueOff val="271025"/>
              <a:satOff val="10100"/>
              <a:lumOff val="6961"/>
              <a:alphaOff val="0"/>
            </a:schemeClr>
          </a:effectRef>
          <a:fontRef idx="minor">
            <a:schemeClr val="lt1"/>
          </a:fontRef>
        </p:style>
        <p:txBody>
          <a:bodyPr lIns="163218" tIns="163218" rIns="163218" bIns="163218" anchor="ctr"/>
          <a:lstStyle/>
          <a:p>
            <a:r>
              <a:rPr lang="en-US" dirty="0">
                <a:solidFill>
                  <a:schemeClr val="tx1"/>
                </a:solidFill>
              </a:rPr>
              <a:t>Recognize the factors that influence selection for </a:t>
            </a:r>
            <a:r>
              <a:rPr lang="en-US" dirty="0" smtClean="0">
                <a:solidFill>
                  <a:schemeClr val="tx1"/>
                </a:solidFill>
              </a:rPr>
              <a:t>herbicide resistance.</a:t>
            </a:r>
            <a:endParaRPr lang="en-US" dirty="0">
              <a:solidFill>
                <a:schemeClr val="tx1"/>
              </a:solidFill>
            </a:endParaRPr>
          </a:p>
        </p:txBody>
      </p:sp>
      <p:sp>
        <p:nvSpPr>
          <p:cNvPr id="20" name="Bent-Up Arrow 8"/>
          <p:cNvSpPr>
            <a:spLocks noChangeAspect="1"/>
          </p:cNvSpPr>
          <p:nvPr/>
        </p:nvSpPr>
        <p:spPr bwMode="auto">
          <a:xfrm rot="5400000">
            <a:off x="821435" y="3763774"/>
            <a:ext cx="625971" cy="600075"/>
          </a:xfrm>
          <a:custGeom>
            <a:avLst/>
            <a:gdLst>
              <a:gd name="T0" fmla="*/ 845716 w 1113239"/>
              <a:gd name="T1" fmla="*/ 0 h 1067644"/>
              <a:gd name="T2" fmla="*/ 578999 w 1113239"/>
              <a:gd name="T3" fmla="*/ 381399 h 1067644"/>
              <a:gd name="T4" fmla="*/ 0 w 1113239"/>
              <a:gd name="T5" fmla="*/ 890925 h 1067644"/>
              <a:gd name="T6" fmla="*/ 510449 w 1113239"/>
              <a:gd name="T7" fmla="*/ 1065957 h 1067644"/>
              <a:gd name="T8" fmla="*/ 1020897 w 1113239"/>
              <a:gd name="T9" fmla="*/ 723677 h 1067644"/>
              <a:gd name="T10" fmla="*/ 1112435 w 1113239"/>
              <a:gd name="T11" fmla="*/ 381399 h 1067644"/>
              <a:gd name="T12" fmla="*/ 17694720 60000 65536"/>
              <a:gd name="T13" fmla="*/ 11796480 60000 65536"/>
              <a:gd name="T14" fmla="*/ 11796480 60000 65536"/>
              <a:gd name="T15" fmla="*/ 5898240 60000 65536"/>
              <a:gd name="T16" fmla="*/ 0 60000 65536"/>
              <a:gd name="T17" fmla="*/ 0 60000 65536"/>
              <a:gd name="T18" fmla="*/ 0 w 1113239"/>
              <a:gd name="T19" fmla="*/ 717030 h 1067644"/>
              <a:gd name="T20" fmla="*/ 1021635 w 1113239"/>
              <a:gd name="T21" fmla="*/ 1067644 h 1067644"/>
            </a:gdLst>
            <a:ahLst/>
            <a:cxnLst>
              <a:cxn ang="T12">
                <a:pos x="T0" y="T1"/>
              </a:cxn>
              <a:cxn ang="T13">
                <a:pos x="T2" y="T3"/>
              </a:cxn>
              <a:cxn ang="T14">
                <a:pos x="T4" y="T5"/>
              </a:cxn>
              <a:cxn ang="T15">
                <a:pos x="T6" y="T7"/>
              </a:cxn>
              <a:cxn ang="T16">
                <a:pos x="T8" y="T9"/>
              </a:cxn>
              <a:cxn ang="T17">
                <a:pos x="T10" y="T11"/>
              </a:cxn>
            </a:cxnLst>
            <a:rect l="T18" t="T19" r="T20" b="T21"/>
            <a:pathLst>
              <a:path w="1113239" h="1067644">
                <a:moveTo>
                  <a:pt x="0" y="717030"/>
                </a:moveTo>
                <a:lnTo>
                  <a:pt x="671021" y="717030"/>
                </a:lnTo>
                <a:lnTo>
                  <a:pt x="671021" y="382003"/>
                </a:lnTo>
                <a:lnTo>
                  <a:pt x="579417" y="382003"/>
                </a:lnTo>
                <a:lnTo>
                  <a:pt x="846328" y="0"/>
                </a:lnTo>
                <a:lnTo>
                  <a:pt x="1113239" y="382003"/>
                </a:lnTo>
                <a:lnTo>
                  <a:pt x="1021635" y="382003"/>
                </a:lnTo>
                <a:lnTo>
                  <a:pt x="1021635" y="1067644"/>
                </a:lnTo>
                <a:lnTo>
                  <a:pt x="0" y="1067644"/>
                </a:lnTo>
                <a:close/>
              </a:path>
            </a:pathLst>
          </a:custGeom>
          <a:solidFill>
            <a:srgbClr val="C67928"/>
          </a:solidFill>
          <a:ln w="25400" cap="flat" cmpd="sng" algn="ctr">
            <a:solidFill>
              <a:srgbClr val="FFFFFF"/>
            </a:solidFill>
            <a:prstDash val="solid"/>
            <a:round/>
            <a:headEnd/>
            <a:tailEnd/>
          </a:ln>
        </p:spPr>
        <p:txBody>
          <a:bodyPr/>
          <a:lstStyle/>
          <a:p>
            <a:endParaRPr lang="en-US" dirty="0"/>
          </a:p>
        </p:txBody>
      </p:sp>
      <p:sp>
        <p:nvSpPr>
          <p:cNvPr id="21" name="Freeform 20"/>
          <p:cNvSpPr/>
          <p:nvPr/>
        </p:nvSpPr>
        <p:spPr>
          <a:xfrm>
            <a:off x="607094" y="2324085"/>
            <a:ext cx="4297362" cy="1214437"/>
          </a:xfrm>
          <a:custGeom>
            <a:avLst/>
            <a:gdLst>
              <a:gd name="connsiteX0" fmla="*/ 0 w 3810001"/>
              <a:gd name="connsiteY0" fmla="*/ 232060 h 1392080"/>
              <a:gd name="connsiteX1" fmla="*/ 232060 w 3810001"/>
              <a:gd name="connsiteY1" fmla="*/ 0 h 1392080"/>
              <a:gd name="connsiteX2" fmla="*/ 3577941 w 3810001"/>
              <a:gd name="connsiteY2" fmla="*/ 0 h 1392080"/>
              <a:gd name="connsiteX3" fmla="*/ 3810001 w 3810001"/>
              <a:gd name="connsiteY3" fmla="*/ 232060 h 1392080"/>
              <a:gd name="connsiteX4" fmla="*/ 3810001 w 3810001"/>
              <a:gd name="connsiteY4" fmla="*/ 1160020 h 1392080"/>
              <a:gd name="connsiteX5" fmla="*/ 3577941 w 3810001"/>
              <a:gd name="connsiteY5" fmla="*/ 1392080 h 1392080"/>
              <a:gd name="connsiteX6" fmla="*/ 232060 w 3810001"/>
              <a:gd name="connsiteY6" fmla="*/ 1392080 h 1392080"/>
              <a:gd name="connsiteX7" fmla="*/ 0 w 3810001"/>
              <a:gd name="connsiteY7" fmla="*/ 1160020 h 1392080"/>
              <a:gd name="connsiteX8" fmla="*/ 0 w 3810001"/>
              <a:gd name="connsiteY8" fmla="*/ 232060 h 139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01" h="1392080">
                <a:moveTo>
                  <a:pt x="0" y="232060"/>
                </a:moveTo>
                <a:cubicBezTo>
                  <a:pt x="0" y="103897"/>
                  <a:pt x="103897" y="0"/>
                  <a:pt x="232060" y="0"/>
                </a:cubicBezTo>
                <a:lnTo>
                  <a:pt x="3577941" y="0"/>
                </a:lnTo>
                <a:cubicBezTo>
                  <a:pt x="3706104" y="0"/>
                  <a:pt x="3810001" y="103897"/>
                  <a:pt x="3810001" y="232060"/>
                </a:cubicBezTo>
                <a:lnTo>
                  <a:pt x="3810001" y="1160020"/>
                </a:lnTo>
                <a:cubicBezTo>
                  <a:pt x="3810001" y="1288183"/>
                  <a:pt x="3706104" y="1392080"/>
                  <a:pt x="3577941" y="1392080"/>
                </a:cubicBezTo>
                <a:lnTo>
                  <a:pt x="232060" y="1392080"/>
                </a:lnTo>
                <a:cubicBezTo>
                  <a:pt x="103897" y="1392080"/>
                  <a:pt x="0" y="1288183"/>
                  <a:pt x="0" y="1160020"/>
                </a:cubicBezTo>
                <a:lnTo>
                  <a:pt x="0" y="232060"/>
                </a:lnTo>
                <a:close/>
              </a:path>
            </a:pathLst>
          </a:custGeom>
          <a:solidFill>
            <a:srgbClr val="C1DEB8"/>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163218" tIns="163218" rIns="163218" bIns="163218" anchor="ctr"/>
          <a:lstStyle/>
          <a:p>
            <a:r>
              <a:rPr lang="en-US" dirty="0">
                <a:solidFill>
                  <a:schemeClr val="tx1"/>
                </a:solidFill>
              </a:rPr>
              <a:t>Understand what herbicide resistance is and how it </a:t>
            </a:r>
            <a:r>
              <a:rPr lang="en-US" dirty="0" smtClean="0">
                <a:solidFill>
                  <a:schemeClr val="tx1"/>
                </a:solidFill>
              </a:rPr>
              <a:t>evolves in the field.</a:t>
            </a:r>
            <a:endParaRPr lang="en-US" dirty="0">
              <a:solidFill>
                <a:schemeClr val="tx1"/>
              </a:solidFill>
            </a:endParaRPr>
          </a:p>
        </p:txBody>
      </p:sp>
      <p:sp>
        <p:nvSpPr>
          <p:cNvPr id="22" name="Bent-Up Arrow 8"/>
          <p:cNvSpPr>
            <a:spLocks noChangeAspect="1"/>
          </p:cNvSpPr>
          <p:nvPr/>
        </p:nvSpPr>
        <p:spPr bwMode="auto">
          <a:xfrm rot="5400000">
            <a:off x="1661446" y="5065489"/>
            <a:ext cx="625971" cy="600075"/>
          </a:xfrm>
          <a:custGeom>
            <a:avLst/>
            <a:gdLst>
              <a:gd name="T0" fmla="*/ 845716 w 1113239"/>
              <a:gd name="T1" fmla="*/ 0 h 1067644"/>
              <a:gd name="T2" fmla="*/ 578999 w 1113239"/>
              <a:gd name="T3" fmla="*/ 381399 h 1067644"/>
              <a:gd name="T4" fmla="*/ 0 w 1113239"/>
              <a:gd name="T5" fmla="*/ 890925 h 1067644"/>
              <a:gd name="T6" fmla="*/ 510449 w 1113239"/>
              <a:gd name="T7" fmla="*/ 1065957 h 1067644"/>
              <a:gd name="T8" fmla="*/ 1020897 w 1113239"/>
              <a:gd name="T9" fmla="*/ 723677 h 1067644"/>
              <a:gd name="T10" fmla="*/ 1112435 w 1113239"/>
              <a:gd name="T11" fmla="*/ 381399 h 1067644"/>
              <a:gd name="T12" fmla="*/ 17694720 60000 65536"/>
              <a:gd name="T13" fmla="*/ 11796480 60000 65536"/>
              <a:gd name="T14" fmla="*/ 11796480 60000 65536"/>
              <a:gd name="T15" fmla="*/ 5898240 60000 65536"/>
              <a:gd name="T16" fmla="*/ 0 60000 65536"/>
              <a:gd name="T17" fmla="*/ 0 60000 65536"/>
              <a:gd name="T18" fmla="*/ 0 w 1113239"/>
              <a:gd name="T19" fmla="*/ 717030 h 1067644"/>
              <a:gd name="T20" fmla="*/ 1021635 w 1113239"/>
              <a:gd name="T21" fmla="*/ 1067644 h 1067644"/>
            </a:gdLst>
            <a:ahLst/>
            <a:cxnLst>
              <a:cxn ang="T12">
                <a:pos x="T0" y="T1"/>
              </a:cxn>
              <a:cxn ang="T13">
                <a:pos x="T2" y="T3"/>
              </a:cxn>
              <a:cxn ang="T14">
                <a:pos x="T4" y="T5"/>
              </a:cxn>
              <a:cxn ang="T15">
                <a:pos x="T6" y="T7"/>
              </a:cxn>
              <a:cxn ang="T16">
                <a:pos x="T8" y="T9"/>
              </a:cxn>
              <a:cxn ang="T17">
                <a:pos x="T10" y="T11"/>
              </a:cxn>
            </a:cxnLst>
            <a:rect l="T18" t="T19" r="T20" b="T21"/>
            <a:pathLst>
              <a:path w="1113239" h="1067644">
                <a:moveTo>
                  <a:pt x="0" y="717030"/>
                </a:moveTo>
                <a:lnTo>
                  <a:pt x="671021" y="717030"/>
                </a:lnTo>
                <a:lnTo>
                  <a:pt x="671021" y="382003"/>
                </a:lnTo>
                <a:lnTo>
                  <a:pt x="579417" y="382003"/>
                </a:lnTo>
                <a:lnTo>
                  <a:pt x="846328" y="0"/>
                </a:lnTo>
                <a:lnTo>
                  <a:pt x="1113239" y="382003"/>
                </a:lnTo>
                <a:lnTo>
                  <a:pt x="1021635" y="382003"/>
                </a:lnTo>
                <a:lnTo>
                  <a:pt x="1021635" y="1067644"/>
                </a:lnTo>
                <a:lnTo>
                  <a:pt x="0" y="1067644"/>
                </a:lnTo>
                <a:close/>
              </a:path>
            </a:pathLst>
          </a:custGeom>
          <a:solidFill>
            <a:srgbClr val="C67928"/>
          </a:solidFill>
          <a:ln w="25400" cap="flat" cmpd="sng" algn="ctr">
            <a:solidFill>
              <a:srgbClr val="FFFFFF"/>
            </a:solidFill>
            <a:prstDash val="solid"/>
            <a:round/>
            <a:headEnd/>
            <a:tailEnd/>
          </a:ln>
        </p:spPr>
        <p:txBody>
          <a:bodyPr/>
          <a:lstStyle/>
          <a:p>
            <a:endParaRPr lang="en-US" dirty="0"/>
          </a:p>
        </p:txBody>
      </p:sp>
      <p:grpSp>
        <p:nvGrpSpPr>
          <p:cNvPr id="3" name="Group 2"/>
          <p:cNvGrpSpPr/>
          <p:nvPr/>
        </p:nvGrpSpPr>
        <p:grpSpPr>
          <a:xfrm>
            <a:off x="5741028" y="1447800"/>
            <a:ext cx="3334392" cy="3755114"/>
            <a:chOff x="5733408" y="1037728"/>
            <a:chExt cx="3334392" cy="3755114"/>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3408" y="1037728"/>
              <a:ext cx="3334392" cy="2500794"/>
            </a:xfrm>
            <a:prstGeom prst="rect">
              <a:avLst/>
            </a:prstGeom>
          </p:spPr>
        </p:pic>
        <p:sp>
          <p:nvSpPr>
            <p:cNvPr id="14" name="Text Box 10"/>
            <p:cNvSpPr txBox="1">
              <a:spLocks noChangeArrowheads="1"/>
            </p:cNvSpPr>
            <p:nvPr/>
          </p:nvSpPr>
          <p:spPr bwMode="auto">
            <a:xfrm>
              <a:off x="5888038" y="3592513"/>
              <a:ext cx="2903537" cy="1200329"/>
            </a:xfrm>
            <a:prstGeom prst="rect">
              <a:avLst/>
            </a:prstGeom>
            <a:noFill/>
            <a:ln w="9525">
              <a:noFill/>
              <a:miter lim="800000"/>
              <a:headEnd/>
              <a:tailEnd/>
            </a:ln>
          </p:spPr>
          <p:txBody>
            <a:bodyPr>
              <a:spAutoFit/>
            </a:bodyPr>
            <a:lstStyle/>
            <a:p>
              <a:pPr>
                <a:spcBef>
                  <a:spcPct val="50000"/>
                </a:spcBef>
              </a:pPr>
              <a:r>
                <a:rPr lang="en-US" sz="1400" i="1" dirty="0">
                  <a:latin typeface="Calibri" pitchFamily="34" charset="0"/>
                </a:rPr>
                <a:t>Above: </a:t>
              </a:r>
              <a:r>
                <a:rPr lang="en-US" sz="1400" i="1" dirty="0" smtClean="0">
                  <a:latin typeface="Calibri" pitchFamily="34" charset="0"/>
                </a:rPr>
                <a:t>Immature </a:t>
              </a:r>
              <a:r>
                <a:rPr lang="en-US" sz="1400" i="1" dirty="0">
                  <a:latin typeface="Calibri" pitchFamily="34" charset="0"/>
                </a:rPr>
                <a:t>stage of </a:t>
              </a:r>
              <a:r>
                <a:rPr lang="en-US" sz="1400" i="1" dirty="0" smtClean="0">
                  <a:latin typeface="Calibri" pitchFamily="34" charset="0"/>
                </a:rPr>
                <a:t>annual ryegrass, </a:t>
              </a:r>
              <a:r>
                <a:rPr lang="en-US" sz="1400" i="1" dirty="0">
                  <a:latin typeface="Calibri" pitchFamily="34" charset="0"/>
                </a:rPr>
                <a:t>a weed that is known to be resistant to several herbicides. </a:t>
              </a:r>
            </a:p>
            <a:p>
              <a:pPr>
                <a:spcBef>
                  <a:spcPct val="50000"/>
                </a:spcBef>
              </a:pPr>
              <a:r>
                <a:rPr lang="en-US" sz="1000" i="1" dirty="0" smtClean="0">
                  <a:latin typeface="Calibri" pitchFamily="34" charset="0"/>
                </a:rPr>
                <a:t>Photo: Jason Bond, Mississippi State University</a:t>
              </a:r>
              <a:endParaRPr lang="en-US" sz="1000" i="1" dirty="0">
                <a:latin typeface="Calibri" pitchFamily="34" charset="0"/>
              </a:endParaRPr>
            </a:p>
            <a:p>
              <a:pPr>
                <a:spcBef>
                  <a:spcPct val="50000"/>
                </a:spcBef>
              </a:pPr>
              <a:endParaRPr lang="en-US" sz="1000" i="1" dirty="0">
                <a:latin typeface="Calibri" pitchFamily="34" charset="0"/>
              </a:endParaRPr>
            </a:p>
          </p:txBody>
        </p:sp>
      </p:grpSp>
    </p:spTree>
    <p:extLst>
      <p:ext uri="{BB962C8B-B14F-4D97-AF65-F5344CB8AC3E}">
        <p14:creationId xmlns:p14="http://schemas.microsoft.com/office/powerpoint/2010/main" val="51372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mj-lt"/>
              </a:rPr>
              <a:t>Herbicide Resistance Defined </a:t>
            </a:r>
            <a:endParaRPr lang="en-US" sz="3600" strike="sngStrike" dirty="0">
              <a:latin typeface="+mj-lt"/>
            </a:endParaRPr>
          </a:p>
        </p:txBody>
      </p:sp>
      <p:sp>
        <p:nvSpPr>
          <p:cNvPr id="5" name="Slide Number Placeholder 4"/>
          <p:cNvSpPr>
            <a:spLocks noGrp="1"/>
          </p:cNvSpPr>
          <p:nvPr>
            <p:ph type="sldNum" sz="quarter" idx="12"/>
          </p:nvPr>
        </p:nvSpPr>
        <p:spPr/>
        <p:txBody>
          <a:bodyPr/>
          <a:lstStyle/>
          <a:p>
            <a:fld id="{3750D3DD-1A08-41E3-BE78-F610B60E630E}" type="slidenum">
              <a:rPr lang="en-US" smtClean="0"/>
              <a:pPr/>
              <a:t>3</a:t>
            </a:fld>
            <a:endParaRPr lang="en-US" dirty="0"/>
          </a:p>
        </p:txBody>
      </p:sp>
      <p:sp>
        <p:nvSpPr>
          <p:cNvPr id="3" name="Content Placeholder 2"/>
          <p:cNvSpPr>
            <a:spLocks noGrp="1"/>
          </p:cNvSpPr>
          <p:nvPr>
            <p:ph idx="4294967295"/>
          </p:nvPr>
        </p:nvSpPr>
        <p:spPr>
          <a:xfrm flipH="1">
            <a:off x="533400" y="1600200"/>
            <a:ext cx="8458200" cy="762000"/>
          </a:xfrm>
          <a:prstGeom prst="rect">
            <a:avLst/>
          </a:prstGeom>
          <a:noFill/>
          <a:ln>
            <a:noFill/>
          </a:ln>
        </p:spPr>
        <p:txBody>
          <a:bodyPr lIns="91440">
            <a:noAutofit/>
          </a:bodyPr>
          <a:lstStyle/>
          <a:p>
            <a:pPr marL="0" indent="0">
              <a:buNone/>
            </a:pPr>
            <a:r>
              <a:rPr lang="en-US" sz="1900" b="1" dirty="0" smtClean="0"/>
              <a:t>Herbicide resistance</a:t>
            </a:r>
            <a:r>
              <a:rPr lang="en-US" sz="1900" dirty="0" smtClean="0"/>
              <a:t> can be defined as the acquired ability of a weed population to survive a herbicide application that previously was known to control the population. </a:t>
            </a:r>
            <a:endParaRPr lang="en-US" sz="1900" dirty="0"/>
          </a:p>
        </p:txBody>
      </p:sp>
      <p:sp>
        <p:nvSpPr>
          <p:cNvPr id="14" name="Content Placeholder 2"/>
          <p:cNvSpPr txBox="1">
            <a:spLocks/>
          </p:cNvSpPr>
          <p:nvPr/>
        </p:nvSpPr>
        <p:spPr>
          <a:xfrm flipH="1">
            <a:off x="533400" y="3733800"/>
            <a:ext cx="8458200" cy="990600"/>
          </a:xfrm>
          <a:prstGeom prst="rect">
            <a:avLst/>
          </a:prstGeom>
          <a:noFill/>
          <a:ln>
            <a:noFill/>
          </a:ln>
        </p:spPr>
        <p:txBody>
          <a:bodyPr vert="horz" lIns="91440" tIns="45720" rIns="91440" bIns="45720" rtlCol="0">
            <a:noAutofit/>
          </a:bodyPr>
          <a:lstStyle/>
          <a:p>
            <a:pPr lvl="0">
              <a:spcBef>
                <a:spcPct val="20000"/>
              </a:spcBef>
              <a:buClr>
                <a:srgbClr val="387C2C"/>
              </a:buClr>
              <a:defRPr/>
            </a:pPr>
            <a:r>
              <a:rPr kumimoji="0" lang="en-US" sz="1900" b="1" i="0" u="none" strike="noStrike" kern="1200" cap="none" spc="-80" normalizeH="0" baseline="0" noProof="0" dirty="0" smtClean="0">
                <a:ln>
                  <a:noFill/>
                </a:ln>
                <a:solidFill>
                  <a:schemeClr val="tx1"/>
                </a:solidFill>
                <a:effectLst/>
                <a:uLnTx/>
                <a:uFillTx/>
              </a:rPr>
              <a:t>Herbicide tolerance</a:t>
            </a:r>
            <a:r>
              <a:rPr kumimoji="0" lang="en-US" sz="1900" b="0" i="0" u="none" strike="noStrike" kern="1200" cap="none" spc="-80" normalizeH="0" baseline="0" noProof="0" dirty="0" smtClean="0">
                <a:ln>
                  <a:noFill/>
                </a:ln>
                <a:solidFill>
                  <a:schemeClr val="tx1"/>
                </a:solidFill>
                <a:effectLst/>
                <a:uLnTx/>
                <a:uFillTx/>
              </a:rPr>
              <a:t> is the </a:t>
            </a:r>
            <a:r>
              <a:rPr kumimoji="0" lang="en-US" sz="1900" b="0" i="0" u="none" kern="1200" cap="none" spc="-80" normalizeH="0" baseline="0" noProof="0" dirty="0" smtClean="0">
                <a:ln>
                  <a:noFill/>
                </a:ln>
                <a:solidFill>
                  <a:schemeClr val="tx1"/>
                </a:solidFill>
                <a:effectLst/>
                <a:uLnTx/>
                <a:uFillTx/>
              </a:rPr>
              <a:t>inherent</a:t>
            </a:r>
            <a:r>
              <a:rPr lang="en-US" sz="1900" spc="-80" dirty="0"/>
              <a:t> </a:t>
            </a:r>
            <a:r>
              <a:rPr kumimoji="0" lang="en-US" sz="1900" b="0" i="0" u="none" strike="noStrike" kern="1200" cap="none" spc="-80" normalizeH="0" baseline="0" noProof="0" dirty="0" smtClean="0">
                <a:ln>
                  <a:noFill/>
                </a:ln>
                <a:solidFill>
                  <a:schemeClr val="tx1"/>
                </a:solidFill>
                <a:effectLst/>
                <a:uLnTx/>
                <a:uFillTx/>
              </a:rPr>
              <a:t>ability of a species to survive and reproduce after herbicide treatment</a:t>
            </a:r>
            <a:r>
              <a:rPr lang="en-US" sz="1900" spc="-80" dirty="0"/>
              <a:t>. There has been no selection acting on the tolerant weed species, and there has been no change in the weed species lack of response to the herbicide over time.</a:t>
            </a:r>
            <a:endParaRPr kumimoji="0" lang="en-US" sz="1900" b="0" i="0" u="none" strike="noStrike" kern="1200" cap="none" spc="-80" normalizeH="0" baseline="0" noProof="0" dirty="0">
              <a:ln>
                <a:noFill/>
              </a:ln>
              <a:solidFill>
                <a:schemeClr val="tx1"/>
              </a:solidFill>
              <a:effectLst/>
              <a:uLnTx/>
              <a:uFillTx/>
            </a:endParaRPr>
          </a:p>
        </p:txBody>
      </p:sp>
      <p:grpSp>
        <p:nvGrpSpPr>
          <p:cNvPr id="16" name="Group 15"/>
          <p:cNvGrpSpPr/>
          <p:nvPr/>
        </p:nvGrpSpPr>
        <p:grpSpPr>
          <a:xfrm>
            <a:off x="685800" y="2356698"/>
            <a:ext cx="7558650" cy="1377102"/>
            <a:chOff x="1252152" y="2302933"/>
            <a:chExt cx="7558650" cy="1377102"/>
          </a:xfrm>
        </p:grpSpPr>
        <p:grpSp>
          <p:nvGrpSpPr>
            <p:cNvPr id="6" name="Group 5"/>
            <p:cNvGrpSpPr/>
            <p:nvPr/>
          </p:nvGrpSpPr>
          <p:grpSpPr>
            <a:xfrm>
              <a:off x="1252152" y="2302933"/>
              <a:ext cx="7558650" cy="1377102"/>
              <a:chOff x="1252152" y="2302933"/>
              <a:chExt cx="7558650" cy="1377102"/>
            </a:xfrm>
          </p:grpSpPr>
          <p:sp>
            <p:nvSpPr>
              <p:cNvPr id="21" name="Text Box 54"/>
              <p:cNvSpPr txBox="1">
                <a:spLocks noChangeArrowheads="1"/>
              </p:cNvSpPr>
              <p:nvPr/>
            </p:nvSpPr>
            <p:spPr bwMode="auto">
              <a:xfrm>
                <a:off x="1751914" y="3341481"/>
                <a:ext cx="703654" cy="338554"/>
              </a:xfrm>
              <a:prstGeom prst="rect">
                <a:avLst/>
              </a:prstGeom>
              <a:noFill/>
              <a:ln w="9525">
                <a:noFill/>
                <a:miter lim="800000"/>
                <a:headEnd/>
                <a:tailEnd/>
              </a:ln>
            </p:spPr>
            <p:txBody>
              <a:bodyPr wrap="none">
                <a:spAutoFit/>
              </a:bodyPr>
              <a:lstStyle/>
              <a:p>
                <a:r>
                  <a:rPr lang="en-US" sz="1600" b="1" dirty="0">
                    <a:latin typeface="Calibri" pitchFamily="34" charset="0"/>
                  </a:rPr>
                  <a:t>Year 1</a:t>
                </a:r>
              </a:p>
            </p:txBody>
          </p:sp>
          <p:sp>
            <p:nvSpPr>
              <p:cNvPr id="22" name="Text Box 55"/>
              <p:cNvSpPr txBox="1">
                <a:spLocks noChangeArrowheads="1"/>
              </p:cNvSpPr>
              <p:nvPr/>
            </p:nvSpPr>
            <p:spPr bwMode="auto">
              <a:xfrm>
                <a:off x="4115373" y="3341481"/>
                <a:ext cx="703654" cy="338554"/>
              </a:xfrm>
              <a:prstGeom prst="rect">
                <a:avLst/>
              </a:prstGeom>
              <a:noFill/>
              <a:ln w="9525">
                <a:noFill/>
                <a:miter lim="800000"/>
                <a:headEnd/>
                <a:tailEnd/>
              </a:ln>
            </p:spPr>
            <p:txBody>
              <a:bodyPr wrap="none">
                <a:spAutoFit/>
              </a:bodyPr>
              <a:lstStyle/>
              <a:p>
                <a:r>
                  <a:rPr lang="en-US" sz="1600" b="1" dirty="0">
                    <a:latin typeface="Calibri" pitchFamily="34" charset="0"/>
                  </a:rPr>
                  <a:t>Year 2</a:t>
                </a:r>
              </a:p>
            </p:txBody>
          </p:sp>
          <p:sp>
            <p:nvSpPr>
              <p:cNvPr id="23" name="Text Box 56"/>
              <p:cNvSpPr txBox="1">
                <a:spLocks noChangeArrowheads="1"/>
              </p:cNvSpPr>
              <p:nvPr/>
            </p:nvSpPr>
            <p:spPr bwMode="auto">
              <a:xfrm>
                <a:off x="6614183" y="3341481"/>
                <a:ext cx="1113190" cy="338554"/>
              </a:xfrm>
              <a:prstGeom prst="rect">
                <a:avLst/>
              </a:prstGeom>
              <a:noFill/>
              <a:ln w="9525">
                <a:noFill/>
                <a:miter lim="800000"/>
                <a:headEnd/>
                <a:tailEnd/>
              </a:ln>
            </p:spPr>
            <p:txBody>
              <a:bodyPr wrap="none">
                <a:spAutoFit/>
              </a:bodyPr>
              <a:lstStyle/>
              <a:p>
                <a:r>
                  <a:rPr lang="en-US" sz="1600" b="1" dirty="0" smtClean="0">
                    <a:latin typeface="Calibri" pitchFamily="34" charset="0"/>
                  </a:rPr>
                  <a:t>Later years</a:t>
                </a:r>
                <a:endParaRPr lang="en-US" sz="1600" b="1" dirty="0">
                  <a:latin typeface="Calibri" pitchFamily="34" charset="0"/>
                </a:endParaRPr>
              </a:p>
            </p:txBody>
          </p:sp>
          <p:grpSp>
            <p:nvGrpSpPr>
              <p:cNvPr id="8" name="Group 7"/>
              <p:cNvGrpSpPr/>
              <p:nvPr/>
            </p:nvGrpSpPr>
            <p:grpSpPr>
              <a:xfrm>
                <a:off x="6124833" y="2740019"/>
                <a:ext cx="1874108" cy="504484"/>
                <a:chOff x="6324600" y="4892675"/>
                <a:chExt cx="2286000" cy="838200"/>
              </a:xfrm>
            </p:grpSpPr>
            <p:sp>
              <p:nvSpPr>
                <p:cNvPr id="65" name="Freeform 6"/>
                <p:cNvSpPr>
                  <a:spLocks/>
                </p:cNvSpPr>
                <p:nvPr/>
              </p:nvSpPr>
              <p:spPr bwMode="auto">
                <a:xfrm>
                  <a:off x="664751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6" name="Freeform 7"/>
                <p:cNvSpPr>
                  <a:spLocks/>
                </p:cNvSpPr>
                <p:nvPr/>
              </p:nvSpPr>
              <p:spPr bwMode="auto">
                <a:xfrm>
                  <a:off x="6625300" y="499195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7" name="Freeform 8"/>
                <p:cNvSpPr>
                  <a:spLocks/>
                </p:cNvSpPr>
                <p:nvPr/>
              </p:nvSpPr>
              <p:spPr bwMode="auto">
                <a:xfrm>
                  <a:off x="6324600" y="514656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8" name="Freeform 9"/>
                <p:cNvSpPr>
                  <a:spLocks/>
                </p:cNvSpPr>
                <p:nvPr/>
              </p:nvSpPr>
              <p:spPr bwMode="auto">
                <a:xfrm>
                  <a:off x="6866201" y="531461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9" name="Freeform 10"/>
                <p:cNvSpPr>
                  <a:spLocks/>
                </p:cNvSpPr>
                <p:nvPr/>
              </p:nvSpPr>
              <p:spPr bwMode="auto">
                <a:xfrm>
                  <a:off x="7030219" y="489267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0" name="Freeform 11"/>
                <p:cNvSpPr>
                  <a:spLocks/>
                </p:cNvSpPr>
                <p:nvPr/>
              </p:nvSpPr>
              <p:spPr bwMode="auto">
                <a:xfrm>
                  <a:off x="7221573" y="543872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71" name="Freeform 12"/>
                <p:cNvSpPr>
                  <a:spLocks/>
                </p:cNvSpPr>
                <p:nvPr/>
              </p:nvSpPr>
              <p:spPr bwMode="auto">
                <a:xfrm>
                  <a:off x="7440264" y="528979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2" name="Freeform 13"/>
                <p:cNvSpPr>
                  <a:spLocks/>
                </p:cNvSpPr>
                <p:nvPr/>
              </p:nvSpPr>
              <p:spPr bwMode="auto">
                <a:xfrm>
                  <a:off x="776830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3" name="Freeform 14"/>
                <p:cNvSpPr>
                  <a:spLocks/>
                </p:cNvSpPr>
                <p:nvPr/>
              </p:nvSpPr>
              <p:spPr bwMode="auto">
                <a:xfrm>
                  <a:off x="7440264" y="504159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4" name="Freeform 15"/>
                <p:cNvSpPr>
                  <a:spLocks/>
                </p:cNvSpPr>
                <p:nvPr/>
              </p:nvSpPr>
              <p:spPr bwMode="auto">
                <a:xfrm>
                  <a:off x="7686291" y="491749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5" name="Freeform 16"/>
                <p:cNvSpPr>
                  <a:spLocks/>
                </p:cNvSpPr>
                <p:nvPr/>
              </p:nvSpPr>
              <p:spPr bwMode="auto">
                <a:xfrm>
                  <a:off x="7139564"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6" name="Freeform 17"/>
                <p:cNvSpPr>
                  <a:spLocks/>
                </p:cNvSpPr>
                <p:nvPr/>
              </p:nvSpPr>
              <p:spPr bwMode="auto">
                <a:xfrm>
                  <a:off x="7768300" y="511605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7" name="Freeform 18"/>
                <p:cNvSpPr>
                  <a:spLocks/>
                </p:cNvSpPr>
                <p:nvPr/>
              </p:nvSpPr>
              <p:spPr bwMode="auto">
                <a:xfrm>
                  <a:off x="8068999" y="5240158"/>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8" name="Freeform 19"/>
                <p:cNvSpPr>
                  <a:spLocks/>
                </p:cNvSpPr>
                <p:nvPr/>
              </p:nvSpPr>
              <p:spPr bwMode="auto">
                <a:xfrm>
                  <a:off x="8342362"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9" name="Freeform 20"/>
                <p:cNvSpPr>
                  <a:spLocks/>
                </p:cNvSpPr>
                <p:nvPr/>
              </p:nvSpPr>
              <p:spPr bwMode="auto">
                <a:xfrm>
                  <a:off x="8096335" y="494231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grpSp>
          <p:grpSp>
            <p:nvGrpSpPr>
              <p:cNvPr id="9" name="Group 5"/>
              <p:cNvGrpSpPr/>
              <p:nvPr/>
            </p:nvGrpSpPr>
            <p:grpSpPr>
              <a:xfrm>
                <a:off x="1252152" y="2699412"/>
                <a:ext cx="1862395" cy="585699"/>
                <a:chOff x="381000" y="4800600"/>
                <a:chExt cx="2271713" cy="973138"/>
              </a:xfrm>
            </p:grpSpPr>
            <p:sp>
              <p:nvSpPr>
                <p:cNvPr id="50" name="Freeform 22"/>
                <p:cNvSpPr>
                  <a:spLocks/>
                </p:cNvSpPr>
                <p:nvPr/>
              </p:nvSpPr>
              <p:spPr bwMode="auto">
                <a:xfrm>
                  <a:off x="701892"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1" name="Freeform 23"/>
                <p:cNvSpPr>
                  <a:spLocks/>
                </p:cNvSpPr>
                <p:nvPr/>
              </p:nvSpPr>
              <p:spPr bwMode="auto">
                <a:xfrm>
                  <a:off x="679820" y="4915864"/>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2" name="Freeform 24"/>
                <p:cNvSpPr>
                  <a:spLocks/>
                </p:cNvSpPr>
                <p:nvPr/>
              </p:nvSpPr>
              <p:spPr bwMode="auto">
                <a:xfrm>
                  <a:off x="381000" y="509536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3" name="Freeform 25"/>
                <p:cNvSpPr>
                  <a:spLocks/>
                </p:cNvSpPr>
                <p:nvPr/>
              </p:nvSpPr>
              <p:spPr bwMode="auto">
                <a:xfrm>
                  <a:off x="919216" y="5290471"/>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4" name="Freeform 26"/>
                <p:cNvSpPr>
                  <a:spLocks/>
                </p:cNvSpPr>
                <p:nvPr/>
              </p:nvSpPr>
              <p:spPr bwMode="auto">
                <a:xfrm>
                  <a:off x="1082209" y="480060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55" name="Freeform 27"/>
                <p:cNvSpPr>
                  <a:spLocks/>
                </p:cNvSpPr>
                <p:nvPr/>
              </p:nvSpPr>
              <p:spPr bwMode="auto">
                <a:xfrm>
                  <a:off x="1272367" y="543455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6" name="Freeform 28"/>
                <p:cNvSpPr>
                  <a:spLocks/>
                </p:cNvSpPr>
                <p:nvPr/>
              </p:nvSpPr>
              <p:spPr bwMode="auto">
                <a:xfrm>
                  <a:off x="1489691" y="526165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7" name="Freeform 29"/>
                <p:cNvSpPr>
                  <a:spLocks/>
                </p:cNvSpPr>
                <p:nvPr/>
              </p:nvSpPr>
              <p:spPr bwMode="auto">
                <a:xfrm>
                  <a:off x="1815677"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8" name="Freeform 30"/>
                <p:cNvSpPr>
                  <a:spLocks/>
                </p:cNvSpPr>
                <p:nvPr/>
              </p:nvSpPr>
              <p:spPr bwMode="auto">
                <a:xfrm>
                  <a:off x="1489691" y="497349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9" name="Freeform 31"/>
                <p:cNvSpPr>
                  <a:spLocks/>
                </p:cNvSpPr>
                <p:nvPr/>
              </p:nvSpPr>
              <p:spPr bwMode="auto">
                <a:xfrm>
                  <a:off x="1734180" y="482941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0" name="Freeform 32"/>
                <p:cNvSpPr>
                  <a:spLocks/>
                </p:cNvSpPr>
                <p:nvPr/>
              </p:nvSpPr>
              <p:spPr bwMode="auto">
                <a:xfrm>
                  <a:off x="1190871"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1" name="Freeform 33"/>
                <p:cNvSpPr>
                  <a:spLocks/>
                </p:cNvSpPr>
                <p:nvPr/>
              </p:nvSpPr>
              <p:spPr bwMode="auto">
                <a:xfrm>
                  <a:off x="1815677" y="505994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2" name="Freeform 34"/>
                <p:cNvSpPr>
                  <a:spLocks/>
                </p:cNvSpPr>
                <p:nvPr/>
              </p:nvSpPr>
              <p:spPr bwMode="auto">
                <a:xfrm>
                  <a:off x="2114497" y="520402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3" name="Freeform 35"/>
                <p:cNvSpPr>
                  <a:spLocks/>
                </p:cNvSpPr>
                <p:nvPr/>
              </p:nvSpPr>
              <p:spPr bwMode="auto">
                <a:xfrm>
                  <a:off x="2386152"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4" name="Freeform 36"/>
                <p:cNvSpPr>
                  <a:spLocks/>
                </p:cNvSpPr>
                <p:nvPr/>
              </p:nvSpPr>
              <p:spPr bwMode="auto">
                <a:xfrm>
                  <a:off x="2141662" y="4858232"/>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grpSp>
            <p:nvGrpSpPr>
              <p:cNvPr id="10" name="Group 6"/>
              <p:cNvGrpSpPr/>
              <p:nvPr/>
            </p:nvGrpSpPr>
            <p:grpSpPr>
              <a:xfrm>
                <a:off x="3688492" y="2745274"/>
                <a:ext cx="1874108" cy="493975"/>
                <a:chOff x="3352800" y="4910138"/>
                <a:chExt cx="2286000" cy="820738"/>
              </a:xfrm>
            </p:grpSpPr>
            <p:sp>
              <p:nvSpPr>
                <p:cNvPr id="28" name="Freeform 38"/>
                <p:cNvSpPr>
                  <a:spLocks/>
                </p:cNvSpPr>
                <p:nvPr/>
              </p:nvSpPr>
              <p:spPr bwMode="auto">
                <a:xfrm>
                  <a:off x="367571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29" name="Freeform 39"/>
                <p:cNvSpPr>
                  <a:spLocks/>
                </p:cNvSpPr>
                <p:nvPr/>
              </p:nvSpPr>
              <p:spPr bwMode="auto">
                <a:xfrm>
                  <a:off x="3653500" y="500735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0" name="Freeform 40"/>
                <p:cNvSpPr>
                  <a:spLocks/>
                </p:cNvSpPr>
                <p:nvPr/>
              </p:nvSpPr>
              <p:spPr bwMode="auto">
                <a:xfrm>
                  <a:off x="3352800" y="515873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1" name="Freeform 41"/>
                <p:cNvSpPr>
                  <a:spLocks/>
                </p:cNvSpPr>
                <p:nvPr/>
              </p:nvSpPr>
              <p:spPr bwMode="auto">
                <a:xfrm>
                  <a:off x="3894401" y="532329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32" name="Freeform 42"/>
                <p:cNvSpPr>
                  <a:spLocks/>
                </p:cNvSpPr>
                <p:nvPr/>
              </p:nvSpPr>
              <p:spPr bwMode="auto">
                <a:xfrm>
                  <a:off x="4058419" y="491013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33" name="Freeform 43"/>
                <p:cNvSpPr>
                  <a:spLocks/>
                </p:cNvSpPr>
                <p:nvPr/>
              </p:nvSpPr>
              <p:spPr bwMode="auto">
                <a:xfrm>
                  <a:off x="4249773" y="544480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4" name="Freeform 44"/>
                <p:cNvSpPr>
                  <a:spLocks/>
                </p:cNvSpPr>
                <p:nvPr/>
              </p:nvSpPr>
              <p:spPr bwMode="auto">
                <a:xfrm>
                  <a:off x="4468464" y="529898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2" name="Freeform 45"/>
                <p:cNvSpPr>
                  <a:spLocks/>
                </p:cNvSpPr>
                <p:nvPr/>
              </p:nvSpPr>
              <p:spPr bwMode="auto">
                <a:xfrm>
                  <a:off x="479650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 name="Freeform 46"/>
                <p:cNvSpPr>
                  <a:spLocks/>
                </p:cNvSpPr>
                <p:nvPr/>
              </p:nvSpPr>
              <p:spPr bwMode="auto">
                <a:xfrm>
                  <a:off x="4468464" y="5055957"/>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4" name="Freeform 47"/>
                <p:cNvSpPr>
                  <a:spLocks/>
                </p:cNvSpPr>
                <p:nvPr/>
              </p:nvSpPr>
              <p:spPr bwMode="auto">
                <a:xfrm>
                  <a:off x="4714491" y="493444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5" name="Freeform 48"/>
                <p:cNvSpPr>
                  <a:spLocks/>
                </p:cNvSpPr>
                <p:nvPr/>
              </p:nvSpPr>
              <p:spPr bwMode="auto">
                <a:xfrm>
                  <a:off x="4167764"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6" name="Freeform 49"/>
                <p:cNvSpPr>
                  <a:spLocks/>
                </p:cNvSpPr>
                <p:nvPr/>
              </p:nvSpPr>
              <p:spPr bwMode="auto">
                <a:xfrm>
                  <a:off x="4796500" y="5128866"/>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7" name="Freeform 50"/>
                <p:cNvSpPr>
                  <a:spLocks/>
                </p:cNvSpPr>
                <p:nvPr/>
              </p:nvSpPr>
              <p:spPr bwMode="auto">
                <a:xfrm>
                  <a:off x="5097199" y="525038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8" name="Freeform 51"/>
                <p:cNvSpPr>
                  <a:spLocks/>
                </p:cNvSpPr>
                <p:nvPr/>
              </p:nvSpPr>
              <p:spPr bwMode="auto">
                <a:xfrm>
                  <a:off x="5370562"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9" name="Freeform 52"/>
                <p:cNvSpPr>
                  <a:spLocks/>
                </p:cNvSpPr>
                <p:nvPr/>
              </p:nvSpPr>
              <p:spPr bwMode="auto">
                <a:xfrm>
                  <a:off x="5124535" y="495874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sp>
            <p:nvSpPr>
              <p:cNvPr id="20" name="AutoShape 53"/>
              <p:cNvSpPr>
                <a:spLocks noChangeArrowheads="1"/>
              </p:cNvSpPr>
              <p:nvPr/>
            </p:nvSpPr>
            <p:spPr bwMode="auto">
              <a:xfrm rot="37300">
                <a:off x="3190751" y="2854675"/>
                <a:ext cx="437292" cy="275173"/>
              </a:xfrm>
              <a:prstGeom prst="rightArrow">
                <a:avLst>
                  <a:gd name="adj1" fmla="val 50000"/>
                  <a:gd name="adj2" fmla="val 29167"/>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24" name="AutoShape 57"/>
              <p:cNvSpPr>
                <a:spLocks noChangeArrowheads="1"/>
              </p:cNvSpPr>
              <p:nvPr/>
            </p:nvSpPr>
            <p:spPr bwMode="auto">
              <a:xfrm rot="37300">
                <a:off x="5625071" y="2854675"/>
                <a:ext cx="437292" cy="275173"/>
              </a:xfrm>
              <a:prstGeom prst="rightArrow">
                <a:avLst>
                  <a:gd name="adj1" fmla="val 50000"/>
                  <a:gd name="adj2" fmla="val 29167"/>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25" name="Oval 24"/>
              <p:cNvSpPr/>
              <p:nvPr/>
            </p:nvSpPr>
            <p:spPr>
              <a:xfrm>
                <a:off x="1747856" y="2660697"/>
                <a:ext cx="374822" cy="2751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2529327" y="2302933"/>
                <a:ext cx="6281475" cy="307777"/>
              </a:xfrm>
              <a:prstGeom prst="rect">
                <a:avLst/>
              </a:prstGeom>
              <a:noFill/>
            </p:spPr>
            <p:txBody>
              <a:bodyPr wrap="square" rtlCol="0">
                <a:spAutoFit/>
              </a:bodyPr>
              <a:lstStyle/>
              <a:p>
                <a:r>
                  <a:rPr lang="en-US" sz="1400" b="1" dirty="0" smtClean="0">
                    <a:solidFill>
                      <a:schemeClr val="accent6">
                        <a:lumMod val="50000"/>
                      </a:schemeClr>
                    </a:solidFill>
                  </a:rPr>
                  <a:t>The number of herbicide-resistant individuals in the population changes over time.</a:t>
                </a:r>
                <a:endParaRPr lang="en-US" sz="1400" b="1" dirty="0">
                  <a:solidFill>
                    <a:schemeClr val="accent6">
                      <a:lumMod val="50000"/>
                    </a:schemeClr>
                  </a:solidFill>
                </a:endParaRPr>
              </a:p>
            </p:txBody>
          </p:sp>
        </p:grpSp>
        <p:cxnSp>
          <p:nvCxnSpPr>
            <p:cNvPr id="27" name="Straight Arrow Connector 26"/>
            <p:cNvCxnSpPr/>
            <p:nvPr/>
          </p:nvCxnSpPr>
          <p:spPr>
            <a:xfrm flipH="1">
              <a:off x="2122019" y="2438400"/>
              <a:ext cx="406050" cy="23008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pSp>
      <p:grpSp>
        <p:nvGrpSpPr>
          <p:cNvPr id="4" name="Group 3"/>
          <p:cNvGrpSpPr/>
          <p:nvPr/>
        </p:nvGrpSpPr>
        <p:grpSpPr>
          <a:xfrm>
            <a:off x="609600" y="4724400"/>
            <a:ext cx="8343900" cy="1371600"/>
            <a:chOff x="609600" y="4953000"/>
            <a:chExt cx="8343900" cy="1371600"/>
          </a:xfrm>
        </p:grpSpPr>
        <p:sp>
          <p:nvSpPr>
            <p:cNvPr id="89" name="Oval 88"/>
            <p:cNvSpPr/>
            <p:nvPr/>
          </p:nvSpPr>
          <p:spPr>
            <a:xfrm>
              <a:off x="609600" y="5029201"/>
              <a:ext cx="2123947" cy="105740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7"/>
            <p:cNvGrpSpPr/>
            <p:nvPr/>
          </p:nvGrpSpPr>
          <p:grpSpPr>
            <a:xfrm>
              <a:off x="5826211" y="5280738"/>
              <a:ext cx="1977081" cy="533945"/>
              <a:chOff x="6324600" y="4892675"/>
              <a:chExt cx="2286000" cy="838200"/>
            </a:xfrm>
            <a:solidFill>
              <a:schemeClr val="accent2">
                <a:lumMod val="50000"/>
                <a:lumOff val="50000"/>
              </a:schemeClr>
            </a:solidFill>
          </p:grpSpPr>
          <p:sp>
            <p:nvSpPr>
              <p:cNvPr id="122" name="Freeform 6"/>
              <p:cNvSpPr>
                <a:spLocks/>
              </p:cNvSpPr>
              <p:nvPr/>
            </p:nvSpPr>
            <p:spPr bwMode="auto">
              <a:xfrm>
                <a:off x="664751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3" name="Freeform 7"/>
              <p:cNvSpPr>
                <a:spLocks/>
              </p:cNvSpPr>
              <p:nvPr/>
            </p:nvSpPr>
            <p:spPr bwMode="auto">
              <a:xfrm>
                <a:off x="6625300" y="499195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4" name="Freeform 8"/>
              <p:cNvSpPr>
                <a:spLocks/>
              </p:cNvSpPr>
              <p:nvPr/>
            </p:nvSpPr>
            <p:spPr bwMode="auto">
              <a:xfrm>
                <a:off x="6324600" y="514656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5" name="Freeform 9"/>
              <p:cNvSpPr>
                <a:spLocks/>
              </p:cNvSpPr>
              <p:nvPr/>
            </p:nvSpPr>
            <p:spPr bwMode="auto">
              <a:xfrm>
                <a:off x="6866201" y="531461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6" name="Freeform 10"/>
              <p:cNvSpPr>
                <a:spLocks/>
              </p:cNvSpPr>
              <p:nvPr/>
            </p:nvSpPr>
            <p:spPr bwMode="auto">
              <a:xfrm>
                <a:off x="7030219" y="489267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7" name="Freeform 11"/>
              <p:cNvSpPr>
                <a:spLocks/>
              </p:cNvSpPr>
              <p:nvPr/>
            </p:nvSpPr>
            <p:spPr bwMode="auto">
              <a:xfrm>
                <a:off x="7221573" y="543872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8" name="Freeform 12"/>
              <p:cNvSpPr>
                <a:spLocks/>
              </p:cNvSpPr>
              <p:nvPr/>
            </p:nvSpPr>
            <p:spPr bwMode="auto">
              <a:xfrm>
                <a:off x="7440264" y="528979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9" name="Freeform 13"/>
              <p:cNvSpPr>
                <a:spLocks/>
              </p:cNvSpPr>
              <p:nvPr/>
            </p:nvSpPr>
            <p:spPr bwMode="auto">
              <a:xfrm>
                <a:off x="776830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0" name="Freeform 14"/>
              <p:cNvSpPr>
                <a:spLocks/>
              </p:cNvSpPr>
              <p:nvPr/>
            </p:nvSpPr>
            <p:spPr bwMode="auto">
              <a:xfrm>
                <a:off x="7440264" y="504159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1" name="Freeform 15"/>
              <p:cNvSpPr>
                <a:spLocks/>
              </p:cNvSpPr>
              <p:nvPr/>
            </p:nvSpPr>
            <p:spPr bwMode="auto">
              <a:xfrm>
                <a:off x="7686291" y="491749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2" name="Freeform 16"/>
              <p:cNvSpPr>
                <a:spLocks/>
              </p:cNvSpPr>
              <p:nvPr/>
            </p:nvSpPr>
            <p:spPr bwMode="auto">
              <a:xfrm>
                <a:off x="7139564"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3" name="Freeform 17"/>
              <p:cNvSpPr>
                <a:spLocks/>
              </p:cNvSpPr>
              <p:nvPr/>
            </p:nvSpPr>
            <p:spPr bwMode="auto">
              <a:xfrm>
                <a:off x="7768300" y="511605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4" name="Freeform 18"/>
              <p:cNvSpPr>
                <a:spLocks/>
              </p:cNvSpPr>
              <p:nvPr/>
            </p:nvSpPr>
            <p:spPr bwMode="auto">
              <a:xfrm>
                <a:off x="8068999" y="5240158"/>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5" name="Freeform 19"/>
              <p:cNvSpPr>
                <a:spLocks/>
              </p:cNvSpPr>
              <p:nvPr/>
            </p:nvSpPr>
            <p:spPr bwMode="auto">
              <a:xfrm>
                <a:off x="8342362"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6" name="Freeform 20"/>
              <p:cNvSpPr>
                <a:spLocks/>
              </p:cNvSpPr>
              <p:nvPr/>
            </p:nvSpPr>
            <p:spPr bwMode="auto">
              <a:xfrm>
                <a:off x="8096335" y="494231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grpSp>
        <p:grpSp>
          <p:nvGrpSpPr>
            <p:cNvPr id="13" name="Group 5"/>
            <p:cNvGrpSpPr/>
            <p:nvPr/>
          </p:nvGrpSpPr>
          <p:grpSpPr>
            <a:xfrm>
              <a:off x="685800" y="5237759"/>
              <a:ext cx="1964725" cy="619903"/>
              <a:chOff x="381000" y="4800600"/>
              <a:chExt cx="2271713" cy="973138"/>
            </a:xfrm>
            <a:solidFill>
              <a:schemeClr val="accent2">
                <a:lumMod val="50000"/>
                <a:lumOff val="50000"/>
              </a:schemeClr>
            </a:solidFill>
          </p:grpSpPr>
          <p:sp>
            <p:nvSpPr>
              <p:cNvPr id="107" name="Freeform 22"/>
              <p:cNvSpPr>
                <a:spLocks/>
              </p:cNvSpPr>
              <p:nvPr/>
            </p:nvSpPr>
            <p:spPr bwMode="auto">
              <a:xfrm>
                <a:off x="701892"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8" name="Freeform 23"/>
              <p:cNvSpPr>
                <a:spLocks/>
              </p:cNvSpPr>
              <p:nvPr/>
            </p:nvSpPr>
            <p:spPr bwMode="auto">
              <a:xfrm>
                <a:off x="679820" y="4915864"/>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9" name="Freeform 24"/>
              <p:cNvSpPr>
                <a:spLocks/>
              </p:cNvSpPr>
              <p:nvPr/>
            </p:nvSpPr>
            <p:spPr bwMode="auto">
              <a:xfrm>
                <a:off x="381000" y="509536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0" name="Freeform 25"/>
              <p:cNvSpPr>
                <a:spLocks/>
              </p:cNvSpPr>
              <p:nvPr/>
            </p:nvSpPr>
            <p:spPr bwMode="auto">
              <a:xfrm>
                <a:off x="919216" y="5290471"/>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1" name="Freeform 26"/>
              <p:cNvSpPr>
                <a:spLocks/>
              </p:cNvSpPr>
              <p:nvPr/>
            </p:nvSpPr>
            <p:spPr bwMode="auto">
              <a:xfrm>
                <a:off x="1082209" y="480060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2" name="Freeform 27"/>
              <p:cNvSpPr>
                <a:spLocks/>
              </p:cNvSpPr>
              <p:nvPr/>
            </p:nvSpPr>
            <p:spPr bwMode="auto">
              <a:xfrm>
                <a:off x="1272367" y="543455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3" name="Freeform 28"/>
              <p:cNvSpPr>
                <a:spLocks/>
              </p:cNvSpPr>
              <p:nvPr/>
            </p:nvSpPr>
            <p:spPr bwMode="auto">
              <a:xfrm>
                <a:off x="1489691" y="526165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4" name="Freeform 29"/>
              <p:cNvSpPr>
                <a:spLocks/>
              </p:cNvSpPr>
              <p:nvPr/>
            </p:nvSpPr>
            <p:spPr bwMode="auto">
              <a:xfrm>
                <a:off x="1815677"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5" name="Freeform 30"/>
              <p:cNvSpPr>
                <a:spLocks/>
              </p:cNvSpPr>
              <p:nvPr/>
            </p:nvSpPr>
            <p:spPr bwMode="auto">
              <a:xfrm>
                <a:off x="1489691" y="497349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6" name="Freeform 31"/>
              <p:cNvSpPr>
                <a:spLocks/>
              </p:cNvSpPr>
              <p:nvPr/>
            </p:nvSpPr>
            <p:spPr bwMode="auto">
              <a:xfrm>
                <a:off x="1734180" y="482941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7" name="Freeform 32"/>
              <p:cNvSpPr>
                <a:spLocks/>
              </p:cNvSpPr>
              <p:nvPr/>
            </p:nvSpPr>
            <p:spPr bwMode="auto">
              <a:xfrm>
                <a:off x="1190871"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8" name="Freeform 33"/>
              <p:cNvSpPr>
                <a:spLocks/>
              </p:cNvSpPr>
              <p:nvPr/>
            </p:nvSpPr>
            <p:spPr bwMode="auto">
              <a:xfrm>
                <a:off x="1815677" y="505994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9" name="Freeform 34"/>
              <p:cNvSpPr>
                <a:spLocks/>
              </p:cNvSpPr>
              <p:nvPr/>
            </p:nvSpPr>
            <p:spPr bwMode="auto">
              <a:xfrm>
                <a:off x="2114497" y="520402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0" name="Freeform 35"/>
              <p:cNvSpPr>
                <a:spLocks/>
              </p:cNvSpPr>
              <p:nvPr/>
            </p:nvSpPr>
            <p:spPr bwMode="auto">
              <a:xfrm>
                <a:off x="2386152"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1" name="Freeform 36"/>
              <p:cNvSpPr>
                <a:spLocks/>
              </p:cNvSpPr>
              <p:nvPr/>
            </p:nvSpPr>
            <p:spPr bwMode="auto">
              <a:xfrm>
                <a:off x="2141662" y="4858232"/>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grpSp>
        <p:grpSp>
          <p:nvGrpSpPr>
            <p:cNvPr id="15" name="Group 6"/>
            <p:cNvGrpSpPr/>
            <p:nvPr/>
          </p:nvGrpSpPr>
          <p:grpSpPr>
            <a:xfrm>
              <a:off x="3256005" y="5286299"/>
              <a:ext cx="1977081" cy="522822"/>
              <a:chOff x="3352800" y="4910138"/>
              <a:chExt cx="2286000" cy="820738"/>
            </a:xfrm>
            <a:solidFill>
              <a:schemeClr val="accent2">
                <a:lumMod val="50000"/>
                <a:lumOff val="50000"/>
              </a:schemeClr>
            </a:solidFill>
          </p:grpSpPr>
          <p:sp>
            <p:nvSpPr>
              <p:cNvPr id="92" name="Freeform 38"/>
              <p:cNvSpPr>
                <a:spLocks/>
              </p:cNvSpPr>
              <p:nvPr/>
            </p:nvSpPr>
            <p:spPr bwMode="auto">
              <a:xfrm>
                <a:off x="367571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3" name="Freeform 39"/>
              <p:cNvSpPr>
                <a:spLocks/>
              </p:cNvSpPr>
              <p:nvPr/>
            </p:nvSpPr>
            <p:spPr bwMode="auto">
              <a:xfrm>
                <a:off x="3653500" y="500735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4" name="Freeform 40"/>
              <p:cNvSpPr>
                <a:spLocks/>
              </p:cNvSpPr>
              <p:nvPr/>
            </p:nvSpPr>
            <p:spPr bwMode="auto">
              <a:xfrm>
                <a:off x="3352800" y="515873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5" name="Freeform 41"/>
              <p:cNvSpPr>
                <a:spLocks/>
              </p:cNvSpPr>
              <p:nvPr/>
            </p:nvSpPr>
            <p:spPr bwMode="auto">
              <a:xfrm>
                <a:off x="3894401" y="532329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6" name="Freeform 42"/>
              <p:cNvSpPr>
                <a:spLocks/>
              </p:cNvSpPr>
              <p:nvPr/>
            </p:nvSpPr>
            <p:spPr bwMode="auto">
              <a:xfrm>
                <a:off x="4058419" y="491013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7" name="Freeform 43"/>
              <p:cNvSpPr>
                <a:spLocks/>
              </p:cNvSpPr>
              <p:nvPr/>
            </p:nvSpPr>
            <p:spPr bwMode="auto">
              <a:xfrm>
                <a:off x="4249773" y="544480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8" name="Freeform 44"/>
              <p:cNvSpPr>
                <a:spLocks/>
              </p:cNvSpPr>
              <p:nvPr/>
            </p:nvSpPr>
            <p:spPr bwMode="auto">
              <a:xfrm>
                <a:off x="4468464" y="529898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9" name="Freeform 45"/>
              <p:cNvSpPr>
                <a:spLocks/>
              </p:cNvSpPr>
              <p:nvPr/>
            </p:nvSpPr>
            <p:spPr bwMode="auto">
              <a:xfrm>
                <a:off x="479650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0" name="Freeform 46"/>
              <p:cNvSpPr>
                <a:spLocks/>
              </p:cNvSpPr>
              <p:nvPr/>
            </p:nvSpPr>
            <p:spPr bwMode="auto">
              <a:xfrm>
                <a:off x="4468464" y="5055957"/>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1" name="Freeform 47"/>
              <p:cNvSpPr>
                <a:spLocks/>
              </p:cNvSpPr>
              <p:nvPr/>
            </p:nvSpPr>
            <p:spPr bwMode="auto">
              <a:xfrm>
                <a:off x="4714491" y="493444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2" name="Freeform 48"/>
              <p:cNvSpPr>
                <a:spLocks/>
              </p:cNvSpPr>
              <p:nvPr/>
            </p:nvSpPr>
            <p:spPr bwMode="auto">
              <a:xfrm>
                <a:off x="4167764"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3" name="Freeform 49"/>
              <p:cNvSpPr>
                <a:spLocks/>
              </p:cNvSpPr>
              <p:nvPr/>
            </p:nvSpPr>
            <p:spPr bwMode="auto">
              <a:xfrm>
                <a:off x="4796500" y="5128866"/>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4" name="Freeform 50"/>
              <p:cNvSpPr>
                <a:spLocks/>
              </p:cNvSpPr>
              <p:nvPr/>
            </p:nvSpPr>
            <p:spPr bwMode="auto">
              <a:xfrm>
                <a:off x="5097199" y="525038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5" name="Freeform 51"/>
              <p:cNvSpPr>
                <a:spLocks/>
              </p:cNvSpPr>
              <p:nvPr/>
            </p:nvSpPr>
            <p:spPr bwMode="auto">
              <a:xfrm>
                <a:off x="5370562"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6" name="Freeform 52"/>
              <p:cNvSpPr>
                <a:spLocks/>
              </p:cNvSpPr>
              <p:nvPr/>
            </p:nvSpPr>
            <p:spPr bwMode="auto">
              <a:xfrm>
                <a:off x="5124535" y="495874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grpSp>
        <p:sp>
          <p:nvSpPr>
            <p:cNvPr id="84" name="AutoShape 53"/>
            <p:cNvSpPr>
              <a:spLocks noChangeArrowheads="1"/>
            </p:cNvSpPr>
            <p:nvPr/>
          </p:nvSpPr>
          <p:spPr bwMode="auto">
            <a:xfrm rot="37300">
              <a:off x="2730916" y="5402089"/>
              <a:ext cx="461319" cy="291243"/>
            </a:xfrm>
            <a:prstGeom prst="rightArrow">
              <a:avLst>
                <a:gd name="adj1" fmla="val 50000"/>
                <a:gd name="adj2" fmla="val 29167"/>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85" name="Text Box 54"/>
            <p:cNvSpPr txBox="1">
              <a:spLocks noChangeArrowheads="1"/>
            </p:cNvSpPr>
            <p:nvPr/>
          </p:nvSpPr>
          <p:spPr bwMode="auto">
            <a:xfrm>
              <a:off x="1213021" y="5986046"/>
              <a:ext cx="703654" cy="338554"/>
            </a:xfrm>
            <a:prstGeom prst="rect">
              <a:avLst/>
            </a:prstGeom>
            <a:noFill/>
            <a:ln w="9525">
              <a:noFill/>
              <a:miter lim="800000"/>
              <a:headEnd/>
              <a:tailEnd/>
            </a:ln>
          </p:spPr>
          <p:txBody>
            <a:bodyPr wrap="none">
              <a:spAutoFit/>
            </a:bodyPr>
            <a:lstStyle/>
            <a:p>
              <a:r>
                <a:rPr lang="en-US" sz="1600" b="1" dirty="0">
                  <a:latin typeface="Calibri" pitchFamily="34" charset="0"/>
                </a:rPr>
                <a:t>Year 1</a:t>
              </a:r>
            </a:p>
          </p:txBody>
        </p:sp>
        <p:sp>
          <p:nvSpPr>
            <p:cNvPr id="86" name="Text Box 55"/>
            <p:cNvSpPr txBox="1">
              <a:spLocks noChangeArrowheads="1"/>
            </p:cNvSpPr>
            <p:nvPr/>
          </p:nvSpPr>
          <p:spPr bwMode="auto">
            <a:xfrm>
              <a:off x="3706340" y="5986045"/>
              <a:ext cx="703654" cy="338554"/>
            </a:xfrm>
            <a:prstGeom prst="rect">
              <a:avLst/>
            </a:prstGeom>
            <a:noFill/>
            <a:ln w="9525">
              <a:noFill/>
              <a:miter lim="800000"/>
              <a:headEnd/>
              <a:tailEnd/>
            </a:ln>
          </p:spPr>
          <p:txBody>
            <a:bodyPr wrap="none">
              <a:spAutoFit/>
            </a:bodyPr>
            <a:lstStyle/>
            <a:p>
              <a:r>
                <a:rPr lang="en-US" sz="1600" b="1" dirty="0">
                  <a:latin typeface="Calibri" pitchFamily="34" charset="0"/>
                </a:rPr>
                <a:t>Year 2</a:t>
              </a:r>
            </a:p>
          </p:txBody>
        </p:sp>
        <p:sp>
          <p:nvSpPr>
            <p:cNvPr id="87" name="Text Box 56"/>
            <p:cNvSpPr txBox="1">
              <a:spLocks noChangeArrowheads="1"/>
            </p:cNvSpPr>
            <p:nvPr/>
          </p:nvSpPr>
          <p:spPr bwMode="auto">
            <a:xfrm>
              <a:off x="6342449" y="5986045"/>
              <a:ext cx="1113190" cy="338554"/>
            </a:xfrm>
            <a:prstGeom prst="rect">
              <a:avLst/>
            </a:prstGeom>
            <a:noFill/>
            <a:ln w="9525">
              <a:noFill/>
              <a:miter lim="800000"/>
              <a:headEnd/>
              <a:tailEnd/>
            </a:ln>
          </p:spPr>
          <p:txBody>
            <a:bodyPr wrap="none">
              <a:spAutoFit/>
            </a:bodyPr>
            <a:lstStyle/>
            <a:p>
              <a:r>
                <a:rPr lang="en-US" sz="1600" b="1" dirty="0" smtClean="0">
                  <a:latin typeface="Calibri" pitchFamily="34" charset="0"/>
                </a:rPr>
                <a:t>Later years</a:t>
              </a:r>
              <a:endParaRPr lang="en-US" sz="1600" b="1" dirty="0">
                <a:latin typeface="Calibri" pitchFamily="34" charset="0"/>
              </a:endParaRPr>
            </a:p>
          </p:txBody>
        </p:sp>
        <p:sp>
          <p:nvSpPr>
            <p:cNvPr id="88" name="AutoShape 57"/>
            <p:cNvSpPr>
              <a:spLocks noChangeArrowheads="1"/>
            </p:cNvSpPr>
            <p:nvPr/>
          </p:nvSpPr>
          <p:spPr bwMode="auto">
            <a:xfrm rot="37300">
              <a:off x="5298989" y="5402089"/>
              <a:ext cx="461319" cy="291243"/>
            </a:xfrm>
            <a:prstGeom prst="rightArrow">
              <a:avLst>
                <a:gd name="adj1" fmla="val 50000"/>
                <a:gd name="adj2" fmla="val 29167"/>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90" name="TextBox 89"/>
            <p:cNvSpPr txBox="1"/>
            <p:nvPr/>
          </p:nvSpPr>
          <p:spPr>
            <a:xfrm>
              <a:off x="2318878" y="4953000"/>
              <a:ext cx="6634622" cy="307777"/>
            </a:xfrm>
            <a:prstGeom prst="rect">
              <a:avLst/>
            </a:prstGeom>
            <a:noFill/>
          </p:spPr>
          <p:txBody>
            <a:bodyPr wrap="square" rtlCol="0">
              <a:spAutoFit/>
            </a:bodyPr>
            <a:lstStyle/>
            <a:p>
              <a:pPr algn="ctr"/>
              <a:r>
                <a:rPr lang="en-US" sz="1400" b="1" dirty="0" smtClean="0">
                  <a:solidFill>
                    <a:schemeClr val="accent6">
                      <a:lumMod val="50000"/>
                    </a:schemeClr>
                  </a:solidFill>
                </a:rPr>
                <a:t>The number of herbicide-tolerant individuals is not affected directly by the herbicide.</a:t>
              </a:r>
              <a:endParaRPr lang="en-US" sz="1400" b="1" dirty="0">
                <a:solidFill>
                  <a:schemeClr val="accent6">
                    <a:lumMod val="50000"/>
                  </a:schemeClr>
                </a:solidFill>
              </a:endParaRPr>
            </a:p>
          </p:txBody>
        </p:sp>
      </p:grpSp>
      <p:sp>
        <p:nvSpPr>
          <p:cNvPr id="143" name="Rounded Rectangle 142"/>
          <p:cNvSpPr/>
          <p:nvPr/>
        </p:nvSpPr>
        <p:spPr>
          <a:xfrm rot="21113887">
            <a:off x="664591" y="2388021"/>
            <a:ext cx="8026672" cy="1281262"/>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smtClean="0">
                <a:solidFill>
                  <a:schemeClr val="tx1"/>
                </a:solidFill>
              </a:rPr>
              <a:t>In herbicide resistance there is a change in the response of the weed population over time; it is no longer controlled by the herbicide. </a:t>
            </a:r>
          </a:p>
          <a:p>
            <a:pPr algn="ctr"/>
            <a:r>
              <a:rPr lang="en-US" sz="2000" dirty="0" smtClean="0">
                <a:solidFill>
                  <a:schemeClr val="tx1"/>
                </a:solidFill>
              </a:rPr>
              <a:t>In herbicide tolerance, there is </a:t>
            </a:r>
            <a:r>
              <a:rPr lang="en-US" sz="2000" u="sng" dirty="0" smtClean="0">
                <a:solidFill>
                  <a:schemeClr val="tx1"/>
                </a:solidFill>
              </a:rPr>
              <a:t>no change</a:t>
            </a:r>
            <a:r>
              <a:rPr lang="en-US" sz="2000" dirty="0" smtClean="0">
                <a:solidFill>
                  <a:schemeClr val="tx1"/>
                </a:solidFill>
              </a:rPr>
              <a:t> over time, the population has always been tolerant to the herbicide.</a:t>
            </a:r>
            <a:endParaRPr lang="en-US" sz="2000" dirty="0">
              <a:solidFill>
                <a:schemeClr val="tx1"/>
              </a:solidFill>
            </a:endParaRPr>
          </a:p>
        </p:txBody>
      </p:sp>
      <p:grpSp>
        <p:nvGrpSpPr>
          <p:cNvPr id="137" name="Group 136"/>
          <p:cNvGrpSpPr>
            <a:grpSpLocks/>
          </p:cNvGrpSpPr>
          <p:nvPr/>
        </p:nvGrpSpPr>
        <p:grpSpPr bwMode="auto">
          <a:xfrm>
            <a:off x="8077200" y="5418137"/>
            <a:ext cx="876300" cy="754063"/>
            <a:chOff x="2061980" y="2298223"/>
            <a:chExt cx="1574800" cy="1310316"/>
          </a:xfrm>
        </p:grpSpPr>
        <p:sp>
          <p:nvSpPr>
            <p:cNvPr id="138" name="Rectangle 137"/>
            <p:cNvSpPr/>
            <p:nvPr/>
          </p:nvSpPr>
          <p:spPr>
            <a:xfrm>
              <a:off x="2061980" y="2643626"/>
              <a:ext cx="1574800" cy="964913"/>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Down">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Information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142" name="Rectangle 141"/>
            <p:cNvSpPr/>
            <p:nvPr/>
          </p:nvSpPr>
          <p:spPr>
            <a:xfrm>
              <a:off x="2233393" y="2298223"/>
              <a:ext cx="1231974" cy="592415"/>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Up">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For</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M</a:t>
              </a:r>
              <a:r>
                <a:rPr lang="en-US"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o</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re</a:t>
              </a:r>
            </a:p>
          </p:txBody>
        </p:sp>
        <p:sp>
          <p:nvSpPr>
            <p:cNvPr id="144" name="Oval 143"/>
            <p:cNvSpPr>
              <a:spLocks noChangeAspect="1"/>
            </p:cNvSpPr>
            <p:nvPr/>
          </p:nvSpPr>
          <p:spPr>
            <a:xfrm>
              <a:off x="2362547" y="2404064"/>
              <a:ext cx="973667" cy="97374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5" name="Oval 144"/>
            <p:cNvSpPr>
              <a:spLocks noChangeAspect="1"/>
            </p:cNvSpPr>
            <p:nvPr/>
          </p:nvSpPr>
          <p:spPr>
            <a:xfrm>
              <a:off x="2442980" y="2484504"/>
              <a:ext cx="812800" cy="810745"/>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6" name="Oval 145"/>
            <p:cNvSpPr>
              <a:spLocks noChangeAspect="1"/>
            </p:cNvSpPr>
            <p:nvPr/>
          </p:nvSpPr>
          <p:spPr>
            <a:xfrm>
              <a:off x="2544580" y="2586111"/>
              <a:ext cx="609600" cy="609646"/>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47" name="Picture 6" descr="C:\Documents and Settings\Lynn\Local Settings\Temporary Internet Files\Content.IE5\1KOY8IDP\MC900436883[1].png">
              <a:hlinkClick r:id="rId3" action="ppaction://hlinksldjump"/>
            </p:cNvPr>
            <p:cNvPicPr>
              <a:picLocks noChangeAspect="1" noChangeArrowheads="1"/>
            </p:cNvPicPr>
            <p:nvPr/>
          </p:nvPicPr>
          <p:blipFill>
            <a:blip r:embed="rId4" cstate="print"/>
            <a:srcRect/>
            <a:stretch>
              <a:fillRect/>
            </a:stretch>
          </p:blipFill>
          <p:spPr bwMode="auto">
            <a:xfrm>
              <a:off x="2545260" y="2561246"/>
              <a:ext cx="608241" cy="608241"/>
            </a:xfrm>
            <a:prstGeom prst="rect">
              <a:avLst/>
            </a:prstGeom>
            <a:noFill/>
            <a:ln w="9525">
              <a:noFill/>
              <a:miter lim="800000"/>
              <a:headEnd/>
              <a:tailEnd/>
            </a:ln>
          </p:spPr>
        </p:pic>
      </p:grpSp>
    </p:spTree>
    <p:extLst>
      <p:ext uri="{BB962C8B-B14F-4D97-AF65-F5344CB8AC3E}">
        <p14:creationId xmlns:p14="http://schemas.microsoft.com/office/powerpoint/2010/main" val="30967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43"/>
                                        </p:tgtEl>
                                        <p:attrNameLst>
                                          <p:attrName>style.visibility</p:attrName>
                                        </p:attrNameLst>
                                      </p:cBhvr>
                                      <p:to>
                                        <p:strVal val="visible"/>
                                      </p:to>
                                    </p:set>
                                    <p:anim calcmode="lin" valueType="num">
                                      <p:cBhvr additive="base">
                                        <p:cTn id="15" dur="1000" fill="hold"/>
                                        <p:tgtEl>
                                          <p:spTgt spid="143"/>
                                        </p:tgtEl>
                                        <p:attrNameLst>
                                          <p:attrName>ppt_x</p:attrName>
                                        </p:attrNameLst>
                                      </p:cBhvr>
                                      <p:tavLst>
                                        <p:tav tm="0">
                                          <p:val>
                                            <p:strVal val="#ppt_x"/>
                                          </p:val>
                                        </p:tav>
                                        <p:tav tm="100000">
                                          <p:val>
                                            <p:strVal val="#ppt_x"/>
                                          </p:val>
                                        </p:tav>
                                      </p:tavLst>
                                    </p:anim>
                                    <p:anim calcmode="lin" valueType="num">
                                      <p:cBhvr additive="base">
                                        <p:cTn id="16" dur="1000" fill="hold"/>
                                        <p:tgtEl>
                                          <p:spTgt spid="1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a:bodyPr>
          <a:lstStyle/>
          <a:p>
            <a:r>
              <a:rPr lang="en-US" sz="3600" dirty="0" smtClean="0">
                <a:latin typeface="+mj-lt"/>
              </a:rPr>
              <a:t>Herbicide Resistance: Basic Principles</a:t>
            </a:r>
            <a:endParaRPr lang="en-US" sz="3600" dirty="0">
              <a:latin typeface="+mj-lt"/>
            </a:endParaRPr>
          </a:p>
        </p:txBody>
      </p:sp>
      <p:sp>
        <p:nvSpPr>
          <p:cNvPr id="6" name="Slide Number Placeholder 5"/>
          <p:cNvSpPr>
            <a:spLocks noGrp="1"/>
          </p:cNvSpPr>
          <p:nvPr>
            <p:ph type="sldNum" sz="quarter" idx="12"/>
          </p:nvPr>
        </p:nvSpPr>
        <p:spPr/>
        <p:txBody>
          <a:bodyPr/>
          <a:lstStyle/>
          <a:p>
            <a:fld id="{3750D3DD-1A08-41E3-BE78-F610B60E630E}" type="slidenum">
              <a:rPr lang="en-US" smtClean="0"/>
              <a:pPr/>
              <a:t>4</a:t>
            </a:fld>
            <a:endParaRPr lang="en-US" dirty="0"/>
          </a:p>
        </p:txBody>
      </p:sp>
      <p:sp>
        <p:nvSpPr>
          <p:cNvPr id="9" name="Content Placeholder 2"/>
          <p:cNvSpPr>
            <a:spLocks noGrp="1"/>
          </p:cNvSpPr>
          <p:nvPr>
            <p:ph idx="4294967295"/>
          </p:nvPr>
        </p:nvSpPr>
        <p:spPr>
          <a:xfrm>
            <a:off x="381000" y="1600200"/>
            <a:ext cx="8305800" cy="1066800"/>
          </a:xfrm>
        </p:spPr>
        <p:txBody>
          <a:bodyPr>
            <a:noAutofit/>
          </a:bodyPr>
          <a:lstStyle/>
          <a:p>
            <a:pPr marL="0" indent="0">
              <a:buNone/>
            </a:pPr>
            <a:r>
              <a:rPr lang="en-US" sz="2400" b="1" spc="-30" dirty="0" smtClean="0"/>
              <a:t>Herbicide resistance is the result of naturally occurring processes.</a:t>
            </a:r>
          </a:p>
        </p:txBody>
      </p:sp>
      <p:grpSp>
        <p:nvGrpSpPr>
          <p:cNvPr id="10" name="Group 9"/>
          <p:cNvGrpSpPr/>
          <p:nvPr/>
        </p:nvGrpSpPr>
        <p:grpSpPr>
          <a:xfrm>
            <a:off x="4267200" y="2206347"/>
            <a:ext cx="4648200" cy="2367692"/>
            <a:chOff x="4267200" y="3733800"/>
            <a:chExt cx="4648200" cy="2367692"/>
          </a:xfrm>
        </p:grpSpPr>
        <p:sp>
          <p:nvSpPr>
            <p:cNvPr id="3" name="Rounded Rectangle 2"/>
            <p:cNvSpPr/>
            <p:nvPr/>
          </p:nvSpPr>
          <p:spPr>
            <a:xfrm>
              <a:off x="4267200" y="3733800"/>
              <a:ext cx="4648200" cy="2191471"/>
            </a:xfrm>
            <a:prstGeom prst="roundRect">
              <a:avLst/>
            </a:prstGeom>
            <a:solidFill>
              <a:srgbClr val="A3CD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RvsSBiotypeIMG_1740 copy.jpg"/>
            <p:cNvPicPr>
              <a:picLocks noChangeAspect="1"/>
            </p:cNvPicPr>
            <p:nvPr/>
          </p:nvPicPr>
          <p:blipFill>
            <a:blip r:embed="rId3" cstate="print"/>
            <a:stretch>
              <a:fillRect/>
            </a:stretch>
          </p:blipFill>
          <p:spPr>
            <a:xfrm>
              <a:off x="6522720" y="3796352"/>
              <a:ext cx="2208276" cy="2088781"/>
            </a:xfrm>
            <a:prstGeom prst="rect">
              <a:avLst/>
            </a:prstGeom>
          </p:spPr>
        </p:pic>
        <p:sp>
          <p:nvSpPr>
            <p:cNvPr id="4" name="TextBox 3"/>
            <p:cNvSpPr txBox="1"/>
            <p:nvPr/>
          </p:nvSpPr>
          <p:spPr>
            <a:xfrm>
              <a:off x="4358640" y="3793168"/>
              <a:ext cx="2171700" cy="2308324"/>
            </a:xfrm>
            <a:prstGeom prst="rect">
              <a:avLst/>
            </a:prstGeom>
            <a:noFill/>
          </p:spPr>
          <p:txBody>
            <a:bodyPr wrap="square" rtlCol="0">
              <a:spAutoFit/>
            </a:bodyPr>
            <a:lstStyle/>
            <a:p>
              <a:r>
                <a:rPr lang="en-US" dirty="0" smtClean="0"/>
                <a:t>* Biotypes </a:t>
              </a:r>
              <a:r>
                <a:rPr lang="en-US" dirty="0"/>
                <a:t>are plants within a species that have biological characteristics that are not common to the population as a </a:t>
              </a:r>
              <a:r>
                <a:rPr lang="en-US" dirty="0" smtClean="0"/>
                <a:t>whole.</a:t>
              </a:r>
              <a:endParaRPr lang="en-US" dirty="0"/>
            </a:p>
            <a:p>
              <a:endParaRPr lang="en-US" dirty="0"/>
            </a:p>
          </p:txBody>
        </p:sp>
      </p:grpSp>
      <p:sp>
        <p:nvSpPr>
          <p:cNvPr id="7" name="TextBox 6"/>
          <p:cNvSpPr txBox="1"/>
          <p:nvPr/>
        </p:nvSpPr>
        <p:spPr>
          <a:xfrm>
            <a:off x="533400" y="2206347"/>
            <a:ext cx="3566160" cy="3785652"/>
          </a:xfrm>
          <a:prstGeom prst="rect">
            <a:avLst/>
          </a:prstGeom>
          <a:noFill/>
        </p:spPr>
        <p:txBody>
          <a:bodyPr wrap="square" rtlCol="0">
            <a:spAutoFit/>
          </a:bodyPr>
          <a:lstStyle/>
          <a:p>
            <a:r>
              <a:rPr lang="en-US" dirty="0" smtClean="0"/>
              <a:t>Herbicide-</a:t>
            </a:r>
            <a:r>
              <a:rPr lang="en-US" dirty="0"/>
              <a:t>r</a:t>
            </a:r>
            <a:r>
              <a:rPr lang="en-US" dirty="0" smtClean="0"/>
              <a:t>esistant individuals or </a:t>
            </a:r>
            <a:r>
              <a:rPr lang="en-US" b="1" dirty="0" smtClean="0"/>
              <a:t>biotypes</a:t>
            </a:r>
            <a:r>
              <a:rPr lang="en-US" dirty="0"/>
              <a:t>* are present </a:t>
            </a:r>
            <a:r>
              <a:rPr lang="en-US" dirty="0" smtClean="0"/>
              <a:t>naturally within </a:t>
            </a:r>
            <a:r>
              <a:rPr lang="en-US" dirty="0"/>
              <a:t>the weed population at </a:t>
            </a:r>
            <a:r>
              <a:rPr lang="en-US" dirty="0" smtClean="0"/>
              <a:t>very </a:t>
            </a:r>
            <a:r>
              <a:rPr lang="en-US" dirty="0"/>
              <a:t>low </a:t>
            </a:r>
            <a:r>
              <a:rPr lang="en-US" dirty="0" smtClean="0"/>
              <a:t>frequencies. </a:t>
            </a:r>
            <a:r>
              <a:rPr lang="en-US" dirty="0"/>
              <a:t>These individuals have a herbicide resistance mechanism that allows them to survive the application of a herbicide. </a:t>
            </a:r>
          </a:p>
          <a:p>
            <a:endParaRPr lang="en-US" dirty="0" smtClean="0"/>
          </a:p>
          <a:p>
            <a:r>
              <a:rPr lang="en-US" sz="2000" dirty="0" smtClean="0"/>
              <a:t>Weed </a:t>
            </a:r>
            <a:r>
              <a:rPr lang="en-US" sz="2000" dirty="0"/>
              <a:t>control failures do </a:t>
            </a:r>
            <a:r>
              <a:rPr lang="en-US" sz="2000" dirty="0" smtClean="0"/>
              <a:t>not automatically </a:t>
            </a:r>
            <a:r>
              <a:rPr lang="en-US" sz="2000" dirty="0"/>
              <a:t>mean </a:t>
            </a:r>
            <a:r>
              <a:rPr lang="en-US" sz="2000" dirty="0" smtClean="0"/>
              <a:t>that the weeds are herbicide-resistant.</a:t>
            </a:r>
            <a:endParaRPr lang="en-US" sz="2000" dirty="0"/>
          </a:p>
          <a:p>
            <a:endParaRPr lang="en-US" dirty="0"/>
          </a:p>
        </p:txBody>
      </p:sp>
      <p:sp>
        <p:nvSpPr>
          <p:cNvPr id="14" name="Rounded Rectangle 13"/>
          <p:cNvSpPr/>
          <p:nvPr/>
        </p:nvSpPr>
        <p:spPr>
          <a:xfrm>
            <a:off x="4267200" y="4648199"/>
            <a:ext cx="3162414" cy="12463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en-US" dirty="0" smtClean="0"/>
              <a:t>Resistance is </a:t>
            </a:r>
            <a:r>
              <a:rPr lang="en-US" b="1" dirty="0" smtClean="0"/>
              <a:t>heritable</a:t>
            </a:r>
            <a:r>
              <a:rPr lang="en-US" dirty="0" smtClean="0"/>
              <a:t>. It can be passed </a:t>
            </a:r>
            <a:r>
              <a:rPr lang="en-US" dirty="0"/>
              <a:t>from one generation to the next</a:t>
            </a:r>
            <a:r>
              <a:rPr lang="en-US" dirty="0" smtClean="0"/>
              <a:t>.</a:t>
            </a:r>
            <a:endParaRPr lang="en-US" dirty="0"/>
          </a:p>
        </p:txBody>
      </p:sp>
      <p:sp>
        <p:nvSpPr>
          <p:cNvPr id="12" name="Rounded Rectangular Callout 11"/>
          <p:cNvSpPr/>
          <p:nvPr/>
        </p:nvSpPr>
        <p:spPr>
          <a:xfrm>
            <a:off x="5181600" y="1371600"/>
            <a:ext cx="3502979" cy="3810000"/>
          </a:xfrm>
          <a:prstGeom prst="wedgeRoundRectCallout">
            <a:avLst/>
          </a:prstGeom>
          <a:solidFill>
            <a:schemeClr val="accent5">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spc="-30" dirty="0" smtClean="0">
                <a:solidFill>
                  <a:schemeClr val="tx1"/>
                </a:solidFill>
              </a:rPr>
              <a:t>In general, weed populations are genetically diverse, and individual plants within a species can respond differently to the same herbicide rate. This does not mean, in all cases, that the least sensitive individuals are herbicide-resistant, but it is a possibility. Herbicide rates are initially established to be effective on the vast majority of the individuals in a population under normal growing conditions. This is why using labeled rates is important.</a:t>
            </a:r>
          </a:p>
          <a:p>
            <a:pPr algn="ctr">
              <a:spcBef>
                <a:spcPts val="300"/>
              </a:spcBef>
            </a:pPr>
            <a:r>
              <a:rPr lang="en-US" sz="1600" b="1" i="1" dirty="0">
                <a:solidFill>
                  <a:schemeClr val="tx1"/>
                </a:solidFill>
                <a:latin typeface="Adobe Garamond Pro" pitchFamily="18" charset="0"/>
              </a:rPr>
              <a:t>[Click to close.]</a:t>
            </a:r>
          </a:p>
          <a:p>
            <a:endParaRPr lang="en-US" sz="1600" b="1" spc="-30" dirty="0" smtClean="0">
              <a:solidFill>
                <a:schemeClr val="tx1"/>
              </a:solidFill>
            </a:endParaRPr>
          </a:p>
        </p:txBody>
      </p:sp>
      <p:grpSp>
        <p:nvGrpSpPr>
          <p:cNvPr id="13" name="Group 12"/>
          <p:cNvGrpSpPr>
            <a:grpSpLocks/>
          </p:cNvGrpSpPr>
          <p:nvPr/>
        </p:nvGrpSpPr>
        <p:grpSpPr bwMode="auto">
          <a:xfrm>
            <a:off x="8077200" y="5418137"/>
            <a:ext cx="876300" cy="754063"/>
            <a:chOff x="2061980" y="2298223"/>
            <a:chExt cx="1574800" cy="1310316"/>
          </a:xfrm>
        </p:grpSpPr>
        <p:sp>
          <p:nvSpPr>
            <p:cNvPr id="15" name="Rectangle 14"/>
            <p:cNvSpPr/>
            <p:nvPr/>
          </p:nvSpPr>
          <p:spPr>
            <a:xfrm>
              <a:off x="2061980" y="2643626"/>
              <a:ext cx="1574800" cy="964913"/>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Down">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Information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16" name="Rectangle 15"/>
            <p:cNvSpPr/>
            <p:nvPr/>
          </p:nvSpPr>
          <p:spPr>
            <a:xfrm>
              <a:off x="2233393" y="2298223"/>
              <a:ext cx="1231974" cy="592415"/>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Up">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For</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M</a:t>
              </a:r>
              <a:r>
                <a:rPr lang="en-US"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o</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re</a:t>
              </a:r>
            </a:p>
          </p:txBody>
        </p:sp>
        <p:sp>
          <p:nvSpPr>
            <p:cNvPr id="17" name="Oval 16"/>
            <p:cNvSpPr>
              <a:spLocks noChangeAspect="1"/>
            </p:cNvSpPr>
            <p:nvPr/>
          </p:nvSpPr>
          <p:spPr>
            <a:xfrm>
              <a:off x="2362547" y="2404064"/>
              <a:ext cx="973667" cy="97374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Oval 17"/>
            <p:cNvSpPr>
              <a:spLocks noChangeAspect="1"/>
            </p:cNvSpPr>
            <p:nvPr/>
          </p:nvSpPr>
          <p:spPr>
            <a:xfrm>
              <a:off x="2442980" y="2484504"/>
              <a:ext cx="812800" cy="810745"/>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Oval 18"/>
            <p:cNvSpPr>
              <a:spLocks noChangeAspect="1"/>
            </p:cNvSpPr>
            <p:nvPr/>
          </p:nvSpPr>
          <p:spPr>
            <a:xfrm>
              <a:off x="2544580" y="2586111"/>
              <a:ext cx="609600" cy="609646"/>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0" name="Picture 6" descr="C:\Documents and Settings\Lynn\Local Settings\Temporary Internet Files\Content.IE5\1KOY8IDP\MC900436883[1].png"/>
            <p:cNvPicPr>
              <a:picLocks noChangeAspect="1" noChangeArrowheads="1"/>
            </p:cNvPicPr>
            <p:nvPr/>
          </p:nvPicPr>
          <p:blipFill>
            <a:blip r:embed="rId4" cstate="print"/>
            <a:srcRect/>
            <a:stretch>
              <a:fillRect/>
            </a:stretch>
          </p:blipFill>
          <p:spPr bwMode="auto">
            <a:xfrm>
              <a:off x="2545260" y="2561246"/>
              <a:ext cx="608241" cy="608241"/>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3"/>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24" restart="whenNotActive" fill="hold" evtFilter="cancelBubble" nodeType="interactiveSeq">
                <p:stCondLst>
                  <p:cond evt="onClick" delay="0">
                    <p:tgtEl>
                      <p:spTgt spid="12"/>
                    </p:tgtEl>
                  </p:cond>
                </p:stCondLst>
                <p:endSync evt="end" delay="0">
                  <p:rtn val="all"/>
                </p:endSync>
                <p:childTnLst>
                  <p:par>
                    <p:cTn id="25" fill="hold">
                      <p:stCondLst>
                        <p:cond delay="0"/>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2"/>
                                        </p:tgtEl>
                                      </p:cBhvr>
                                    </p:animEffect>
                                    <p:set>
                                      <p:cBhvr>
                                        <p:cTn id="2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14" grpId="0" animBg="1"/>
      <p:bldP spid="12" grpId="0" animBg="1"/>
      <p:bldP spid="1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3111266" y="3157090"/>
            <a:ext cx="2921468" cy="65291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400" b="1" dirty="0" smtClean="0">
                <a:solidFill>
                  <a:schemeClr val="tx1"/>
                </a:solidFill>
              </a:rPr>
              <a:t>Spray with herbicide</a:t>
            </a:r>
            <a:endParaRPr lang="en-US" sz="2400" b="1" dirty="0">
              <a:solidFill>
                <a:schemeClr val="tx1"/>
              </a:solidFill>
            </a:endParaRPr>
          </a:p>
        </p:txBody>
      </p:sp>
      <p:sp>
        <p:nvSpPr>
          <p:cNvPr id="67" name="Rectangle 66"/>
          <p:cNvSpPr/>
          <p:nvPr/>
        </p:nvSpPr>
        <p:spPr>
          <a:xfrm>
            <a:off x="2889133" y="3157090"/>
            <a:ext cx="3365734" cy="65291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400" b="1" dirty="0" smtClean="0">
                <a:solidFill>
                  <a:schemeClr val="tx1"/>
                </a:solidFill>
              </a:rPr>
              <a:t>Susceptible weeds die</a:t>
            </a:r>
            <a:endParaRPr lang="en-US" sz="2400" b="1" dirty="0">
              <a:solidFill>
                <a:schemeClr val="tx1"/>
              </a:solidFill>
            </a:endParaRPr>
          </a:p>
        </p:txBody>
      </p:sp>
      <p:sp>
        <p:nvSpPr>
          <p:cNvPr id="143" name="Rectangle 142"/>
          <p:cNvSpPr/>
          <p:nvPr/>
        </p:nvSpPr>
        <p:spPr>
          <a:xfrm>
            <a:off x="2889133" y="3157090"/>
            <a:ext cx="3365734" cy="65291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400" b="1" dirty="0" smtClean="0">
                <a:solidFill>
                  <a:schemeClr val="tx1"/>
                </a:solidFill>
              </a:rPr>
              <a:t>Resistant weeds mature</a:t>
            </a:r>
            <a:endParaRPr lang="en-US" sz="2400" b="1" dirty="0">
              <a:solidFill>
                <a:schemeClr val="tx1"/>
              </a:solidFill>
            </a:endParaRPr>
          </a:p>
        </p:txBody>
      </p:sp>
      <p:sp>
        <p:nvSpPr>
          <p:cNvPr id="162" name="Rectangle 161"/>
          <p:cNvSpPr/>
          <p:nvPr/>
        </p:nvSpPr>
        <p:spPr>
          <a:xfrm>
            <a:off x="2374742" y="3157090"/>
            <a:ext cx="4215331" cy="65291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400" b="1" dirty="0" smtClean="0">
                <a:solidFill>
                  <a:schemeClr val="tx1"/>
                </a:solidFill>
              </a:rPr>
              <a:t>Resistant weeds produce seed</a:t>
            </a:r>
            <a:endParaRPr lang="en-US" sz="2400" b="1" dirty="0">
              <a:solidFill>
                <a:schemeClr val="tx1"/>
              </a:solidFill>
            </a:endParaRPr>
          </a:p>
        </p:txBody>
      </p:sp>
      <p:sp>
        <p:nvSpPr>
          <p:cNvPr id="24" name="Slide Number Placeholder 23"/>
          <p:cNvSpPr>
            <a:spLocks noGrp="1"/>
          </p:cNvSpPr>
          <p:nvPr>
            <p:ph type="sldNum" sz="quarter" idx="12"/>
          </p:nvPr>
        </p:nvSpPr>
        <p:spPr/>
        <p:txBody>
          <a:bodyPr/>
          <a:lstStyle/>
          <a:p>
            <a:fld id="{3750D3DD-1A08-41E3-BE78-F610B60E630E}" type="slidenum">
              <a:rPr lang="en-US" smtClean="0"/>
              <a:pPr/>
              <a:t>5</a:t>
            </a:fld>
            <a:endParaRPr lang="en-US" dirty="0"/>
          </a:p>
        </p:txBody>
      </p:sp>
      <p:grpSp>
        <p:nvGrpSpPr>
          <p:cNvPr id="9" name="Group 8"/>
          <p:cNvGrpSpPr/>
          <p:nvPr/>
        </p:nvGrpSpPr>
        <p:grpSpPr>
          <a:xfrm>
            <a:off x="3086025" y="3810000"/>
            <a:ext cx="2781375" cy="2348899"/>
            <a:chOff x="2495424" y="3823299"/>
            <a:chExt cx="2781375" cy="2348899"/>
          </a:xfrm>
        </p:grpSpPr>
        <p:sp>
          <p:nvSpPr>
            <p:cNvPr id="4" name="Rectangle 3"/>
            <p:cNvSpPr/>
            <p:nvPr/>
          </p:nvSpPr>
          <p:spPr>
            <a:xfrm rot="10800000">
              <a:off x="2495424" y="3823299"/>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63" name="Freeform 3"/>
            <p:cNvSpPr>
              <a:spLocks/>
            </p:cNvSpPr>
            <p:nvPr/>
          </p:nvSpPr>
          <p:spPr bwMode="auto">
            <a:xfrm rot="13547502" flipH="1">
              <a:off x="4642485" y="564880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64" name="Freeform 4"/>
            <p:cNvSpPr>
              <a:spLocks/>
            </p:cNvSpPr>
            <p:nvPr/>
          </p:nvSpPr>
          <p:spPr bwMode="auto">
            <a:xfrm rot="7778987" flipH="1">
              <a:off x="2966260" y="571613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65" name="Freeform 5"/>
            <p:cNvSpPr>
              <a:spLocks/>
            </p:cNvSpPr>
            <p:nvPr/>
          </p:nvSpPr>
          <p:spPr bwMode="auto">
            <a:xfrm rot="1097970" flipH="1">
              <a:off x="4318101" y="45046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66" name="Freeform 6"/>
            <p:cNvSpPr>
              <a:spLocks/>
            </p:cNvSpPr>
            <p:nvPr/>
          </p:nvSpPr>
          <p:spPr bwMode="auto">
            <a:xfrm rot="10800000" flipH="1">
              <a:off x="4674230" y="423359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67" name="Freeform 7"/>
            <p:cNvSpPr>
              <a:spLocks/>
            </p:cNvSpPr>
            <p:nvPr/>
          </p:nvSpPr>
          <p:spPr bwMode="auto">
            <a:xfrm rot="10800000" flipH="1">
              <a:off x="3607929"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40968" name="Freeform 8"/>
            <p:cNvSpPr>
              <a:spLocks/>
            </p:cNvSpPr>
            <p:nvPr/>
          </p:nvSpPr>
          <p:spPr bwMode="auto">
            <a:xfrm rot="7819868" flipH="1">
              <a:off x="4170808"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69" name="Freeform 9"/>
            <p:cNvSpPr>
              <a:spLocks/>
            </p:cNvSpPr>
            <p:nvPr/>
          </p:nvSpPr>
          <p:spPr bwMode="auto">
            <a:xfrm rot="10800000" flipH="1">
              <a:off x="3632308" y="47194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0970" name="Freeform 10"/>
            <p:cNvSpPr>
              <a:spLocks/>
            </p:cNvSpPr>
            <p:nvPr/>
          </p:nvSpPr>
          <p:spPr bwMode="auto">
            <a:xfrm rot="16042860" flipH="1">
              <a:off x="2647173" y="453554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71" name="Freeform 11"/>
            <p:cNvSpPr>
              <a:spLocks/>
            </p:cNvSpPr>
            <p:nvPr/>
          </p:nvSpPr>
          <p:spPr bwMode="auto">
            <a:xfrm rot="8935725" flipH="1">
              <a:off x="3459395" y="530901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40972" name="Freeform 12"/>
            <p:cNvSpPr>
              <a:spLocks/>
            </p:cNvSpPr>
            <p:nvPr/>
          </p:nvSpPr>
          <p:spPr bwMode="auto">
            <a:xfrm rot="10800000" flipH="1">
              <a:off x="4307963" y="524228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73" name="Freeform 13"/>
            <p:cNvSpPr>
              <a:spLocks/>
            </p:cNvSpPr>
            <p:nvPr/>
          </p:nvSpPr>
          <p:spPr bwMode="auto">
            <a:xfrm rot="18778209" flipH="1">
              <a:off x="4756454" y="4966347"/>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40974" name="Freeform 14"/>
            <p:cNvSpPr>
              <a:spLocks/>
            </p:cNvSpPr>
            <p:nvPr/>
          </p:nvSpPr>
          <p:spPr bwMode="auto">
            <a:xfrm rot="17279495" flipH="1">
              <a:off x="3649235" y="564880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75" name="Freeform 15"/>
            <p:cNvSpPr>
              <a:spLocks/>
            </p:cNvSpPr>
            <p:nvPr/>
          </p:nvSpPr>
          <p:spPr bwMode="auto">
            <a:xfrm rot="12098688" flipH="1">
              <a:off x="3231323" y="436032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76" name="Freeform 16"/>
            <p:cNvSpPr>
              <a:spLocks/>
            </p:cNvSpPr>
            <p:nvPr/>
          </p:nvSpPr>
          <p:spPr bwMode="auto">
            <a:xfrm rot="10155991" flipH="1">
              <a:off x="2806717" y="387646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77" name="Freeform 17"/>
            <p:cNvSpPr>
              <a:spLocks/>
            </p:cNvSpPr>
            <p:nvPr/>
          </p:nvSpPr>
          <p:spPr bwMode="auto">
            <a:xfrm rot="4202718" flipH="1">
              <a:off x="2813349" y="504328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sp>
        <p:nvSpPr>
          <p:cNvPr id="26" name="Text Box 54"/>
          <p:cNvSpPr txBox="1">
            <a:spLocks noChangeArrowheads="1"/>
          </p:cNvSpPr>
          <p:nvPr/>
        </p:nvSpPr>
        <p:spPr bwMode="auto">
          <a:xfrm>
            <a:off x="457200" y="2281535"/>
            <a:ext cx="961545" cy="461665"/>
          </a:xfrm>
          <a:prstGeom prst="rect">
            <a:avLst/>
          </a:prstGeom>
          <a:noFill/>
          <a:ln w="9525">
            <a:noFill/>
            <a:miter lim="800000"/>
            <a:headEnd/>
            <a:tailEnd/>
          </a:ln>
        </p:spPr>
        <p:txBody>
          <a:bodyPr wrap="none">
            <a:spAutoFit/>
          </a:bodyPr>
          <a:lstStyle/>
          <a:p>
            <a:r>
              <a:rPr lang="en-US" sz="2400" b="1" dirty="0">
                <a:latin typeface="Calibri" pitchFamily="34" charset="0"/>
              </a:rPr>
              <a:t>Year 1</a:t>
            </a:r>
          </a:p>
        </p:txBody>
      </p:sp>
      <p:sp>
        <p:nvSpPr>
          <p:cNvPr id="5" name="Oval Callout 4"/>
          <p:cNvSpPr/>
          <p:nvPr/>
        </p:nvSpPr>
        <p:spPr>
          <a:xfrm>
            <a:off x="690574" y="2955477"/>
            <a:ext cx="2393526" cy="1244250"/>
          </a:xfrm>
          <a:prstGeom prst="wedgeEllipseCallout">
            <a:avLst>
              <a:gd name="adj1" fmla="val 97806"/>
              <a:gd name="adj2" fmla="val 10075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solidFill>
                  <a:schemeClr val="tx1"/>
                </a:solidFill>
              </a:rPr>
              <a:t>1 in a million resistant to a herbicide</a:t>
            </a:r>
            <a:endParaRPr lang="en-US" sz="2000" b="1" dirty="0">
              <a:solidFill>
                <a:schemeClr val="tx1"/>
              </a:solidFill>
            </a:endParaRPr>
          </a:p>
        </p:txBody>
      </p:sp>
      <p:grpSp>
        <p:nvGrpSpPr>
          <p:cNvPr id="50" name="Group 49"/>
          <p:cNvGrpSpPr/>
          <p:nvPr/>
        </p:nvGrpSpPr>
        <p:grpSpPr>
          <a:xfrm>
            <a:off x="3086025" y="3810000"/>
            <a:ext cx="2781375" cy="2348899"/>
            <a:chOff x="3181313" y="3823299"/>
            <a:chExt cx="2781375" cy="2348899"/>
          </a:xfrm>
        </p:grpSpPr>
        <p:sp>
          <p:nvSpPr>
            <p:cNvPr id="51" name="Rectangle 50"/>
            <p:cNvSpPr/>
            <p:nvPr/>
          </p:nvSpPr>
          <p:spPr>
            <a:xfrm rot="10800000">
              <a:off x="3181313" y="3823299"/>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3"/>
            <p:cNvSpPr>
              <a:spLocks/>
            </p:cNvSpPr>
            <p:nvPr/>
          </p:nvSpPr>
          <p:spPr bwMode="auto">
            <a:xfrm rot="13547502" flipH="1">
              <a:off x="5328374" y="564880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53" name="Freeform 4"/>
            <p:cNvSpPr>
              <a:spLocks/>
            </p:cNvSpPr>
            <p:nvPr/>
          </p:nvSpPr>
          <p:spPr bwMode="auto">
            <a:xfrm rot="7778987" flipH="1">
              <a:off x="3652149" y="571613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54" name="Freeform 5"/>
            <p:cNvSpPr>
              <a:spLocks/>
            </p:cNvSpPr>
            <p:nvPr/>
          </p:nvSpPr>
          <p:spPr bwMode="auto">
            <a:xfrm rot="1097970" flipH="1">
              <a:off x="5003990" y="45046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55" name="Freeform 6"/>
            <p:cNvSpPr>
              <a:spLocks/>
            </p:cNvSpPr>
            <p:nvPr/>
          </p:nvSpPr>
          <p:spPr bwMode="auto">
            <a:xfrm rot="10800000" flipH="1">
              <a:off x="5360119" y="423359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56" name="Freeform 7"/>
            <p:cNvSpPr>
              <a:spLocks/>
            </p:cNvSpPr>
            <p:nvPr/>
          </p:nvSpPr>
          <p:spPr bwMode="auto">
            <a:xfrm rot="10800000" flipH="1">
              <a:off x="4293818"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57" name="Freeform 8"/>
            <p:cNvSpPr>
              <a:spLocks/>
            </p:cNvSpPr>
            <p:nvPr/>
          </p:nvSpPr>
          <p:spPr bwMode="auto">
            <a:xfrm rot="7819868" flipH="1">
              <a:off x="4856697"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58" name="Freeform 9"/>
            <p:cNvSpPr>
              <a:spLocks/>
            </p:cNvSpPr>
            <p:nvPr/>
          </p:nvSpPr>
          <p:spPr bwMode="auto">
            <a:xfrm rot="10800000" flipH="1">
              <a:off x="4318197" y="47194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59" name="Freeform 10"/>
            <p:cNvSpPr>
              <a:spLocks/>
            </p:cNvSpPr>
            <p:nvPr/>
          </p:nvSpPr>
          <p:spPr bwMode="auto">
            <a:xfrm rot="16042860" flipH="1">
              <a:off x="3333062" y="453554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60" name="Freeform 11"/>
            <p:cNvSpPr>
              <a:spLocks/>
            </p:cNvSpPr>
            <p:nvPr/>
          </p:nvSpPr>
          <p:spPr bwMode="auto">
            <a:xfrm rot="8935725" flipH="1">
              <a:off x="4145284" y="530901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61" name="Freeform 12"/>
            <p:cNvSpPr>
              <a:spLocks/>
            </p:cNvSpPr>
            <p:nvPr/>
          </p:nvSpPr>
          <p:spPr bwMode="auto">
            <a:xfrm rot="10800000" flipH="1">
              <a:off x="4993852" y="524228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62" name="Freeform 13"/>
            <p:cNvSpPr>
              <a:spLocks/>
            </p:cNvSpPr>
            <p:nvPr/>
          </p:nvSpPr>
          <p:spPr bwMode="auto">
            <a:xfrm rot="18778209" flipH="1">
              <a:off x="5442343" y="4966347"/>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63" name="Freeform 14"/>
            <p:cNvSpPr>
              <a:spLocks/>
            </p:cNvSpPr>
            <p:nvPr/>
          </p:nvSpPr>
          <p:spPr bwMode="auto">
            <a:xfrm rot="17279495" flipH="1">
              <a:off x="4335124" y="564880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64" name="Freeform 15"/>
            <p:cNvSpPr>
              <a:spLocks/>
            </p:cNvSpPr>
            <p:nvPr/>
          </p:nvSpPr>
          <p:spPr bwMode="auto">
            <a:xfrm rot="12098688" flipH="1">
              <a:off x="3917212" y="436032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65" name="Freeform 16"/>
            <p:cNvSpPr>
              <a:spLocks/>
            </p:cNvSpPr>
            <p:nvPr/>
          </p:nvSpPr>
          <p:spPr bwMode="auto">
            <a:xfrm rot="10155991" flipH="1">
              <a:off x="3492606" y="387646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66" name="Freeform 17"/>
            <p:cNvSpPr>
              <a:spLocks/>
            </p:cNvSpPr>
            <p:nvPr/>
          </p:nvSpPr>
          <p:spPr bwMode="auto">
            <a:xfrm rot="4202718" flipH="1">
              <a:off x="3499238" y="504328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grpSp>
        <p:nvGrpSpPr>
          <p:cNvPr id="14" name="Group 13"/>
          <p:cNvGrpSpPr/>
          <p:nvPr/>
        </p:nvGrpSpPr>
        <p:grpSpPr>
          <a:xfrm>
            <a:off x="5332199" y="2692400"/>
            <a:ext cx="1877677" cy="3497791"/>
            <a:chOff x="5332199" y="2429933"/>
            <a:chExt cx="1877677" cy="3497791"/>
          </a:xfrm>
        </p:grpSpPr>
        <p:sp>
          <p:nvSpPr>
            <p:cNvPr id="37"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13" name="Group 12"/>
            <p:cNvGrpSpPr/>
            <p:nvPr/>
          </p:nvGrpSpPr>
          <p:grpSpPr>
            <a:xfrm>
              <a:off x="6527434" y="2429933"/>
              <a:ext cx="682442" cy="320672"/>
              <a:chOff x="6557823" y="2530492"/>
              <a:chExt cx="547755" cy="257384"/>
            </a:xfrm>
          </p:grpSpPr>
          <p:sp>
            <p:nvSpPr>
              <p:cNvPr id="12" name="Rectangle 11"/>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41"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grpSp>
        <p:nvGrpSpPr>
          <p:cNvPr id="16" name="Group 15"/>
          <p:cNvGrpSpPr/>
          <p:nvPr/>
        </p:nvGrpSpPr>
        <p:grpSpPr>
          <a:xfrm>
            <a:off x="3086025" y="3810000"/>
            <a:ext cx="2781375" cy="2348899"/>
            <a:chOff x="3187623" y="3827660"/>
            <a:chExt cx="2781375" cy="2348899"/>
          </a:xfrm>
        </p:grpSpPr>
        <p:grpSp>
          <p:nvGrpSpPr>
            <p:cNvPr id="105" name="Group 104"/>
            <p:cNvGrpSpPr/>
            <p:nvPr/>
          </p:nvGrpSpPr>
          <p:grpSpPr>
            <a:xfrm>
              <a:off x="3187623" y="3827660"/>
              <a:ext cx="2781375" cy="2348899"/>
              <a:chOff x="3162225" y="3810000"/>
              <a:chExt cx="2781375" cy="2348899"/>
            </a:xfrm>
          </p:grpSpPr>
          <p:sp>
            <p:nvSpPr>
              <p:cNvPr id="107" name="Rectangle 106"/>
              <p:cNvSpPr/>
              <p:nvPr/>
            </p:nvSpPr>
            <p:spPr>
              <a:xfrm rot="10800000">
                <a:off x="3162225" y="3810000"/>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Freeform 7"/>
              <p:cNvSpPr>
                <a:spLocks/>
              </p:cNvSpPr>
              <p:nvPr/>
            </p:nvSpPr>
            <p:spPr bwMode="auto">
              <a:xfrm>
                <a:off x="3469290" y="3917417"/>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09" name="Freeform 7"/>
              <p:cNvSpPr>
                <a:spLocks/>
              </p:cNvSpPr>
              <p:nvPr/>
            </p:nvSpPr>
            <p:spPr bwMode="auto">
              <a:xfrm>
                <a:off x="3293534" y="4575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0" name="Freeform 7"/>
              <p:cNvSpPr>
                <a:spLocks/>
              </p:cNvSpPr>
              <p:nvPr/>
            </p:nvSpPr>
            <p:spPr bwMode="auto">
              <a:xfrm>
                <a:off x="3903134" y="4394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1" name="Freeform 7"/>
              <p:cNvSpPr>
                <a:spLocks/>
              </p:cNvSpPr>
              <p:nvPr/>
            </p:nvSpPr>
            <p:spPr bwMode="auto">
              <a:xfrm>
                <a:off x="4131734" y="5337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3" name="Freeform 7"/>
              <p:cNvSpPr>
                <a:spLocks/>
              </p:cNvSpPr>
              <p:nvPr/>
            </p:nvSpPr>
            <p:spPr bwMode="auto">
              <a:xfrm>
                <a:off x="3445934" y="50798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4" name="Freeform 7"/>
              <p:cNvSpPr>
                <a:spLocks/>
              </p:cNvSpPr>
              <p:nvPr/>
            </p:nvSpPr>
            <p:spPr bwMode="auto">
              <a:xfrm>
                <a:off x="4817534" y="4013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5" name="Freeform 7"/>
              <p:cNvSpPr>
                <a:spLocks/>
              </p:cNvSpPr>
              <p:nvPr/>
            </p:nvSpPr>
            <p:spPr bwMode="auto">
              <a:xfrm>
                <a:off x="4969934" y="4546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6" name="Freeform 7"/>
              <p:cNvSpPr>
                <a:spLocks/>
              </p:cNvSpPr>
              <p:nvPr/>
            </p:nvSpPr>
            <p:spPr bwMode="auto">
              <a:xfrm>
                <a:off x="5350934" y="42416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7" name="Freeform 7"/>
              <p:cNvSpPr>
                <a:spLocks/>
              </p:cNvSpPr>
              <p:nvPr/>
            </p:nvSpPr>
            <p:spPr bwMode="auto">
              <a:xfrm>
                <a:off x="3674534" y="5794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8" name="Freeform 7"/>
              <p:cNvSpPr>
                <a:spLocks/>
              </p:cNvSpPr>
              <p:nvPr/>
            </p:nvSpPr>
            <p:spPr bwMode="auto">
              <a:xfrm>
                <a:off x="4360334" y="5689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19" name="Freeform 7"/>
              <p:cNvSpPr>
                <a:spLocks/>
              </p:cNvSpPr>
              <p:nvPr/>
            </p:nvSpPr>
            <p:spPr bwMode="auto">
              <a:xfrm>
                <a:off x="4969934" y="5308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20" name="Freeform 7"/>
              <p:cNvSpPr>
                <a:spLocks/>
              </p:cNvSpPr>
              <p:nvPr/>
            </p:nvSpPr>
            <p:spPr bwMode="auto">
              <a:xfrm>
                <a:off x="5427134" y="5032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21" name="Freeform 7"/>
              <p:cNvSpPr>
                <a:spLocks/>
              </p:cNvSpPr>
              <p:nvPr/>
            </p:nvSpPr>
            <p:spPr bwMode="auto">
              <a:xfrm>
                <a:off x="5274734" y="5718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sp>
          <p:nvSpPr>
            <p:cNvPr id="122" name="Freeform 7"/>
            <p:cNvSpPr>
              <a:spLocks/>
            </p:cNvSpPr>
            <p:nvPr/>
          </p:nvSpPr>
          <p:spPr bwMode="auto">
            <a:xfrm rot="10800000" flipH="1">
              <a:off x="4343401" y="474186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23" name="Freeform 7"/>
            <p:cNvSpPr>
              <a:spLocks/>
            </p:cNvSpPr>
            <p:nvPr/>
          </p:nvSpPr>
          <p:spPr bwMode="auto">
            <a:xfrm>
              <a:off x="4288863" y="3962400"/>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grpSp>
        <p:nvGrpSpPr>
          <p:cNvPr id="125" name="Group 124"/>
          <p:cNvGrpSpPr/>
          <p:nvPr/>
        </p:nvGrpSpPr>
        <p:grpSpPr>
          <a:xfrm>
            <a:off x="3086025" y="3810000"/>
            <a:ext cx="2781375" cy="2348899"/>
            <a:chOff x="3173111" y="3810000"/>
            <a:chExt cx="2781375" cy="2348899"/>
          </a:xfrm>
        </p:grpSpPr>
        <p:grpSp>
          <p:nvGrpSpPr>
            <p:cNvPr id="126" name="Group 125"/>
            <p:cNvGrpSpPr/>
            <p:nvPr/>
          </p:nvGrpSpPr>
          <p:grpSpPr>
            <a:xfrm>
              <a:off x="3173111" y="3810000"/>
              <a:ext cx="2781375" cy="2348899"/>
              <a:chOff x="3173111" y="3810000"/>
              <a:chExt cx="2781375" cy="2348899"/>
            </a:xfrm>
          </p:grpSpPr>
          <p:sp>
            <p:nvSpPr>
              <p:cNvPr id="128" name="Rectangle 127"/>
              <p:cNvSpPr/>
              <p:nvPr/>
            </p:nvSpPr>
            <p:spPr>
              <a:xfrm rot="10800000">
                <a:off x="3173111" y="3810000"/>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7"/>
              <p:cNvSpPr>
                <a:spLocks/>
              </p:cNvSpPr>
              <p:nvPr/>
            </p:nvSpPr>
            <p:spPr bwMode="auto">
              <a:xfrm>
                <a:off x="3469290" y="3917417"/>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0" name="Freeform 7"/>
              <p:cNvSpPr>
                <a:spLocks/>
              </p:cNvSpPr>
              <p:nvPr/>
            </p:nvSpPr>
            <p:spPr bwMode="auto">
              <a:xfrm>
                <a:off x="3293534" y="4575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1" name="Freeform 7"/>
              <p:cNvSpPr>
                <a:spLocks/>
              </p:cNvSpPr>
              <p:nvPr/>
            </p:nvSpPr>
            <p:spPr bwMode="auto">
              <a:xfrm>
                <a:off x="3903134" y="4394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2" name="Freeform 7"/>
              <p:cNvSpPr>
                <a:spLocks/>
              </p:cNvSpPr>
              <p:nvPr/>
            </p:nvSpPr>
            <p:spPr bwMode="auto">
              <a:xfrm>
                <a:off x="4131734" y="5337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3" name="Freeform 7"/>
              <p:cNvSpPr>
                <a:spLocks/>
              </p:cNvSpPr>
              <p:nvPr/>
            </p:nvSpPr>
            <p:spPr bwMode="auto">
              <a:xfrm>
                <a:off x="3445934" y="50798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4" name="Freeform 7"/>
              <p:cNvSpPr>
                <a:spLocks/>
              </p:cNvSpPr>
              <p:nvPr/>
            </p:nvSpPr>
            <p:spPr bwMode="auto">
              <a:xfrm>
                <a:off x="4817534" y="4013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5" name="Freeform 7"/>
              <p:cNvSpPr>
                <a:spLocks/>
              </p:cNvSpPr>
              <p:nvPr/>
            </p:nvSpPr>
            <p:spPr bwMode="auto">
              <a:xfrm>
                <a:off x="4969934" y="4546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6" name="Freeform 7"/>
              <p:cNvSpPr>
                <a:spLocks/>
              </p:cNvSpPr>
              <p:nvPr/>
            </p:nvSpPr>
            <p:spPr bwMode="auto">
              <a:xfrm>
                <a:off x="5350934" y="42416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7" name="Freeform 7"/>
              <p:cNvSpPr>
                <a:spLocks/>
              </p:cNvSpPr>
              <p:nvPr/>
            </p:nvSpPr>
            <p:spPr bwMode="auto">
              <a:xfrm>
                <a:off x="3674534" y="5794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8" name="Freeform 7"/>
              <p:cNvSpPr>
                <a:spLocks/>
              </p:cNvSpPr>
              <p:nvPr/>
            </p:nvSpPr>
            <p:spPr bwMode="auto">
              <a:xfrm>
                <a:off x="4360334" y="5689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9" name="Freeform 7"/>
              <p:cNvSpPr>
                <a:spLocks/>
              </p:cNvSpPr>
              <p:nvPr/>
            </p:nvSpPr>
            <p:spPr bwMode="auto">
              <a:xfrm>
                <a:off x="4969934" y="5308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40" name="Freeform 7"/>
              <p:cNvSpPr>
                <a:spLocks/>
              </p:cNvSpPr>
              <p:nvPr/>
            </p:nvSpPr>
            <p:spPr bwMode="auto">
              <a:xfrm>
                <a:off x="5427134" y="5032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41" name="Freeform 7"/>
              <p:cNvSpPr>
                <a:spLocks/>
              </p:cNvSpPr>
              <p:nvPr/>
            </p:nvSpPr>
            <p:spPr bwMode="auto">
              <a:xfrm>
                <a:off x="5274734" y="5718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42" name="Freeform 7"/>
              <p:cNvSpPr>
                <a:spLocks/>
              </p:cNvSpPr>
              <p:nvPr/>
            </p:nvSpPr>
            <p:spPr bwMode="auto">
              <a:xfrm>
                <a:off x="4288863" y="3962400"/>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sp>
          <p:nvSpPr>
            <p:cNvPr id="127" name="Freeform 17"/>
            <p:cNvSpPr>
              <a:spLocks/>
            </p:cNvSpPr>
            <p:nvPr/>
          </p:nvSpPr>
          <p:spPr bwMode="auto">
            <a:xfrm>
              <a:off x="4047029" y="4317313"/>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grpSp>
        <p:nvGrpSpPr>
          <p:cNvPr id="163" name="Group 162"/>
          <p:cNvGrpSpPr/>
          <p:nvPr/>
        </p:nvGrpSpPr>
        <p:grpSpPr>
          <a:xfrm>
            <a:off x="3086025" y="3810000"/>
            <a:ext cx="2781375" cy="2348899"/>
            <a:chOff x="3162225" y="3810000"/>
            <a:chExt cx="2781375" cy="2348899"/>
          </a:xfrm>
        </p:grpSpPr>
        <p:grpSp>
          <p:nvGrpSpPr>
            <p:cNvPr id="164" name="Group 163"/>
            <p:cNvGrpSpPr/>
            <p:nvPr/>
          </p:nvGrpSpPr>
          <p:grpSpPr>
            <a:xfrm>
              <a:off x="3162225" y="3810000"/>
              <a:ext cx="2781375" cy="2348899"/>
              <a:chOff x="3162225" y="3810000"/>
              <a:chExt cx="2781375" cy="2348899"/>
            </a:xfrm>
          </p:grpSpPr>
          <p:grpSp>
            <p:nvGrpSpPr>
              <p:cNvPr id="175" name="Group 174"/>
              <p:cNvGrpSpPr/>
              <p:nvPr/>
            </p:nvGrpSpPr>
            <p:grpSpPr>
              <a:xfrm>
                <a:off x="3162225" y="3810000"/>
                <a:ext cx="2781375" cy="2348899"/>
                <a:chOff x="3162225" y="3810000"/>
                <a:chExt cx="2781375" cy="2348899"/>
              </a:xfrm>
            </p:grpSpPr>
            <p:sp>
              <p:nvSpPr>
                <p:cNvPr id="177" name="Rectangle 176"/>
                <p:cNvSpPr/>
                <p:nvPr/>
              </p:nvSpPr>
              <p:spPr>
                <a:xfrm rot="10800000">
                  <a:off x="3162225" y="3810000"/>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Freeform 7"/>
                <p:cNvSpPr>
                  <a:spLocks/>
                </p:cNvSpPr>
                <p:nvPr/>
              </p:nvSpPr>
              <p:spPr bwMode="auto">
                <a:xfrm>
                  <a:off x="3469290" y="3917417"/>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79" name="Freeform 7"/>
                <p:cNvSpPr>
                  <a:spLocks/>
                </p:cNvSpPr>
                <p:nvPr/>
              </p:nvSpPr>
              <p:spPr bwMode="auto">
                <a:xfrm>
                  <a:off x="3293534" y="4575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0" name="Freeform 7"/>
                <p:cNvSpPr>
                  <a:spLocks/>
                </p:cNvSpPr>
                <p:nvPr/>
              </p:nvSpPr>
              <p:spPr bwMode="auto">
                <a:xfrm>
                  <a:off x="3903134" y="4394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1" name="Freeform 7"/>
                <p:cNvSpPr>
                  <a:spLocks/>
                </p:cNvSpPr>
                <p:nvPr/>
              </p:nvSpPr>
              <p:spPr bwMode="auto">
                <a:xfrm>
                  <a:off x="4131734" y="5337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2" name="Freeform 7"/>
                <p:cNvSpPr>
                  <a:spLocks/>
                </p:cNvSpPr>
                <p:nvPr/>
              </p:nvSpPr>
              <p:spPr bwMode="auto">
                <a:xfrm>
                  <a:off x="3445934" y="50798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3" name="Freeform 7"/>
                <p:cNvSpPr>
                  <a:spLocks/>
                </p:cNvSpPr>
                <p:nvPr/>
              </p:nvSpPr>
              <p:spPr bwMode="auto">
                <a:xfrm>
                  <a:off x="4817534" y="4013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4" name="Freeform 7"/>
                <p:cNvSpPr>
                  <a:spLocks/>
                </p:cNvSpPr>
                <p:nvPr/>
              </p:nvSpPr>
              <p:spPr bwMode="auto">
                <a:xfrm>
                  <a:off x="4969934" y="4546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5" name="Freeform 7"/>
                <p:cNvSpPr>
                  <a:spLocks/>
                </p:cNvSpPr>
                <p:nvPr/>
              </p:nvSpPr>
              <p:spPr bwMode="auto">
                <a:xfrm>
                  <a:off x="5350934" y="42416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6" name="Freeform 7"/>
                <p:cNvSpPr>
                  <a:spLocks/>
                </p:cNvSpPr>
                <p:nvPr/>
              </p:nvSpPr>
              <p:spPr bwMode="auto">
                <a:xfrm>
                  <a:off x="3674534" y="5794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7" name="Freeform 7"/>
                <p:cNvSpPr>
                  <a:spLocks/>
                </p:cNvSpPr>
                <p:nvPr/>
              </p:nvSpPr>
              <p:spPr bwMode="auto">
                <a:xfrm>
                  <a:off x="4360334" y="5689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8" name="Freeform 7"/>
                <p:cNvSpPr>
                  <a:spLocks/>
                </p:cNvSpPr>
                <p:nvPr/>
              </p:nvSpPr>
              <p:spPr bwMode="auto">
                <a:xfrm>
                  <a:off x="4969934" y="5308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9" name="Freeform 7"/>
                <p:cNvSpPr>
                  <a:spLocks/>
                </p:cNvSpPr>
                <p:nvPr/>
              </p:nvSpPr>
              <p:spPr bwMode="auto">
                <a:xfrm>
                  <a:off x="5427134" y="5032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90" name="Freeform 7"/>
                <p:cNvSpPr>
                  <a:spLocks/>
                </p:cNvSpPr>
                <p:nvPr/>
              </p:nvSpPr>
              <p:spPr bwMode="auto">
                <a:xfrm>
                  <a:off x="5274734" y="5718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91" name="Freeform 7"/>
                <p:cNvSpPr>
                  <a:spLocks/>
                </p:cNvSpPr>
                <p:nvPr/>
              </p:nvSpPr>
              <p:spPr bwMode="auto">
                <a:xfrm>
                  <a:off x="4288863" y="3962400"/>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sp>
            <p:nvSpPr>
              <p:cNvPr id="176" name="Freeform 17"/>
              <p:cNvSpPr>
                <a:spLocks/>
              </p:cNvSpPr>
              <p:nvPr/>
            </p:nvSpPr>
            <p:spPr bwMode="auto">
              <a:xfrm>
                <a:off x="4047029" y="4317313"/>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165" name="Oval 19"/>
            <p:cNvSpPr>
              <a:spLocks noChangeArrowheads="1"/>
            </p:cNvSpPr>
            <p:nvPr/>
          </p:nvSpPr>
          <p:spPr bwMode="auto">
            <a:xfrm>
              <a:off x="4191000" y="52120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66" name="Oval 21"/>
            <p:cNvSpPr>
              <a:spLocks noChangeArrowheads="1"/>
            </p:cNvSpPr>
            <p:nvPr/>
          </p:nvSpPr>
          <p:spPr bwMode="auto">
            <a:xfrm flipV="1">
              <a:off x="4648200" y="52120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67" name="Oval 22"/>
            <p:cNvSpPr>
              <a:spLocks noChangeArrowheads="1"/>
            </p:cNvSpPr>
            <p:nvPr/>
          </p:nvSpPr>
          <p:spPr bwMode="auto">
            <a:xfrm flipV="1">
              <a:off x="4038600" y="51358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68" name="Oval 23"/>
            <p:cNvSpPr>
              <a:spLocks noChangeArrowheads="1"/>
            </p:cNvSpPr>
            <p:nvPr/>
          </p:nvSpPr>
          <p:spPr bwMode="auto">
            <a:xfrm flipV="1">
              <a:off x="4800600" y="52882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69" name="Oval 25"/>
            <p:cNvSpPr>
              <a:spLocks noChangeArrowheads="1"/>
            </p:cNvSpPr>
            <p:nvPr/>
          </p:nvSpPr>
          <p:spPr bwMode="auto">
            <a:xfrm flipV="1">
              <a:off x="4498848" y="52120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70" name="Oval 26"/>
            <p:cNvSpPr>
              <a:spLocks noChangeArrowheads="1"/>
            </p:cNvSpPr>
            <p:nvPr/>
          </p:nvSpPr>
          <p:spPr bwMode="auto">
            <a:xfrm flipV="1">
              <a:off x="4956048" y="51358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71" name="Oval 28"/>
            <p:cNvSpPr>
              <a:spLocks noChangeArrowheads="1"/>
            </p:cNvSpPr>
            <p:nvPr/>
          </p:nvSpPr>
          <p:spPr bwMode="auto">
            <a:xfrm flipV="1">
              <a:off x="5108448" y="510540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72" name="Oval 30"/>
            <p:cNvSpPr>
              <a:spLocks noChangeArrowheads="1"/>
            </p:cNvSpPr>
            <p:nvPr/>
          </p:nvSpPr>
          <p:spPr bwMode="auto">
            <a:xfrm flipV="1">
              <a:off x="4800600" y="49834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73" name="Oval 19"/>
            <p:cNvSpPr>
              <a:spLocks noChangeArrowheads="1"/>
            </p:cNvSpPr>
            <p:nvPr/>
          </p:nvSpPr>
          <p:spPr bwMode="auto">
            <a:xfrm>
              <a:off x="3962400" y="52882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74" name="Oval 19"/>
            <p:cNvSpPr>
              <a:spLocks noChangeArrowheads="1"/>
            </p:cNvSpPr>
            <p:nvPr/>
          </p:nvSpPr>
          <p:spPr bwMode="auto">
            <a:xfrm>
              <a:off x="4117848" y="50596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grpSp>
      <p:grpSp>
        <p:nvGrpSpPr>
          <p:cNvPr id="192" name="Group 191"/>
          <p:cNvGrpSpPr/>
          <p:nvPr/>
        </p:nvGrpSpPr>
        <p:grpSpPr>
          <a:xfrm>
            <a:off x="3086025" y="3810000"/>
            <a:ext cx="2781375" cy="2348899"/>
            <a:chOff x="2495424" y="3823299"/>
            <a:chExt cx="2781375" cy="2348899"/>
          </a:xfrm>
        </p:grpSpPr>
        <p:sp>
          <p:nvSpPr>
            <p:cNvPr id="193" name="Rectangle 192"/>
            <p:cNvSpPr/>
            <p:nvPr/>
          </p:nvSpPr>
          <p:spPr>
            <a:xfrm rot="10800000">
              <a:off x="2495424" y="3823299"/>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Freeform 3"/>
            <p:cNvSpPr>
              <a:spLocks/>
            </p:cNvSpPr>
            <p:nvPr/>
          </p:nvSpPr>
          <p:spPr bwMode="auto">
            <a:xfrm rot="13547502" flipH="1">
              <a:off x="4611571" y="564880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95" name="Freeform 4"/>
            <p:cNvSpPr>
              <a:spLocks/>
            </p:cNvSpPr>
            <p:nvPr/>
          </p:nvSpPr>
          <p:spPr bwMode="auto">
            <a:xfrm rot="7778987" flipH="1">
              <a:off x="2935346" y="571613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96" name="Freeform 5"/>
            <p:cNvSpPr>
              <a:spLocks/>
            </p:cNvSpPr>
            <p:nvPr/>
          </p:nvSpPr>
          <p:spPr bwMode="auto">
            <a:xfrm rot="1097970" flipH="1">
              <a:off x="4287187" y="45046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97" name="Freeform 6"/>
            <p:cNvSpPr>
              <a:spLocks/>
            </p:cNvSpPr>
            <p:nvPr/>
          </p:nvSpPr>
          <p:spPr bwMode="auto">
            <a:xfrm rot="10800000" flipH="1">
              <a:off x="4643316" y="423359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98" name="Freeform 7"/>
            <p:cNvSpPr>
              <a:spLocks/>
            </p:cNvSpPr>
            <p:nvPr/>
          </p:nvSpPr>
          <p:spPr bwMode="auto">
            <a:xfrm rot="10800000" flipH="1">
              <a:off x="3577015"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99" name="Freeform 8"/>
            <p:cNvSpPr>
              <a:spLocks/>
            </p:cNvSpPr>
            <p:nvPr/>
          </p:nvSpPr>
          <p:spPr bwMode="auto">
            <a:xfrm rot="7819868" flipH="1">
              <a:off x="4139894"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00" name="Freeform 9"/>
            <p:cNvSpPr>
              <a:spLocks/>
            </p:cNvSpPr>
            <p:nvPr/>
          </p:nvSpPr>
          <p:spPr bwMode="auto">
            <a:xfrm rot="10800000" flipH="1">
              <a:off x="3632308" y="47194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201" name="Freeform 10"/>
            <p:cNvSpPr>
              <a:spLocks/>
            </p:cNvSpPr>
            <p:nvPr/>
          </p:nvSpPr>
          <p:spPr bwMode="auto">
            <a:xfrm rot="16042860" flipH="1">
              <a:off x="2616259" y="453554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02" name="Freeform 11"/>
            <p:cNvSpPr>
              <a:spLocks/>
            </p:cNvSpPr>
            <p:nvPr/>
          </p:nvSpPr>
          <p:spPr bwMode="auto">
            <a:xfrm rot="8935725" flipH="1">
              <a:off x="3459395" y="530901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203" name="Freeform 12"/>
            <p:cNvSpPr>
              <a:spLocks/>
            </p:cNvSpPr>
            <p:nvPr/>
          </p:nvSpPr>
          <p:spPr bwMode="auto">
            <a:xfrm rot="10800000" flipH="1">
              <a:off x="4277049" y="524228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04" name="Freeform 13"/>
            <p:cNvSpPr>
              <a:spLocks/>
            </p:cNvSpPr>
            <p:nvPr/>
          </p:nvSpPr>
          <p:spPr bwMode="auto">
            <a:xfrm rot="18778209" flipH="1">
              <a:off x="4756454" y="4966347"/>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205" name="Freeform 14"/>
            <p:cNvSpPr>
              <a:spLocks/>
            </p:cNvSpPr>
            <p:nvPr/>
          </p:nvSpPr>
          <p:spPr bwMode="auto">
            <a:xfrm rot="17279495" flipH="1">
              <a:off x="3618321" y="564880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06" name="Freeform 15"/>
            <p:cNvSpPr>
              <a:spLocks/>
            </p:cNvSpPr>
            <p:nvPr/>
          </p:nvSpPr>
          <p:spPr bwMode="auto">
            <a:xfrm rot="12098688" flipH="1">
              <a:off x="3200409" y="436032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07" name="Freeform 16"/>
            <p:cNvSpPr>
              <a:spLocks/>
            </p:cNvSpPr>
            <p:nvPr/>
          </p:nvSpPr>
          <p:spPr bwMode="auto">
            <a:xfrm rot="10155991" flipH="1">
              <a:off x="2775803" y="387646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08" name="Freeform 17"/>
            <p:cNvSpPr>
              <a:spLocks/>
            </p:cNvSpPr>
            <p:nvPr/>
          </p:nvSpPr>
          <p:spPr bwMode="auto">
            <a:xfrm rot="4202718" flipH="1">
              <a:off x="2782435" y="504328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grpSp>
      <p:grpSp>
        <p:nvGrpSpPr>
          <p:cNvPr id="209" name="Group 208"/>
          <p:cNvGrpSpPr/>
          <p:nvPr/>
        </p:nvGrpSpPr>
        <p:grpSpPr>
          <a:xfrm>
            <a:off x="4453361" y="2552683"/>
            <a:ext cx="3885817" cy="2833270"/>
            <a:chOff x="4453361" y="2552683"/>
            <a:chExt cx="3885817" cy="2833270"/>
          </a:xfrm>
        </p:grpSpPr>
        <p:sp>
          <p:nvSpPr>
            <p:cNvPr id="210" name="Oval 209"/>
            <p:cNvSpPr/>
            <p:nvPr/>
          </p:nvSpPr>
          <p:spPr>
            <a:xfrm>
              <a:off x="5417710" y="2552683"/>
              <a:ext cx="2921468" cy="124425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solidFill>
                    <a:schemeClr val="tx1"/>
                  </a:solidFill>
                </a:rPr>
                <a:t>Year 2 begins with more resistant weeds</a:t>
              </a:r>
              <a:endParaRPr lang="en-US" sz="2000" b="1" dirty="0">
                <a:solidFill>
                  <a:schemeClr val="tx1"/>
                </a:solidFill>
              </a:endParaRPr>
            </a:p>
          </p:txBody>
        </p:sp>
        <p:cxnSp>
          <p:nvCxnSpPr>
            <p:cNvPr id="211" name="Straight Arrow Connector 210"/>
            <p:cNvCxnSpPr>
              <a:stCxn id="210" idx="3"/>
            </p:cNvCxnSpPr>
            <p:nvPr/>
          </p:nvCxnSpPr>
          <p:spPr>
            <a:xfrm flipH="1">
              <a:off x="5702147" y="3614717"/>
              <a:ext cx="143402" cy="128063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12" name="Straight Arrow Connector 211"/>
            <p:cNvCxnSpPr>
              <a:stCxn id="210" idx="3"/>
            </p:cNvCxnSpPr>
            <p:nvPr/>
          </p:nvCxnSpPr>
          <p:spPr>
            <a:xfrm flipH="1">
              <a:off x="4637285" y="3614717"/>
              <a:ext cx="1208264" cy="103357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13" name="Straight Arrow Connector 212"/>
            <p:cNvCxnSpPr>
              <a:stCxn id="210" idx="3"/>
            </p:cNvCxnSpPr>
            <p:nvPr/>
          </p:nvCxnSpPr>
          <p:spPr>
            <a:xfrm flipH="1">
              <a:off x="4453361" y="3614717"/>
              <a:ext cx="1392188" cy="1771236"/>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nvGrpSpPr>
          <p:cNvPr id="144" name="Group 6"/>
          <p:cNvGrpSpPr>
            <a:grpSpLocks/>
          </p:cNvGrpSpPr>
          <p:nvPr/>
        </p:nvGrpSpPr>
        <p:grpSpPr bwMode="auto">
          <a:xfrm>
            <a:off x="1905000" y="2181490"/>
            <a:ext cx="946150" cy="336550"/>
            <a:chOff x="7133287" y="1337846"/>
            <a:chExt cx="946641" cy="335390"/>
          </a:xfrm>
        </p:grpSpPr>
        <p:sp>
          <p:nvSpPr>
            <p:cNvPr id="145" name="TextBox 7"/>
            <p:cNvSpPr txBox="1">
              <a:spLocks noChangeArrowheads="1"/>
            </p:cNvSpPr>
            <p:nvPr/>
          </p:nvSpPr>
          <p:spPr bwMode="auto">
            <a:xfrm>
              <a:off x="7133287" y="1337846"/>
              <a:ext cx="946641" cy="335390"/>
            </a:xfrm>
            <a:prstGeom prst="rect">
              <a:avLst/>
            </a:prstGeom>
            <a:noFill/>
            <a:ln w="9525">
              <a:noFill/>
              <a:miter lim="800000"/>
              <a:headEnd/>
              <a:tailEnd/>
            </a:ln>
          </p:spPr>
          <p:txBody>
            <a:bodyPr>
              <a:spAutoFit/>
            </a:bodyPr>
            <a:lstStyle/>
            <a:p>
              <a:pPr algn="r"/>
              <a:r>
                <a:rPr lang="en-US" sz="1600" i="1" dirty="0">
                  <a:latin typeface="Calibri" pitchFamily="34" charset="0"/>
                </a:rPr>
                <a:t>Example</a:t>
              </a:r>
            </a:p>
          </p:txBody>
        </p:sp>
        <p:cxnSp>
          <p:nvCxnSpPr>
            <p:cNvPr id="146" name="Straight Connector 145"/>
            <p:cNvCxnSpPr/>
            <p:nvPr/>
          </p:nvCxnSpPr>
          <p:spPr>
            <a:xfrm>
              <a:off x="7239705" y="1380561"/>
              <a:ext cx="7909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7239705" y="1628939"/>
              <a:ext cx="790985"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9" name="Text Box 54"/>
          <p:cNvSpPr txBox="1">
            <a:spLocks noChangeArrowheads="1"/>
          </p:cNvSpPr>
          <p:nvPr/>
        </p:nvSpPr>
        <p:spPr bwMode="auto">
          <a:xfrm>
            <a:off x="457200" y="2286000"/>
            <a:ext cx="961545" cy="461665"/>
          </a:xfrm>
          <a:prstGeom prst="rect">
            <a:avLst/>
          </a:prstGeom>
          <a:noFill/>
          <a:ln w="9525">
            <a:noFill/>
            <a:miter lim="800000"/>
            <a:headEnd/>
            <a:tailEnd/>
          </a:ln>
        </p:spPr>
        <p:txBody>
          <a:bodyPr wrap="none">
            <a:spAutoFit/>
          </a:bodyPr>
          <a:lstStyle/>
          <a:p>
            <a:r>
              <a:rPr lang="en-US" sz="2400" b="1" dirty="0">
                <a:latin typeface="Calibri" pitchFamily="34" charset="0"/>
              </a:rPr>
              <a:t>Year </a:t>
            </a:r>
            <a:r>
              <a:rPr lang="en-US" sz="2400" b="1" dirty="0" smtClean="0">
                <a:latin typeface="Calibri" pitchFamily="34" charset="0"/>
              </a:rPr>
              <a:t>2</a:t>
            </a:r>
            <a:endParaRPr lang="en-US" sz="2400" b="1" dirty="0">
              <a:latin typeface="Calibri" pitchFamily="34" charset="0"/>
            </a:endParaRPr>
          </a:p>
        </p:txBody>
      </p:sp>
      <p:sp>
        <p:nvSpPr>
          <p:cNvPr id="2" name="Title 1"/>
          <p:cNvSpPr>
            <a:spLocks noGrp="1"/>
          </p:cNvSpPr>
          <p:nvPr>
            <p:ph type="title"/>
          </p:nvPr>
        </p:nvSpPr>
        <p:spPr>
          <a:xfrm>
            <a:off x="457200" y="927100"/>
            <a:ext cx="8229600" cy="1066800"/>
          </a:xfrm>
        </p:spPr>
        <p:txBody>
          <a:bodyPr>
            <a:normAutofit fontScale="90000"/>
          </a:bodyPr>
          <a:lstStyle/>
          <a:p>
            <a:r>
              <a:rPr lang="en-US" sz="3800" kern="1200" dirty="0" smtClean="0">
                <a:solidFill>
                  <a:srgbClr val="387C2C"/>
                </a:solidFill>
                <a:effectLst/>
                <a:latin typeface="+mj-lt"/>
              </a:rPr>
              <a:t>Selection by Herbicides Changes the Population Over Time</a:t>
            </a:r>
            <a:endParaRPr lang="en-US" dirty="0">
              <a:latin typeface="+mj-lt"/>
            </a:endParaRPr>
          </a:p>
        </p:txBody>
      </p:sp>
    </p:spTree>
    <p:extLst>
      <p:ext uri="{BB962C8B-B14F-4D97-AF65-F5344CB8AC3E}">
        <p14:creationId xmlns:p14="http://schemas.microsoft.com/office/powerpoint/2010/main" val="43442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300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grpId="0" nodeType="withEffect">
                                  <p:stCondLst>
                                    <p:cond delay="3000"/>
                                  </p:stCondLst>
                                  <p:childTnLst>
                                    <p:set>
                                      <p:cBhvr>
                                        <p:cTn id="8" dur="1" fill="hold">
                                          <p:stCondLst>
                                            <p:cond delay="0"/>
                                          </p:stCondLst>
                                        </p:cTn>
                                        <p:tgtEl>
                                          <p:spTgt spid="35"/>
                                        </p:tgtEl>
                                        <p:attrNameLst>
                                          <p:attrName>style.visibility</p:attrName>
                                        </p:attrNameLst>
                                      </p:cBhvr>
                                      <p:to>
                                        <p:strVal val="visible"/>
                                      </p:to>
                                    </p:set>
                                  </p:childTnLst>
                                </p:cTn>
                              </p:par>
                              <p:par>
                                <p:cTn id="9" presetID="2" presetClass="entr" presetSubtype="8" fill="hold" nodeType="withEffect">
                                  <p:stCondLst>
                                    <p:cond delay="3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0-#ppt_w/2"/>
                                          </p:val>
                                        </p:tav>
                                        <p:tav tm="100000">
                                          <p:val>
                                            <p:strVal val="#ppt_x"/>
                                          </p:val>
                                        </p:tav>
                                      </p:tavLst>
                                    </p:anim>
                                    <p:anim calcmode="lin" valueType="num">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9" presetClass="exit" presetSubtype="0" fill="hold" nodeType="withEffect">
                                  <p:stCondLst>
                                    <p:cond delay="7000"/>
                                  </p:stCondLst>
                                  <p:childTnLst>
                                    <p:animEffect transition="out" filter="dissolve">
                                      <p:cBhvr>
                                        <p:cTn id="14" dur="1500"/>
                                        <p:tgtEl>
                                          <p:spTgt spid="14"/>
                                        </p:tgtEl>
                                      </p:cBhvr>
                                    </p:animEffect>
                                    <p:set>
                                      <p:cBhvr>
                                        <p:cTn id="15" dur="1" fill="hold">
                                          <p:stCondLst>
                                            <p:cond delay="1499"/>
                                          </p:stCondLst>
                                        </p:cTn>
                                        <p:tgtEl>
                                          <p:spTgt spid="14"/>
                                        </p:tgtEl>
                                        <p:attrNameLst>
                                          <p:attrName>style.visibility</p:attrName>
                                        </p:attrNameLst>
                                      </p:cBhvr>
                                      <p:to>
                                        <p:strVal val="hidden"/>
                                      </p:to>
                                    </p:set>
                                  </p:childTnLst>
                                </p:cTn>
                              </p:par>
                              <p:par>
                                <p:cTn id="16" presetID="9" presetClass="exit" presetSubtype="0" fill="hold" grpId="1" nodeType="withEffect">
                                  <p:stCondLst>
                                    <p:cond delay="7000"/>
                                  </p:stCondLst>
                                  <p:childTnLst>
                                    <p:animEffect transition="out" filter="dissolve">
                                      <p:cBhvr>
                                        <p:cTn id="17" dur="1500"/>
                                        <p:tgtEl>
                                          <p:spTgt spid="35"/>
                                        </p:tgtEl>
                                      </p:cBhvr>
                                    </p:animEffect>
                                    <p:set>
                                      <p:cBhvr>
                                        <p:cTn id="18" dur="1" fill="hold">
                                          <p:stCondLst>
                                            <p:cond delay="1499"/>
                                          </p:stCondLst>
                                        </p:cTn>
                                        <p:tgtEl>
                                          <p:spTgt spid="35"/>
                                        </p:tgtEl>
                                        <p:attrNameLst>
                                          <p:attrName>style.visibility</p:attrName>
                                        </p:attrNameLst>
                                      </p:cBhvr>
                                      <p:to>
                                        <p:strVal val="hidden"/>
                                      </p:to>
                                    </p:set>
                                  </p:childTnLst>
                                </p:cTn>
                              </p:par>
                              <p:par>
                                <p:cTn id="19" presetID="9" presetClass="exit" presetSubtype="0" fill="hold" nodeType="withEffect">
                                  <p:stCondLst>
                                    <p:cond delay="7000"/>
                                  </p:stCondLst>
                                  <p:childTnLst>
                                    <p:animEffect transition="out" filter="dissolve">
                                      <p:cBhvr>
                                        <p:cTn id="20" dur="1500"/>
                                        <p:tgtEl>
                                          <p:spTgt spid="9"/>
                                        </p:tgtEl>
                                      </p:cBhvr>
                                    </p:animEffect>
                                    <p:set>
                                      <p:cBhvr>
                                        <p:cTn id="21" dur="1" fill="hold">
                                          <p:stCondLst>
                                            <p:cond delay="1499"/>
                                          </p:stCondLst>
                                        </p:cTn>
                                        <p:tgtEl>
                                          <p:spTgt spid="9"/>
                                        </p:tgtEl>
                                        <p:attrNameLst>
                                          <p:attrName>style.visibility</p:attrName>
                                        </p:attrNameLst>
                                      </p:cBhvr>
                                      <p:to>
                                        <p:strVal val="hidden"/>
                                      </p:to>
                                    </p:set>
                                  </p:childTnLst>
                                </p:cTn>
                              </p:par>
                              <p:par>
                                <p:cTn id="22" presetID="9" presetClass="entr" presetSubtype="0" fill="hold" nodeType="withEffect">
                                  <p:stCondLst>
                                    <p:cond delay="7500"/>
                                  </p:stCondLst>
                                  <p:childTnLst>
                                    <p:set>
                                      <p:cBhvr>
                                        <p:cTn id="23" dur="1" fill="hold">
                                          <p:stCondLst>
                                            <p:cond delay="0"/>
                                          </p:stCondLst>
                                        </p:cTn>
                                        <p:tgtEl>
                                          <p:spTgt spid="50"/>
                                        </p:tgtEl>
                                        <p:attrNameLst>
                                          <p:attrName>style.visibility</p:attrName>
                                        </p:attrNameLst>
                                      </p:cBhvr>
                                      <p:to>
                                        <p:strVal val="visible"/>
                                      </p:to>
                                    </p:set>
                                    <p:animEffect transition="in" filter="dissolve">
                                      <p:cBhvr>
                                        <p:cTn id="24" dur="2000"/>
                                        <p:tgtEl>
                                          <p:spTgt spid="50"/>
                                        </p:tgtEl>
                                      </p:cBhvr>
                                    </p:animEffect>
                                  </p:childTnLst>
                                </p:cTn>
                              </p:par>
                              <p:par>
                                <p:cTn id="25" presetID="9" presetClass="entr" presetSubtype="0" fill="hold" grpId="0" nodeType="withEffect">
                                  <p:stCondLst>
                                    <p:cond delay="7500"/>
                                  </p:stCondLst>
                                  <p:childTnLst>
                                    <p:set>
                                      <p:cBhvr>
                                        <p:cTn id="26" dur="1" fill="hold">
                                          <p:stCondLst>
                                            <p:cond delay="0"/>
                                          </p:stCondLst>
                                        </p:cTn>
                                        <p:tgtEl>
                                          <p:spTgt spid="67"/>
                                        </p:tgtEl>
                                        <p:attrNameLst>
                                          <p:attrName>style.visibility</p:attrName>
                                        </p:attrNameLst>
                                      </p:cBhvr>
                                      <p:to>
                                        <p:strVal val="visible"/>
                                      </p:to>
                                    </p:set>
                                    <p:animEffect transition="in" filter="dissolve">
                                      <p:cBhvr>
                                        <p:cTn id="27" dur="2000"/>
                                        <p:tgtEl>
                                          <p:spTgt spid="67"/>
                                        </p:tgtEl>
                                      </p:cBhvr>
                                    </p:animEffect>
                                  </p:childTnLst>
                                </p:cTn>
                              </p:par>
                              <p:par>
                                <p:cTn id="28" presetID="9" presetClass="exit" presetSubtype="0" fill="hold" nodeType="withEffect">
                                  <p:stCondLst>
                                    <p:cond delay="11000"/>
                                  </p:stCondLst>
                                  <p:childTnLst>
                                    <p:animEffect transition="out" filter="dissolve">
                                      <p:cBhvr>
                                        <p:cTn id="29" dur="1500"/>
                                        <p:tgtEl>
                                          <p:spTgt spid="50"/>
                                        </p:tgtEl>
                                      </p:cBhvr>
                                    </p:animEffect>
                                    <p:set>
                                      <p:cBhvr>
                                        <p:cTn id="30" dur="1" fill="hold">
                                          <p:stCondLst>
                                            <p:cond delay="1499"/>
                                          </p:stCondLst>
                                        </p:cTn>
                                        <p:tgtEl>
                                          <p:spTgt spid="50"/>
                                        </p:tgtEl>
                                        <p:attrNameLst>
                                          <p:attrName>style.visibility</p:attrName>
                                        </p:attrNameLst>
                                      </p:cBhvr>
                                      <p:to>
                                        <p:strVal val="hidden"/>
                                      </p:to>
                                    </p:set>
                                  </p:childTnLst>
                                </p:cTn>
                              </p:par>
                              <p:par>
                                <p:cTn id="31" presetID="9" presetClass="entr" presetSubtype="0" fill="hold" nodeType="withEffect">
                                  <p:stCondLst>
                                    <p:cond delay="1100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2000"/>
                                        <p:tgtEl>
                                          <p:spTgt spid="16"/>
                                        </p:tgtEl>
                                      </p:cBhvr>
                                    </p:animEffect>
                                  </p:childTnLst>
                                </p:cTn>
                              </p:par>
                              <p:par>
                                <p:cTn id="34" presetID="9" presetClass="exit" presetSubtype="0" fill="hold" grpId="1" nodeType="withEffect">
                                  <p:stCondLst>
                                    <p:cond delay="15000"/>
                                  </p:stCondLst>
                                  <p:childTnLst>
                                    <p:animEffect transition="out" filter="dissolve">
                                      <p:cBhvr>
                                        <p:cTn id="35" dur="1500"/>
                                        <p:tgtEl>
                                          <p:spTgt spid="67"/>
                                        </p:tgtEl>
                                      </p:cBhvr>
                                    </p:animEffect>
                                    <p:set>
                                      <p:cBhvr>
                                        <p:cTn id="36" dur="1" fill="hold">
                                          <p:stCondLst>
                                            <p:cond delay="1499"/>
                                          </p:stCondLst>
                                        </p:cTn>
                                        <p:tgtEl>
                                          <p:spTgt spid="67"/>
                                        </p:tgtEl>
                                        <p:attrNameLst>
                                          <p:attrName>style.visibility</p:attrName>
                                        </p:attrNameLst>
                                      </p:cBhvr>
                                      <p:to>
                                        <p:strVal val="hidden"/>
                                      </p:to>
                                    </p:set>
                                  </p:childTnLst>
                                </p:cTn>
                              </p:par>
                              <p:par>
                                <p:cTn id="37" presetID="9" presetClass="exit" presetSubtype="0" fill="hold" nodeType="withEffect">
                                  <p:stCondLst>
                                    <p:cond delay="15000"/>
                                  </p:stCondLst>
                                  <p:childTnLst>
                                    <p:animEffect transition="out" filter="dissolve">
                                      <p:cBhvr>
                                        <p:cTn id="38" dur="1500"/>
                                        <p:tgtEl>
                                          <p:spTgt spid="16"/>
                                        </p:tgtEl>
                                      </p:cBhvr>
                                    </p:animEffect>
                                    <p:set>
                                      <p:cBhvr>
                                        <p:cTn id="39" dur="1" fill="hold">
                                          <p:stCondLst>
                                            <p:cond delay="1499"/>
                                          </p:stCondLst>
                                        </p:cTn>
                                        <p:tgtEl>
                                          <p:spTgt spid="16"/>
                                        </p:tgtEl>
                                        <p:attrNameLst>
                                          <p:attrName>style.visibility</p:attrName>
                                        </p:attrNameLst>
                                      </p:cBhvr>
                                      <p:to>
                                        <p:strVal val="hidden"/>
                                      </p:to>
                                    </p:set>
                                  </p:childTnLst>
                                </p:cTn>
                              </p:par>
                              <p:par>
                                <p:cTn id="40" presetID="9" presetClass="entr" presetSubtype="0" fill="hold" grpId="0" nodeType="withEffect">
                                  <p:stCondLst>
                                    <p:cond delay="15500"/>
                                  </p:stCondLst>
                                  <p:childTnLst>
                                    <p:set>
                                      <p:cBhvr>
                                        <p:cTn id="41" dur="1" fill="hold">
                                          <p:stCondLst>
                                            <p:cond delay="0"/>
                                          </p:stCondLst>
                                        </p:cTn>
                                        <p:tgtEl>
                                          <p:spTgt spid="143"/>
                                        </p:tgtEl>
                                        <p:attrNameLst>
                                          <p:attrName>style.visibility</p:attrName>
                                        </p:attrNameLst>
                                      </p:cBhvr>
                                      <p:to>
                                        <p:strVal val="visible"/>
                                      </p:to>
                                    </p:set>
                                    <p:animEffect transition="in" filter="dissolve">
                                      <p:cBhvr>
                                        <p:cTn id="42" dur="2000"/>
                                        <p:tgtEl>
                                          <p:spTgt spid="143"/>
                                        </p:tgtEl>
                                      </p:cBhvr>
                                    </p:animEffect>
                                  </p:childTnLst>
                                </p:cTn>
                              </p:par>
                              <p:par>
                                <p:cTn id="43" presetID="9" presetClass="entr" presetSubtype="0" fill="hold" nodeType="withEffect">
                                  <p:stCondLst>
                                    <p:cond delay="15500"/>
                                  </p:stCondLst>
                                  <p:childTnLst>
                                    <p:set>
                                      <p:cBhvr>
                                        <p:cTn id="44" dur="1" fill="hold">
                                          <p:stCondLst>
                                            <p:cond delay="0"/>
                                          </p:stCondLst>
                                        </p:cTn>
                                        <p:tgtEl>
                                          <p:spTgt spid="125"/>
                                        </p:tgtEl>
                                        <p:attrNameLst>
                                          <p:attrName>style.visibility</p:attrName>
                                        </p:attrNameLst>
                                      </p:cBhvr>
                                      <p:to>
                                        <p:strVal val="visible"/>
                                      </p:to>
                                    </p:set>
                                    <p:animEffect transition="in" filter="dissolve">
                                      <p:cBhvr>
                                        <p:cTn id="45" dur="2000"/>
                                        <p:tgtEl>
                                          <p:spTgt spid="125"/>
                                        </p:tgtEl>
                                      </p:cBhvr>
                                    </p:animEffect>
                                  </p:childTnLst>
                                </p:cTn>
                              </p:par>
                              <p:par>
                                <p:cTn id="46" presetID="9" presetClass="exit" presetSubtype="0" fill="hold" grpId="1" nodeType="withEffect">
                                  <p:stCondLst>
                                    <p:cond delay="19000"/>
                                  </p:stCondLst>
                                  <p:childTnLst>
                                    <p:animEffect transition="out" filter="dissolve">
                                      <p:cBhvr>
                                        <p:cTn id="47" dur="1500"/>
                                        <p:tgtEl>
                                          <p:spTgt spid="143"/>
                                        </p:tgtEl>
                                      </p:cBhvr>
                                    </p:animEffect>
                                    <p:set>
                                      <p:cBhvr>
                                        <p:cTn id="48" dur="1" fill="hold">
                                          <p:stCondLst>
                                            <p:cond delay="1499"/>
                                          </p:stCondLst>
                                        </p:cTn>
                                        <p:tgtEl>
                                          <p:spTgt spid="143"/>
                                        </p:tgtEl>
                                        <p:attrNameLst>
                                          <p:attrName>style.visibility</p:attrName>
                                        </p:attrNameLst>
                                      </p:cBhvr>
                                      <p:to>
                                        <p:strVal val="hidden"/>
                                      </p:to>
                                    </p:set>
                                  </p:childTnLst>
                                </p:cTn>
                              </p:par>
                              <p:par>
                                <p:cTn id="49" presetID="9" presetClass="exit" presetSubtype="0" fill="hold" nodeType="withEffect">
                                  <p:stCondLst>
                                    <p:cond delay="19000"/>
                                  </p:stCondLst>
                                  <p:childTnLst>
                                    <p:animEffect transition="out" filter="dissolve">
                                      <p:cBhvr>
                                        <p:cTn id="50" dur="1500"/>
                                        <p:tgtEl>
                                          <p:spTgt spid="125"/>
                                        </p:tgtEl>
                                      </p:cBhvr>
                                    </p:animEffect>
                                    <p:set>
                                      <p:cBhvr>
                                        <p:cTn id="51" dur="1" fill="hold">
                                          <p:stCondLst>
                                            <p:cond delay="1499"/>
                                          </p:stCondLst>
                                        </p:cTn>
                                        <p:tgtEl>
                                          <p:spTgt spid="125"/>
                                        </p:tgtEl>
                                        <p:attrNameLst>
                                          <p:attrName>style.visibility</p:attrName>
                                        </p:attrNameLst>
                                      </p:cBhvr>
                                      <p:to>
                                        <p:strVal val="hidden"/>
                                      </p:to>
                                    </p:set>
                                  </p:childTnLst>
                                </p:cTn>
                              </p:par>
                              <p:par>
                                <p:cTn id="52" presetID="9" presetClass="entr" presetSubtype="0" fill="hold" nodeType="withEffect">
                                  <p:stCondLst>
                                    <p:cond delay="19500"/>
                                  </p:stCondLst>
                                  <p:childTnLst>
                                    <p:set>
                                      <p:cBhvr>
                                        <p:cTn id="53" dur="1" fill="hold">
                                          <p:stCondLst>
                                            <p:cond delay="0"/>
                                          </p:stCondLst>
                                        </p:cTn>
                                        <p:tgtEl>
                                          <p:spTgt spid="163"/>
                                        </p:tgtEl>
                                        <p:attrNameLst>
                                          <p:attrName>style.visibility</p:attrName>
                                        </p:attrNameLst>
                                      </p:cBhvr>
                                      <p:to>
                                        <p:strVal val="visible"/>
                                      </p:to>
                                    </p:set>
                                    <p:animEffect transition="in" filter="dissolve">
                                      <p:cBhvr>
                                        <p:cTn id="54" dur="2000"/>
                                        <p:tgtEl>
                                          <p:spTgt spid="163"/>
                                        </p:tgtEl>
                                      </p:cBhvr>
                                    </p:animEffect>
                                  </p:childTnLst>
                                </p:cTn>
                              </p:par>
                              <p:par>
                                <p:cTn id="55" presetID="9" presetClass="entr" presetSubtype="0" fill="hold" grpId="0" nodeType="withEffect">
                                  <p:stCondLst>
                                    <p:cond delay="19500"/>
                                  </p:stCondLst>
                                  <p:childTnLst>
                                    <p:set>
                                      <p:cBhvr>
                                        <p:cTn id="56" dur="1" fill="hold">
                                          <p:stCondLst>
                                            <p:cond delay="0"/>
                                          </p:stCondLst>
                                        </p:cTn>
                                        <p:tgtEl>
                                          <p:spTgt spid="162"/>
                                        </p:tgtEl>
                                        <p:attrNameLst>
                                          <p:attrName>style.visibility</p:attrName>
                                        </p:attrNameLst>
                                      </p:cBhvr>
                                      <p:to>
                                        <p:strVal val="visible"/>
                                      </p:to>
                                    </p:set>
                                    <p:animEffect transition="in" filter="dissolve">
                                      <p:cBhvr>
                                        <p:cTn id="57" dur="2000"/>
                                        <p:tgtEl>
                                          <p:spTgt spid="162"/>
                                        </p:tgtEl>
                                      </p:cBhvr>
                                    </p:animEffect>
                                  </p:childTnLst>
                                </p:cTn>
                              </p:par>
                              <p:par>
                                <p:cTn id="58" presetID="9" presetClass="exit" presetSubtype="0" fill="hold" nodeType="withEffect">
                                  <p:stCondLst>
                                    <p:cond delay="23000"/>
                                  </p:stCondLst>
                                  <p:childTnLst>
                                    <p:animEffect transition="out" filter="dissolve">
                                      <p:cBhvr>
                                        <p:cTn id="59" dur="1500"/>
                                        <p:tgtEl>
                                          <p:spTgt spid="163"/>
                                        </p:tgtEl>
                                      </p:cBhvr>
                                    </p:animEffect>
                                    <p:set>
                                      <p:cBhvr>
                                        <p:cTn id="60" dur="1" fill="hold">
                                          <p:stCondLst>
                                            <p:cond delay="1499"/>
                                          </p:stCondLst>
                                        </p:cTn>
                                        <p:tgtEl>
                                          <p:spTgt spid="163"/>
                                        </p:tgtEl>
                                        <p:attrNameLst>
                                          <p:attrName>style.visibility</p:attrName>
                                        </p:attrNameLst>
                                      </p:cBhvr>
                                      <p:to>
                                        <p:strVal val="hidden"/>
                                      </p:to>
                                    </p:set>
                                  </p:childTnLst>
                                </p:cTn>
                              </p:par>
                              <p:par>
                                <p:cTn id="61" presetID="9" presetClass="exit" presetSubtype="0" fill="hold" grpId="1" nodeType="withEffect">
                                  <p:stCondLst>
                                    <p:cond delay="23000"/>
                                  </p:stCondLst>
                                  <p:childTnLst>
                                    <p:animEffect transition="out" filter="dissolve">
                                      <p:cBhvr>
                                        <p:cTn id="62" dur="1500"/>
                                        <p:tgtEl>
                                          <p:spTgt spid="162"/>
                                        </p:tgtEl>
                                      </p:cBhvr>
                                    </p:animEffect>
                                    <p:set>
                                      <p:cBhvr>
                                        <p:cTn id="63" dur="1" fill="hold">
                                          <p:stCondLst>
                                            <p:cond delay="1499"/>
                                          </p:stCondLst>
                                        </p:cTn>
                                        <p:tgtEl>
                                          <p:spTgt spid="162"/>
                                        </p:tgtEl>
                                        <p:attrNameLst>
                                          <p:attrName>style.visibility</p:attrName>
                                        </p:attrNameLst>
                                      </p:cBhvr>
                                      <p:to>
                                        <p:strVal val="hidden"/>
                                      </p:to>
                                    </p:set>
                                  </p:childTnLst>
                                </p:cTn>
                              </p:par>
                              <p:par>
                                <p:cTn id="64" presetID="9" presetClass="entr" presetSubtype="0" fill="hold" nodeType="withEffect">
                                  <p:stCondLst>
                                    <p:cond delay="23500"/>
                                  </p:stCondLst>
                                  <p:childTnLst>
                                    <p:set>
                                      <p:cBhvr>
                                        <p:cTn id="65" dur="1" fill="hold">
                                          <p:stCondLst>
                                            <p:cond delay="0"/>
                                          </p:stCondLst>
                                        </p:cTn>
                                        <p:tgtEl>
                                          <p:spTgt spid="209"/>
                                        </p:tgtEl>
                                        <p:attrNameLst>
                                          <p:attrName>style.visibility</p:attrName>
                                        </p:attrNameLst>
                                      </p:cBhvr>
                                      <p:to>
                                        <p:strVal val="visible"/>
                                      </p:to>
                                    </p:set>
                                    <p:animEffect transition="in" filter="dissolve">
                                      <p:cBhvr>
                                        <p:cTn id="66" dur="2000"/>
                                        <p:tgtEl>
                                          <p:spTgt spid="209"/>
                                        </p:tgtEl>
                                      </p:cBhvr>
                                    </p:animEffect>
                                  </p:childTnLst>
                                </p:cTn>
                              </p:par>
                              <p:par>
                                <p:cTn id="67" presetID="9" presetClass="entr" presetSubtype="0" fill="hold" nodeType="withEffect">
                                  <p:stCondLst>
                                    <p:cond delay="23500"/>
                                  </p:stCondLst>
                                  <p:childTnLst>
                                    <p:set>
                                      <p:cBhvr>
                                        <p:cTn id="68" dur="1" fill="hold">
                                          <p:stCondLst>
                                            <p:cond delay="0"/>
                                          </p:stCondLst>
                                        </p:cTn>
                                        <p:tgtEl>
                                          <p:spTgt spid="192"/>
                                        </p:tgtEl>
                                        <p:attrNameLst>
                                          <p:attrName>style.visibility</p:attrName>
                                        </p:attrNameLst>
                                      </p:cBhvr>
                                      <p:to>
                                        <p:strVal val="visible"/>
                                      </p:to>
                                    </p:set>
                                    <p:animEffect transition="in" filter="dissolve">
                                      <p:cBhvr>
                                        <p:cTn id="69" dur="2000"/>
                                        <p:tgtEl>
                                          <p:spTgt spid="192"/>
                                        </p:tgtEl>
                                      </p:cBhvr>
                                    </p:animEffect>
                                  </p:childTnLst>
                                </p:cTn>
                              </p:par>
                              <p:par>
                                <p:cTn id="70" presetID="1" presetClass="exit" presetSubtype="0" fill="hold" grpId="0" nodeType="withEffect">
                                  <p:stCondLst>
                                    <p:cond delay="23500"/>
                                  </p:stCondLst>
                                  <p:childTnLst>
                                    <p:set>
                                      <p:cBhvr>
                                        <p:cTn id="71" dur="1" fill="hold">
                                          <p:stCondLst>
                                            <p:cond delay="0"/>
                                          </p:stCondLst>
                                        </p:cTn>
                                        <p:tgtEl>
                                          <p:spTgt spid="26"/>
                                        </p:tgtEl>
                                        <p:attrNameLst>
                                          <p:attrName>style.visibility</p:attrName>
                                        </p:attrNameLst>
                                      </p:cBhvr>
                                      <p:to>
                                        <p:strVal val="hidden"/>
                                      </p:to>
                                    </p:set>
                                  </p:childTnLst>
                                </p:cTn>
                              </p:par>
                              <p:par>
                                <p:cTn id="72" presetID="1" presetClass="entr" presetSubtype="0" fill="hold" grpId="0" nodeType="withEffect">
                                  <p:stCondLst>
                                    <p:cond delay="23500"/>
                                  </p:stCondLst>
                                  <p:childTnLst>
                                    <p:set>
                                      <p:cBhvr>
                                        <p:cTn id="73" dur="1" fill="hold">
                                          <p:stCondLst>
                                            <p:cond delay="0"/>
                                          </p:stCondLst>
                                        </p:cTn>
                                        <p:tgtEl>
                                          <p:spTgt spid="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67" grpId="0"/>
      <p:bldP spid="67" grpId="1"/>
      <p:bldP spid="143" grpId="0"/>
      <p:bldP spid="143" grpId="1"/>
      <p:bldP spid="162" grpId="0"/>
      <p:bldP spid="162" grpId="1"/>
      <p:bldP spid="26" grpId="0"/>
      <p:bldP spid="5" grpId="0" animBg="1"/>
      <p:bldP spid="1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Group 189"/>
          <p:cNvGrpSpPr/>
          <p:nvPr/>
        </p:nvGrpSpPr>
        <p:grpSpPr>
          <a:xfrm>
            <a:off x="3181313" y="3574865"/>
            <a:ext cx="2781375" cy="2348899"/>
            <a:chOff x="3162225" y="3810000"/>
            <a:chExt cx="2781375" cy="2348899"/>
          </a:xfrm>
        </p:grpSpPr>
        <p:sp>
          <p:nvSpPr>
            <p:cNvPr id="191" name="Freeform 7"/>
            <p:cNvSpPr>
              <a:spLocks/>
            </p:cNvSpPr>
            <p:nvPr/>
          </p:nvSpPr>
          <p:spPr bwMode="auto">
            <a:xfrm rot="10800000" flipH="1">
              <a:off x="5401735" y="5029200"/>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50000"/>
                <a:lumOff val="50000"/>
              </a:schemeClr>
            </a:solidFill>
            <a:ln w="9525">
              <a:noFill/>
              <a:round/>
              <a:headEnd/>
              <a:tailEnd/>
            </a:ln>
          </p:spPr>
          <p:txBody>
            <a:bodyPr/>
            <a:lstStyle/>
            <a:p>
              <a:endParaRPr lang="en-US" dirty="0">
                <a:latin typeface="Calibri" pitchFamily="34" charset="0"/>
              </a:endParaRPr>
            </a:p>
          </p:txBody>
        </p:sp>
        <p:grpSp>
          <p:nvGrpSpPr>
            <p:cNvPr id="192" name="Group 191"/>
            <p:cNvGrpSpPr/>
            <p:nvPr/>
          </p:nvGrpSpPr>
          <p:grpSpPr>
            <a:xfrm>
              <a:off x="3162225" y="3810000"/>
              <a:ext cx="2781375" cy="2348899"/>
              <a:chOff x="3162225" y="3810000"/>
              <a:chExt cx="2781375" cy="2348899"/>
            </a:xfrm>
          </p:grpSpPr>
          <p:sp>
            <p:nvSpPr>
              <p:cNvPr id="195" name="Rectangle 194"/>
              <p:cNvSpPr/>
              <p:nvPr/>
            </p:nvSpPr>
            <p:spPr>
              <a:xfrm rot="10800000">
                <a:off x="3162225" y="3810000"/>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Freeform 7"/>
              <p:cNvSpPr>
                <a:spLocks/>
              </p:cNvSpPr>
              <p:nvPr/>
            </p:nvSpPr>
            <p:spPr bwMode="auto">
              <a:xfrm>
                <a:off x="3469290" y="3917417"/>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97" name="Freeform 7"/>
              <p:cNvSpPr>
                <a:spLocks/>
              </p:cNvSpPr>
              <p:nvPr/>
            </p:nvSpPr>
            <p:spPr bwMode="auto">
              <a:xfrm>
                <a:off x="3293534" y="4575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98" name="Freeform 7"/>
              <p:cNvSpPr>
                <a:spLocks/>
              </p:cNvSpPr>
              <p:nvPr/>
            </p:nvSpPr>
            <p:spPr bwMode="auto">
              <a:xfrm>
                <a:off x="3903134" y="4394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99" name="Freeform 7"/>
              <p:cNvSpPr>
                <a:spLocks/>
              </p:cNvSpPr>
              <p:nvPr/>
            </p:nvSpPr>
            <p:spPr bwMode="auto">
              <a:xfrm>
                <a:off x="3445934" y="50798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200" name="Freeform 7"/>
              <p:cNvSpPr>
                <a:spLocks/>
              </p:cNvSpPr>
              <p:nvPr/>
            </p:nvSpPr>
            <p:spPr bwMode="auto">
              <a:xfrm>
                <a:off x="4817534" y="4013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201" name="Freeform 7"/>
              <p:cNvSpPr>
                <a:spLocks/>
              </p:cNvSpPr>
              <p:nvPr/>
            </p:nvSpPr>
            <p:spPr bwMode="auto">
              <a:xfrm>
                <a:off x="4969934" y="4546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202" name="Freeform 7"/>
              <p:cNvSpPr>
                <a:spLocks/>
              </p:cNvSpPr>
              <p:nvPr/>
            </p:nvSpPr>
            <p:spPr bwMode="auto">
              <a:xfrm>
                <a:off x="5350934" y="42416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203" name="Freeform 7"/>
              <p:cNvSpPr>
                <a:spLocks/>
              </p:cNvSpPr>
              <p:nvPr/>
            </p:nvSpPr>
            <p:spPr bwMode="auto">
              <a:xfrm>
                <a:off x="3674534" y="5794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204" name="Freeform 7"/>
              <p:cNvSpPr>
                <a:spLocks/>
              </p:cNvSpPr>
              <p:nvPr/>
            </p:nvSpPr>
            <p:spPr bwMode="auto">
              <a:xfrm>
                <a:off x="4360334" y="5689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205" name="Freeform 7"/>
              <p:cNvSpPr>
                <a:spLocks/>
              </p:cNvSpPr>
              <p:nvPr/>
            </p:nvSpPr>
            <p:spPr bwMode="auto">
              <a:xfrm>
                <a:off x="4969934" y="5308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206" name="Freeform 7"/>
              <p:cNvSpPr>
                <a:spLocks/>
              </p:cNvSpPr>
              <p:nvPr/>
            </p:nvSpPr>
            <p:spPr bwMode="auto">
              <a:xfrm>
                <a:off x="5274734" y="5718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207" name="Freeform 7"/>
              <p:cNvSpPr>
                <a:spLocks/>
              </p:cNvSpPr>
              <p:nvPr/>
            </p:nvSpPr>
            <p:spPr bwMode="auto">
              <a:xfrm rot="10800000" flipH="1">
                <a:off x="4343401" y="474186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208" name="Freeform 7"/>
              <p:cNvSpPr>
                <a:spLocks/>
              </p:cNvSpPr>
              <p:nvPr/>
            </p:nvSpPr>
            <p:spPr bwMode="auto">
              <a:xfrm>
                <a:off x="4288863" y="3962400"/>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sp>
          <p:nvSpPr>
            <p:cNvPr id="193" name="Freeform 13"/>
            <p:cNvSpPr>
              <a:spLocks/>
            </p:cNvSpPr>
            <p:nvPr/>
          </p:nvSpPr>
          <p:spPr bwMode="auto">
            <a:xfrm rot="18778209" flipH="1">
              <a:off x="5442343" y="4964243"/>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94" name="Freeform 11"/>
            <p:cNvSpPr>
              <a:spLocks/>
            </p:cNvSpPr>
            <p:nvPr/>
          </p:nvSpPr>
          <p:spPr bwMode="auto">
            <a:xfrm rot="8935725" flipH="1">
              <a:off x="4145284" y="530690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grpSp>
      <p:grpSp>
        <p:nvGrpSpPr>
          <p:cNvPr id="3" name="Group 2"/>
          <p:cNvGrpSpPr/>
          <p:nvPr/>
        </p:nvGrpSpPr>
        <p:grpSpPr>
          <a:xfrm>
            <a:off x="3181313" y="3574865"/>
            <a:ext cx="2781375" cy="2348899"/>
            <a:chOff x="3181313" y="3823299"/>
            <a:chExt cx="2781375" cy="2348899"/>
          </a:xfrm>
        </p:grpSpPr>
        <p:sp>
          <p:nvSpPr>
            <p:cNvPr id="4" name="Rectangle 3"/>
            <p:cNvSpPr/>
            <p:nvPr/>
          </p:nvSpPr>
          <p:spPr>
            <a:xfrm rot="10800000">
              <a:off x="3181313" y="3823299"/>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63" name="Freeform 3"/>
            <p:cNvSpPr>
              <a:spLocks/>
            </p:cNvSpPr>
            <p:nvPr/>
          </p:nvSpPr>
          <p:spPr bwMode="auto">
            <a:xfrm rot="13547502" flipH="1">
              <a:off x="5328374" y="564880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64" name="Freeform 4"/>
            <p:cNvSpPr>
              <a:spLocks/>
            </p:cNvSpPr>
            <p:nvPr/>
          </p:nvSpPr>
          <p:spPr bwMode="auto">
            <a:xfrm rot="7778987" flipH="1">
              <a:off x="3652149" y="571613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65" name="Freeform 5"/>
            <p:cNvSpPr>
              <a:spLocks/>
            </p:cNvSpPr>
            <p:nvPr/>
          </p:nvSpPr>
          <p:spPr bwMode="auto">
            <a:xfrm rot="1097970" flipH="1">
              <a:off x="5003990" y="45046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66" name="Freeform 6"/>
            <p:cNvSpPr>
              <a:spLocks/>
            </p:cNvSpPr>
            <p:nvPr/>
          </p:nvSpPr>
          <p:spPr bwMode="auto">
            <a:xfrm rot="10800000" flipH="1">
              <a:off x="5360119" y="423359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67" name="Freeform 7"/>
            <p:cNvSpPr>
              <a:spLocks/>
            </p:cNvSpPr>
            <p:nvPr/>
          </p:nvSpPr>
          <p:spPr bwMode="auto">
            <a:xfrm rot="10800000" flipH="1">
              <a:off x="4293818"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68" name="Freeform 8"/>
            <p:cNvSpPr>
              <a:spLocks/>
            </p:cNvSpPr>
            <p:nvPr/>
          </p:nvSpPr>
          <p:spPr bwMode="auto">
            <a:xfrm rot="7819868" flipH="1">
              <a:off x="4856697"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69" name="Freeform 9"/>
            <p:cNvSpPr>
              <a:spLocks/>
            </p:cNvSpPr>
            <p:nvPr/>
          </p:nvSpPr>
          <p:spPr bwMode="auto">
            <a:xfrm rot="10800000" flipH="1">
              <a:off x="4318197" y="47194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0970" name="Freeform 10"/>
            <p:cNvSpPr>
              <a:spLocks/>
            </p:cNvSpPr>
            <p:nvPr/>
          </p:nvSpPr>
          <p:spPr bwMode="auto">
            <a:xfrm rot="16042860" flipH="1">
              <a:off x="3333062" y="453554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71" name="Freeform 11"/>
            <p:cNvSpPr>
              <a:spLocks/>
            </p:cNvSpPr>
            <p:nvPr/>
          </p:nvSpPr>
          <p:spPr bwMode="auto">
            <a:xfrm rot="8935725" flipH="1">
              <a:off x="4145284" y="530901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0972" name="Freeform 12"/>
            <p:cNvSpPr>
              <a:spLocks/>
            </p:cNvSpPr>
            <p:nvPr/>
          </p:nvSpPr>
          <p:spPr bwMode="auto">
            <a:xfrm rot="10800000" flipH="1">
              <a:off x="4993852" y="524228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73" name="Freeform 13"/>
            <p:cNvSpPr>
              <a:spLocks/>
            </p:cNvSpPr>
            <p:nvPr/>
          </p:nvSpPr>
          <p:spPr bwMode="auto">
            <a:xfrm rot="18778209" flipH="1">
              <a:off x="5442343" y="4966347"/>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0974" name="Freeform 14"/>
            <p:cNvSpPr>
              <a:spLocks/>
            </p:cNvSpPr>
            <p:nvPr/>
          </p:nvSpPr>
          <p:spPr bwMode="auto">
            <a:xfrm rot="17279495" flipH="1">
              <a:off x="4335124" y="564880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75" name="Freeform 15"/>
            <p:cNvSpPr>
              <a:spLocks/>
            </p:cNvSpPr>
            <p:nvPr/>
          </p:nvSpPr>
          <p:spPr bwMode="auto">
            <a:xfrm rot="12098688" flipH="1">
              <a:off x="3917212" y="436032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76" name="Freeform 16"/>
            <p:cNvSpPr>
              <a:spLocks/>
            </p:cNvSpPr>
            <p:nvPr/>
          </p:nvSpPr>
          <p:spPr bwMode="auto">
            <a:xfrm rot="10155991" flipH="1">
              <a:off x="3492606" y="387646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40977" name="Freeform 17"/>
            <p:cNvSpPr>
              <a:spLocks/>
            </p:cNvSpPr>
            <p:nvPr/>
          </p:nvSpPr>
          <p:spPr bwMode="auto">
            <a:xfrm rot="4202718" flipH="1">
              <a:off x="3499238" y="504328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grpSp>
        <p:nvGrpSpPr>
          <p:cNvPr id="51" name="Group 50"/>
          <p:cNvGrpSpPr/>
          <p:nvPr/>
        </p:nvGrpSpPr>
        <p:grpSpPr>
          <a:xfrm>
            <a:off x="3181313" y="3574865"/>
            <a:ext cx="2781375" cy="2348899"/>
            <a:chOff x="2495424" y="3823299"/>
            <a:chExt cx="2781375" cy="2348899"/>
          </a:xfrm>
        </p:grpSpPr>
        <p:sp>
          <p:nvSpPr>
            <p:cNvPr id="52" name="Rectangle 51"/>
            <p:cNvSpPr/>
            <p:nvPr/>
          </p:nvSpPr>
          <p:spPr>
            <a:xfrm rot="10800000">
              <a:off x="2495424" y="3823299"/>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3"/>
            <p:cNvSpPr>
              <a:spLocks/>
            </p:cNvSpPr>
            <p:nvPr/>
          </p:nvSpPr>
          <p:spPr bwMode="auto">
            <a:xfrm rot="13547502" flipH="1">
              <a:off x="4642485" y="564880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4" name="Freeform 4"/>
            <p:cNvSpPr>
              <a:spLocks/>
            </p:cNvSpPr>
            <p:nvPr/>
          </p:nvSpPr>
          <p:spPr bwMode="auto">
            <a:xfrm rot="7778987" flipH="1">
              <a:off x="2966260" y="571613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5" name="Freeform 5"/>
            <p:cNvSpPr>
              <a:spLocks/>
            </p:cNvSpPr>
            <p:nvPr/>
          </p:nvSpPr>
          <p:spPr bwMode="auto">
            <a:xfrm rot="1097970" flipH="1">
              <a:off x="4318101" y="45046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6" name="Freeform 6"/>
            <p:cNvSpPr>
              <a:spLocks/>
            </p:cNvSpPr>
            <p:nvPr/>
          </p:nvSpPr>
          <p:spPr bwMode="auto">
            <a:xfrm rot="10800000" flipH="1">
              <a:off x="4674230" y="423359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7" name="Freeform 7"/>
            <p:cNvSpPr>
              <a:spLocks/>
            </p:cNvSpPr>
            <p:nvPr/>
          </p:nvSpPr>
          <p:spPr bwMode="auto">
            <a:xfrm rot="10800000" flipH="1">
              <a:off x="3607929"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58" name="Freeform 8"/>
            <p:cNvSpPr>
              <a:spLocks/>
            </p:cNvSpPr>
            <p:nvPr/>
          </p:nvSpPr>
          <p:spPr bwMode="auto">
            <a:xfrm rot="7819868" flipH="1">
              <a:off x="4170808"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9" name="Freeform 9"/>
            <p:cNvSpPr>
              <a:spLocks/>
            </p:cNvSpPr>
            <p:nvPr/>
          </p:nvSpPr>
          <p:spPr bwMode="auto">
            <a:xfrm rot="10800000" flipH="1">
              <a:off x="3632308" y="47194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0" name="Freeform 10"/>
            <p:cNvSpPr>
              <a:spLocks/>
            </p:cNvSpPr>
            <p:nvPr/>
          </p:nvSpPr>
          <p:spPr bwMode="auto">
            <a:xfrm rot="16042860" flipH="1">
              <a:off x="2647173" y="453554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1" name="Freeform 11"/>
            <p:cNvSpPr>
              <a:spLocks/>
            </p:cNvSpPr>
            <p:nvPr/>
          </p:nvSpPr>
          <p:spPr bwMode="auto">
            <a:xfrm rot="8935725" flipH="1">
              <a:off x="3459395" y="530901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2" name="Freeform 12"/>
            <p:cNvSpPr>
              <a:spLocks/>
            </p:cNvSpPr>
            <p:nvPr/>
          </p:nvSpPr>
          <p:spPr bwMode="auto">
            <a:xfrm rot="10800000" flipH="1">
              <a:off x="4307963" y="524228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3" name="Freeform 13"/>
            <p:cNvSpPr>
              <a:spLocks/>
            </p:cNvSpPr>
            <p:nvPr/>
          </p:nvSpPr>
          <p:spPr bwMode="auto">
            <a:xfrm rot="18778209" flipH="1">
              <a:off x="4756454" y="4966347"/>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4" name="Freeform 14"/>
            <p:cNvSpPr>
              <a:spLocks/>
            </p:cNvSpPr>
            <p:nvPr/>
          </p:nvSpPr>
          <p:spPr bwMode="auto">
            <a:xfrm rot="17279495" flipH="1">
              <a:off x="3649235" y="564880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5" name="Freeform 15"/>
            <p:cNvSpPr>
              <a:spLocks/>
            </p:cNvSpPr>
            <p:nvPr/>
          </p:nvSpPr>
          <p:spPr bwMode="auto">
            <a:xfrm rot="12098688" flipH="1">
              <a:off x="3231323" y="436032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6" name="Freeform 16"/>
            <p:cNvSpPr>
              <a:spLocks/>
            </p:cNvSpPr>
            <p:nvPr/>
          </p:nvSpPr>
          <p:spPr bwMode="auto">
            <a:xfrm rot="10155991" flipH="1">
              <a:off x="2806717" y="387646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7" name="Freeform 17"/>
            <p:cNvSpPr>
              <a:spLocks/>
            </p:cNvSpPr>
            <p:nvPr/>
          </p:nvSpPr>
          <p:spPr bwMode="auto">
            <a:xfrm rot="4202718" flipH="1">
              <a:off x="2813349" y="504328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sp>
        <p:nvSpPr>
          <p:cNvPr id="24" name="Slide Number Placeholder 23"/>
          <p:cNvSpPr>
            <a:spLocks noGrp="1"/>
          </p:cNvSpPr>
          <p:nvPr>
            <p:ph type="sldNum" sz="quarter" idx="12"/>
          </p:nvPr>
        </p:nvSpPr>
        <p:spPr/>
        <p:txBody>
          <a:bodyPr/>
          <a:lstStyle/>
          <a:p>
            <a:fld id="{3750D3DD-1A08-41E3-BE78-F610B60E630E}" type="slidenum">
              <a:rPr lang="en-US" smtClean="0"/>
              <a:pPr/>
              <a:t>6</a:t>
            </a:fld>
            <a:endParaRPr lang="en-US" dirty="0"/>
          </a:p>
        </p:txBody>
      </p:sp>
      <p:sp>
        <p:nvSpPr>
          <p:cNvPr id="27" name="Text Box 54"/>
          <p:cNvSpPr txBox="1">
            <a:spLocks noChangeArrowheads="1"/>
          </p:cNvSpPr>
          <p:nvPr/>
        </p:nvSpPr>
        <p:spPr bwMode="auto">
          <a:xfrm>
            <a:off x="457200" y="2281535"/>
            <a:ext cx="961545" cy="461665"/>
          </a:xfrm>
          <a:prstGeom prst="rect">
            <a:avLst/>
          </a:prstGeom>
          <a:noFill/>
          <a:ln w="9525">
            <a:noFill/>
            <a:miter lim="800000"/>
            <a:headEnd/>
            <a:tailEnd/>
          </a:ln>
        </p:spPr>
        <p:txBody>
          <a:bodyPr wrap="none">
            <a:spAutoFit/>
          </a:bodyPr>
          <a:lstStyle/>
          <a:p>
            <a:r>
              <a:rPr lang="en-US" sz="2400" b="1" dirty="0">
                <a:latin typeface="Calibri" pitchFamily="34" charset="0"/>
              </a:rPr>
              <a:t>Year </a:t>
            </a:r>
            <a:r>
              <a:rPr lang="en-US" sz="2400" b="1" dirty="0" smtClean="0">
                <a:latin typeface="Calibri" pitchFamily="34" charset="0"/>
              </a:rPr>
              <a:t>2</a:t>
            </a:r>
            <a:endParaRPr lang="en-US" sz="2400" b="1" dirty="0">
              <a:latin typeface="Calibri" pitchFamily="34" charset="0"/>
            </a:endParaRPr>
          </a:p>
        </p:txBody>
      </p:sp>
      <p:grpSp>
        <p:nvGrpSpPr>
          <p:cNvPr id="25" name="Group 24"/>
          <p:cNvGrpSpPr/>
          <p:nvPr/>
        </p:nvGrpSpPr>
        <p:grpSpPr>
          <a:xfrm>
            <a:off x="5332199" y="2692400"/>
            <a:ext cx="1877677" cy="3497791"/>
            <a:chOff x="5332199" y="2429933"/>
            <a:chExt cx="1877677" cy="3497791"/>
          </a:xfrm>
        </p:grpSpPr>
        <p:sp>
          <p:nvSpPr>
            <p:cNvPr id="26"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28" name="Group 27"/>
            <p:cNvGrpSpPr/>
            <p:nvPr/>
          </p:nvGrpSpPr>
          <p:grpSpPr>
            <a:xfrm>
              <a:off x="6527434" y="2429933"/>
              <a:ext cx="682442" cy="320672"/>
              <a:chOff x="6557823" y="2530492"/>
              <a:chExt cx="547755" cy="257384"/>
            </a:xfrm>
          </p:grpSpPr>
          <p:sp>
            <p:nvSpPr>
              <p:cNvPr id="29" name="Rectangle 28"/>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31"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sp>
        <p:nvSpPr>
          <p:cNvPr id="32" name="Oval 31"/>
          <p:cNvSpPr/>
          <p:nvPr/>
        </p:nvSpPr>
        <p:spPr>
          <a:xfrm>
            <a:off x="533400" y="2718150"/>
            <a:ext cx="2393526" cy="124425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solidFill>
                  <a:schemeClr val="tx1"/>
                </a:solidFill>
              </a:rPr>
              <a:t>The process repeats…</a:t>
            </a:r>
            <a:endParaRPr lang="en-US" sz="2000" b="1" dirty="0">
              <a:solidFill>
                <a:schemeClr val="tx1"/>
              </a:solidFill>
            </a:endParaRPr>
          </a:p>
        </p:txBody>
      </p:sp>
      <p:grpSp>
        <p:nvGrpSpPr>
          <p:cNvPr id="83" name="Group 82"/>
          <p:cNvGrpSpPr/>
          <p:nvPr/>
        </p:nvGrpSpPr>
        <p:grpSpPr>
          <a:xfrm>
            <a:off x="3181313" y="3574865"/>
            <a:ext cx="2781375" cy="2348899"/>
            <a:chOff x="3166147" y="3810000"/>
            <a:chExt cx="2781375" cy="2348899"/>
          </a:xfrm>
        </p:grpSpPr>
        <p:grpSp>
          <p:nvGrpSpPr>
            <p:cNvPr id="84" name="Group 83"/>
            <p:cNvGrpSpPr/>
            <p:nvPr/>
          </p:nvGrpSpPr>
          <p:grpSpPr>
            <a:xfrm>
              <a:off x="3166147" y="3810000"/>
              <a:ext cx="2781375" cy="2348899"/>
              <a:chOff x="3166147" y="3810000"/>
              <a:chExt cx="2781375" cy="2348899"/>
            </a:xfrm>
          </p:grpSpPr>
          <p:grpSp>
            <p:nvGrpSpPr>
              <p:cNvPr id="87" name="Group 86"/>
              <p:cNvGrpSpPr/>
              <p:nvPr/>
            </p:nvGrpSpPr>
            <p:grpSpPr>
              <a:xfrm>
                <a:off x="3166147" y="3810000"/>
                <a:ext cx="2781375" cy="2348899"/>
                <a:chOff x="3166147" y="3810000"/>
                <a:chExt cx="2781375" cy="2348899"/>
              </a:xfrm>
            </p:grpSpPr>
            <p:sp>
              <p:nvSpPr>
                <p:cNvPr id="89" name="Rectangle 88"/>
                <p:cNvSpPr/>
                <p:nvPr/>
              </p:nvSpPr>
              <p:spPr>
                <a:xfrm rot="10800000">
                  <a:off x="3166147" y="3810000"/>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Freeform 7"/>
                <p:cNvSpPr>
                  <a:spLocks/>
                </p:cNvSpPr>
                <p:nvPr/>
              </p:nvSpPr>
              <p:spPr bwMode="auto">
                <a:xfrm>
                  <a:off x="3469290" y="3917417"/>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1" name="Freeform 7"/>
                <p:cNvSpPr>
                  <a:spLocks/>
                </p:cNvSpPr>
                <p:nvPr/>
              </p:nvSpPr>
              <p:spPr bwMode="auto">
                <a:xfrm>
                  <a:off x="3293534" y="4575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2" name="Freeform 7"/>
                <p:cNvSpPr>
                  <a:spLocks/>
                </p:cNvSpPr>
                <p:nvPr/>
              </p:nvSpPr>
              <p:spPr bwMode="auto">
                <a:xfrm>
                  <a:off x="3903134" y="4394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3" name="Freeform 7"/>
                <p:cNvSpPr>
                  <a:spLocks/>
                </p:cNvSpPr>
                <p:nvPr/>
              </p:nvSpPr>
              <p:spPr bwMode="auto">
                <a:xfrm>
                  <a:off x="3445934" y="50798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4" name="Freeform 7"/>
                <p:cNvSpPr>
                  <a:spLocks/>
                </p:cNvSpPr>
                <p:nvPr/>
              </p:nvSpPr>
              <p:spPr bwMode="auto">
                <a:xfrm>
                  <a:off x="4817534" y="4013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5" name="Freeform 7"/>
                <p:cNvSpPr>
                  <a:spLocks/>
                </p:cNvSpPr>
                <p:nvPr/>
              </p:nvSpPr>
              <p:spPr bwMode="auto">
                <a:xfrm>
                  <a:off x="4969934" y="4546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6" name="Freeform 7"/>
                <p:cNvSpPr>
                  <a:spLocks/>
                </p:cNvSpPr>
                <p:nvPr/>
              </p:nvSpPr>
              <p:spPr bwMode="auto">
                <a:xfrm>
                  <a:off x="5350934" y="42416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7" name="Freeform 7"/>
                <p:cNvSpPr>
                  <a:spLocks/>
                </p:cNvSpPr>
                <p:nvPr/>
              </p:nvSpPr>
              <p:spPr bwMode="auto">
                <a:xfrm>
                  <a:off x="3674534" y="5794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8" name="Freeform 7"/>
                <p:cNvSpPr>
                  <a:spLocks/>
                </p:cNvSpPr>
                <p:nvPr/>
              </p:nvSpPr>
              <p:spPr bwMode="auto">
                <a:xfrm>
                  <a:off x="4360334" y="5689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99" name="Freeform 7"/>
                <p:cNvSpPr>
                  <a:spLocks/>
                </p:cNvSpPr>
                <p:nvPr/>
              </p:nvSpPr>
              <p:spPr bwMode="auto">
                <a:xfrm>
                  <a:off x="4969934" y="5308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00" name="Freeform 7"/>
                <p:cNvSpPr>
                  <a:spLocks/>
                </p:cNvSpPr>
                <p:nvPr/>
              </p:nvSpPr>
              <p:spPr bwMode="auto">
                <a:xfrm>
                  <a:off x="5274734" y="5718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01" name="Freeform 7"/>
                <p:cNvSpPr>
                  <a:spLocks/>
                </p:cNvSpPr>
                <p:nvPr/>
              </p:nvSpPr>
              <p:spPr bwMode="auto">
                <a:xfrm>
                  <a:off x="4288863" y="3962400"/>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sp>
            <p:nvSpPr>
              <p:cNvPr id="88" name="Freeform 17"/>
              <p:cNvSpPr>
                <a:spLocks/>
              </p:cNvSpPr>
              <p:nvPr/>
            </p:nvSpPr>
            <p:spPr bwMode="auto">
              <a:xfrm>
                <a:off x="4047029" y="4317313"/>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85" name="Freeform 17"/>
            <p:cNvSpPr>
              <a:spLocks/>
            </p:cNvSpPr>
            <p:nvPr/>
          </p:nvSpPr>
          <p:spPr bwMode="auto">
            <a:xfrm>
              <a:off x="3608669" y="4838214"/>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86" name="Freeform 17"/>
            <p:cNvSpPr>
              <a:spLocks/>
            </p:cNvSpPr>
            <p:nvPr/>
          </p:nvSpPr>
          <p:spPr bwMode="auto">
            <a:xfrm>
              <a:off x="5039516" y="4625746"/>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grpSp>
        <p:nvGrpSpPr>
          <p:cNvPr id="102" name="Group 101"/>
          <p:cNvGrpSpPr/>
          <p:nvPr/>
        </p:nvGrpSpPr>
        <p:grpSpPr>
          <a:xfrm>
            <a:off x="3181313" y="3574865"/>
            <a:ext cx="2781375" cy="2348899"/>
            <a:chOff x="3162225" y="3810000"/>
            <a:chExt cx="2781375" cy="2348899"/>
          </a:xfrm>
        </p:grpSpPr>
        <p:grpSp>
          <p:nvGrpSpPr>
            <p:cNvPr id="103" name="Group 102"/>
            <p:cNvGrpSpPr/>
            <p:nvPr/>
          </p:nvGrpSpPr>
          <p:grpSpPr>
            <a:xfrm>
              <a:off x="3162225" y="3810000"/>
              <a:ext cx="2781375" cy="2348899"/>
              <a:chOff x="3162225" y="3810000"/>
              <a:chExt cx="2781375" cy="2348899"/>
            </a:xfrm>
          </p:grpSpPr>
          <p:grpSp>
            <p:nvGrpSpPr>
              <p:cNvPr id="129" name="Group 128"/>
              <p:cNvGrpSpPr/>
              <p:nvPr/>
            </p:nvGrpSpPr>
            <p:grpSpPr>
              <a:xfrm>
                <a:off x="3162225" y="3810000"/>
                <a:ext cx="2781375" cy="2348899"/>
                <a:chOff x="3162225" y="3810000"/>
                <a:chExt cx="2781375" cy="2348899"/>
              </a:xfrm>
            </p:grpSpPr>
            <p:sp>
              <p:nvSpPr>
                <p:cNvPr id="131" name="Rectangle 130"/>
                <p:cNvSpPr/>
                <p:nvPr/>
              </p:nvSpPr>
              <p:spPr>
                <a:xfrm rot="10800000">
                  <a:off x="3162225" y="3810000"/>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Freeform 7"/>
                <p:cNvSpPr>
                  <a:spLocks/>
                </p:cNvSpPr>
                <p:nvPr/>
              </p:nvSpPr>
              <p:spPr bwMode="auto">
                <a:xfrm>
                  <a:off x="3469290" y="3917417"/>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3" name="Freeform 7"/>
                <p:cNvSpPr>
                  <a:spLocks/>
                </p:cNvSpPr>
                <p:nvPr/>
              </p:nvSpPr>
              <p:spPr bwMode="auto">
                <a:xfrm>
                  <a:off x="3293534" y="4575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4" name="Freeform 7"/>
                <p:cNvSpPr>
                  <a:spLocks/>
                </p:cNvSpPr>
                <p:nvPr/>
              </p:nvSpPr>
              <p:spPr bwMode="auto">
                <a:xfrm>
                  <a:off x="3903134" y="4394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5" name="Freeform 7"/>
                <p:cNvSpPr>
                  <a:spLocks/>
                </p:cNvSpPr>
                <p:nvPr/>
              </p:nvSpPr>
              <p:spPr bwMode="auto">
                <a:xfrm>
                  <a:off x="3445934" y="50798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6" name="Freeform 7"/>
                <p:cNvSpPr>
                  <a:spLocks/>
                </p:cNvSpPr>
                <p:nvPr/>
              </p:nvSpPr>
              <p:spPr bwMode="auto">
                <a:xfrm>
                  <a:off x="4817534" y="4013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7" name="Freeform 7"/>
                <p:cNvSpPr>
                  <a:spLocks/>
                </p:cNvSpPr>
                <p:nvPr/>
              </p:nvSpPr>
              <p:spPr bwMode="auto">
                <a:xfrm>
                  <a:off x="4969934" y="4546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8" name="Freeform 7"/>
                <p:cNvSpPr>
                  <a:spLocks/>
                </p:cNvSpPr>
                <p:nvPr/>
              </p:nvSpPr>
              <p:spPr bwMode="auto">
                <a:xfrm>
                  <a:off x="5350934" y="42416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39" name="Freeform 7"/>
                <p:cNvSpPr>
                  <a:spLocks/>
                </p:cNvSpPr>
                <p:nvPr/>
              </p:nvSpPr>
              <p:spPr bwMode="auto">
                <a:xfrm>
                  <a:off x="3674534" y="5794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40" name="Freeform 7"/>
                <p:cNvSpPr>
                  <a:spLocks/>
                </p:cNvSpPr>
                <p:nvPr/>
              </p:nvSpPr>
              <p:spPr bwMode="auto">
                <a:xfrm>
                  <a:off x="4360334" y="5689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41" name="Freeform 7"/>
                <p:cNvSpPr>
                  <a:spLocks/>
                </p:cNvSpPr>
                <p:nvPr/>
              </p:nvSpPr>
              <p:spPr bwMode="auto">
                <a:xfrm>
                  <a:off x="4969934" y="5308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42" name="Freeform 7"/>
                <p:cNvSpPr>
                  <a:spLocks/>
                </p:cNvSpPr>
                <p:nvPr/>
              </p:nvSpPr>
              <p:spPr bwMode="auto">
                <a:xfrm>
                  <a:off x="5274734" y="5718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43" name="Freeform 7"/>
                <p:cNvSpPr>
                  <a:spLocks/>
                </p:cNvSpPr>
                <p:nvPr/>
              </p:nvSpPr>
              <p:spPr bwMode="auto">
                <a:xfrm>
                  <a:off x="4288863" y="3962400"/>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sp>
            <p:nvSpPr>
              <p:cNvPr id="130" name="Freeform 17"/>
              <p:cNvSpPr>
                <a:spLocks/>
              </p:cNvSpPr>
              <p:nvPr/>
            </p:nvSpPr>
            <p:spPr bwMode="auto">
              <a:xfrm>
                <a:off x="4047029" y="4317313"/>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104" name="Oval 19"/>
            <p:cNvSpPr>
              <a:spLocks noChangeArrowheads="1"/>
            </p:cNvSpPr>
            <p:nvPr/>
          </p:nvSpPr>
          <p:spPr bwMode="auto">
            <a:xfrm>
              <a:off x="4191000" y="52120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05" name="Oval 21"/>
            <p:cNvSpPr>
              <a:spLocks noChangeArrowheads="1"/>
            </p:cNvSpPr>
            <p:nvPr/>
          </p:nvSpPr>
          <p:spPr bwMode="auto">
            <a:xfrm flipV="1">
              <a:off x="4648200" y="52120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06" name="Oval 22"/>
            <p:cNvSpPr>
              <a:spLocks noChangeArrowheads="1"/>
            </p:cNvSpPr>
            <p:nvPr/>
          </p:nvSpPr>
          <p:spPr bwMode="auto">
            <a:xfrm flipV="1">
              <a:off x="4038600" y="51358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07" name="Oval 23"/>
            <p:cNvSpPr>
              <a:spLocks noChangeArrowheads="1"/>
            </p:cNvSpPr>
            <p:nvPr/>
          </p:nvSpPr>
          <p:spPr bwMode="auto">
            <a:xfrm flipV="1">
              <a:off x="4800600" y="52882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08" name="Oval 25"/>
            <p:cNvSpPr>
              <a:spLocks noChangeArrowheads="1"/>
            </p:cNvSpPr>
            <p:nvPr/>
          </p:nvSpPr>
          <p:spPr bwMode="auto">
            <a:xfrm flipV="1">
              <a:off x="4498848" y="52120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09" name="Oval 26"/>
            <p:cNvSpPr>
              <a:spLocks noChangeArrowheads="1"/>
            </p:cNvSpPr>
            <p:nvPr/>
          </p:nvSpPr>
          <p:spPr bwMode="auto">
            <a:xfrm flipV="1">
              <a:off x="4956048" y="51358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10" name="Oval 28"/>
            <p:cNvSpPr>
              <a:spLocks noChangeArrowheads="1"/>
            </p:cNvSpPr>
            <p:nvPr/>
          </p:nvSpPr>
          <p:spPr bwMode="auto">
            <a:xfrm flipV="1">
              <a:off x="5108448" y="510540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11" name="Freeform 17"/>
            <p:cNvSpPr>
              <a:spLocks/>
            </p:cNvSpPr>
            <p:nvPr/>
          </p:nvSpPr>
          <p:spPr bwMode="auto">
            <a:xfrm>
              <a:off x="3608669" y="4838214"/>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12" name="Oval 30"/>
            <p:cNvSpPr>
              <a:spLocks noChangeArrowheads="1"/>
            </p:cNvSpPr>
            <p:nvPr/>
          </p:nvSpPr>
          <p:spPr bwMode="auto">
            <a:xfrm flipV="1">
              <a:off x="4800600" y="49834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13" name="Freeform 17"/>
            <p:cNvSpPr>
              <a:spLocks/>
            </p:cNvSpPr>
            <p:nvPr/>
          </p:nvSpPr>
          <p:spPr bwMode="auto">
            <a:xfrm>
              <a:off x="5039516" y="4625746"/>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14" name="Oval 19"/>
            <p:cNvSpPr>
              <a:spLocks noChangeArrowheads="1"/>
            </p:cNvSpPr>
            <p:nvPr/>
          </p:nvSpPr>
          <p:spPr bwMode="auto">
            <a:xfrm>
              <a:off x="3810000" y="56692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15" name="Oval 21"/>
            <p:cNvSpPr>
              <a:spLocks noChangeArrowheads="1"/>
            </p:cNvSpPr>
            <p:nvPr/>
          </p:nvSpPr>
          <p:spPr bwMode="auto">
            <a:xfrm flipV="1">
              <a:off x="4267200" y="57454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16" name="Oval 22"/>
            <p:cNvSpPr>
              <a:spLocks noChangeArrowheads="1"/>
            </p:cNvSpPr>
            <p:nvPr/>
          </p:nvSpPr>
          <p:spPr bwMode="auto">
            <a:xfrm flipV="1">
              <a:off x="3657600" y="55930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17" name="Oval 25"/>
            <p:cNvSpPr>
              <a:spLocks noChangeArrowheads="1"/>
            </p:cNvSpPr>
            <p:nvPr/>
          </p:nvSpPr>
          <p:spPr bwMode="auto">
            <a:xfrm flipV="1">
              <a:off x="4117848" y="57454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18" name="Oval 26"/>
            <p:cNvSpPr>
              <a:spLocks noChangeArrowheads="1"/>
            </p:cNvSpPr>
            <p:nvPr/>
          </p:nvSpPr>
          <p:spPr bwMode="auto">
            <a:xfrm flipV="1">
              <a:off x="4495800" y="55930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19" name="Oval 28"/>
            <p:cNvSpPr>
              <a:spLocks noChangeArrowheads="1"/>
            </p:cNvSpPr>
            <p:nvPr/>
          </p:nvSpPr>
          <p:spPr bwMode="auto">
            <a:xfrm flipV="1">
              <a:off x="4563533" y="55168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0" name="Oval 30"/>
            <p:cNvSpPr>
              <a:spLocks noChangeArrowheads="1"/>
            </p:cNvSpPr>
            <p:nvPr/>
          </p:nvSpPr>
          <p:spPr bwMode="auto">
            <a:xfrm flipV="1">
              <a:off x="4419600" y="54406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1" name="Oval 19"/>
            <p:cNvSpPr>
              <a:spLocks noChangeArrowheads="1"/>
            </p:cNvSpPr>
            <p:nvPr/>
          </p:nvSpPr>
          <p:spPr bwMode="auto">
            <a:xfrm>
              <a:off x="3581400" y="57454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2" name="Oval 19"/>
            <p:cNvSpPr>
              <a:spLocks noChangeArrowheads="1"/>
            </p:cNvSpPr>
            <p:nvPr/>
          </p:nvSpPr>
          <p:spPr bwMode="auto">
            <a:xfrm>
              <a:off x="3736848" y="551688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3" name="Oval 19"/>
            <p:cNvSpPr>
              <a:spLocks noChangeArrowheads="1"/>
            </p:cNvSpPr>
            <p:nvPr/>
          </p:nvSpPr>
          <p:spPr bwMode="auto">
            <a:xfrm>
              <a:off x="5181600" y="556260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4" name="Oval 21"/>
            <p:cNvSpPr>
              <a:spLocks noChangeArrowheads="1"/>
            </p:cNvSpPr>
            <p:nvPr/>
          </p:nvSpPr>
          <p:spPr bwMode="auto">
            <a:xfrm flipV="1">
              <a:off x="5638800" y="556260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5" name="Oval 23"/>
            <p:cNvSpPr>
              <a:spLocks noChangeArrowheads="1"/>
            </p:cNvSpPr>
            <p:nvPr/>
          </p:nvSpPr>
          <p:spPr bwMode="auto">
            <a:xfrm flipV="1">
              <a:off x="5791200" y="563880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6" name="Oval 25"/>
            <p:cNvSpPr>
              <a:spLocks noChangeArrowheads="1"/>
            </p:cNvSpPr>
            <p:nvPr/>
          </p:nvSpPr>
          <p:spPr bwMode="auto">
            <a:xfrm flipV="1">
              <a:off x="5489448" y="556260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7" name="Oval 30"/>
            <p:cNvSpPr>
              <a:spLocks noChangeArrowheads="1"/>
            </p:cNvSpPr>
            <p:nvPr/>
          </p:nvSpPr>
          <p:spPr bwMode="auto">
            <a:xfrm flipV="1">
              <a:off x="5791200" y="533400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sp>
          <p:nvSpPr>
            <p:cNvPr id="128" name="Oval 19"/>
            <p:cNvSpPr>
              <a:spLocks noChangeArrowheads="1"/>
            </p:cNvSpPr>
            <p:nvPr/>
          </p:nvSpPr>
          <p:spPr bwMode="auto">
            <a:xfrm>
              <a:off x="4953000" y="5638800"/>
              <a:ext cx="73152" cy="45720"/>
            </a:xfrm>
            <a:prstGeom prst="ellipse">
              <a:avLst/>
            </a:prstGeom>
            <a:solidFill>
              <a:schemeClr val="tx1"/>
            </a:solidFill>
            <a:ln w="9525">
              <a:solidFill>
                <a:schemeClr val="tx1"/>
              </a:solidFill>
              <a:round/>
              <a:headEnd/>
              <a:tailEnd/>
            </a:ln>
          </p:spPr>
          <p:txBody>
            <a:bodyPr wrap="none" anchor="ctr"/>
            <a:lstStyle/>
            <a:p>
              <a:endParaRPr lang="en-US" dirty="0">
                <a:latin typeface="Calibri" pitchFamily="34" charset="0"/>
              </a:endParaRPr>
            </a:p>
          </p:txBody>
        </p:sp>
      </p:grpSp>
      <p:sp>
        <p:nvSpPr>
          <p:cNvPr id="144" name="Text Box 54"/>
          <p:cNvSpPr txBox="1">
            <a:spLocks noChangeArrowheads="1"/>
          </p:cNvSpPr>
          <p:nvPr/>
        </p:nvSpPr>
        <p:spPr bwMode="auto">
          <a:xfrm>
            <a:off x="457200" y="2281535"/>
            <a:ext cx="961545" cy="461665"/>
          </a:xfrm>
          <a:prstGeom prst="rect">
            <a:avLst/>
          </a:prstGeom>
          <a:noFill/>
          <a:ln w="9525">
            <a:noFill/>
            <a:miter lim="800000"/>
            <a:headEnd/>
            <a:tailEnd/>
          </a:ln>
        </p:spPr>
        <p:txBody>
          <a:bodyPr wrap="none">
            <a:spAutoFit/>
          </a:bodyPr>
          <a:lstStyle/>
          <a:p>
            <a:r>
              <a:rPr lang="en-US" sz="2400" b="1" dirty="0">
                <a:latin typeface="Calibri" pitchFamily="34" charset="0"/>
              </a:rPr>
              <a:t>Year </a:t>
            </a:r>
            <a:r>
              <a:rPr lang="en-US" sz="2400" b="1" dirty="0" smtClean="0">
                <a:latin typeface="Calibri" pitchFamily="34" charset="0"/>
              </a:rPr>
              <a:t>3</a:t>
            </a:r>
            <a:endParaRPr lang="en-US" sz="2400" b="1" dirty="0">
              <a:latin typeface="Calibri" pitchFamily="34" charset="0"/>
            </a:endParaRPr>
          </a:p>
        </p:txBody>
      </p:sp>
      <p:grpSp>
        <p:nvGrpSpPr>
          <p:cNvPr id="145" name="Group 144"/>
          <p:cNvGrpSpPr/>
          <p:nvPr/>
        </p:nvGrpSpPr>
        <p:grpSpPr>
          <a:xfrm>
            <a:off x="3181313" y="3574865"/>
            <a:ext cx="2781375" cy="2348899"/>
            <a:chOff x="3162225" y="3810000"/>
            <a:chExt cx="2781375" cy="2348899"/>
          </a:xfrm>
        </p:grpSpPr>
        <p:grpSp>
          <p:nvGrpSpPr>
            <p:cNvPr id="146" name="Group 145"/>
            <p:cNvGrpSpPr/>
            <p:nvPr/>
          </p:nvGrpSpPr>
          <p:grpSpPr>
            <a:xfrm>
              <a:off x="3162225" y="3810000"/>
              <a:ext cx="2781375" cy="2348899"/>
              <a:chOff x="3162225" y="3810000"/>
              <a:chExt cx="2781375" cy="2348899"/>
            </a:xfrm>
          </p:grpSpPr>
          <p:grpSp>
            <p:nvGrpSpPr>
              <p:cNvPr id="149" name="Group 148"/>
              <p:cNvGrpSpPr/>
              <p:nvPr/>
            </p:nvGrpSpPr>
            <p:grpSpPr>
              <a:xfrm>
                <a:off x="3162225" y="3810000"/>
                <a:ext cx="2781375" cy="2348899"/>
                <a:chOff x="3162225" y="3810000"/>
                <a:chExt cx="2781375" cy="2348899"/>
              </a:xfrm>
            </p:grpSpPr>
            <p:grpSp>
              <p:nvGrpSpPr>
                <p:cNvPr id="152" name="Group 151"/>
                <p:cNvGrpSpPr/>
                <p:nvPr/>
              </p:nvGrpSpPr>
              <p:grpSpPr>
                <a:xfrm>
                  <a:off x="3162225" y="3810000"/>
                  <a:ext cx="2781375" cy="2348899"/>
                  <a:chOff x="3162225" y="3810000"/>
                  <a:chExt cx="2781375" cy="2348899"/>
                </a:xfrm>
              </p:grpSpPr>
              <p:sp>
                <p:nvSpPr>
                  <p:cNvPr id="154" name="Rectangle 153"/>
                  <p:cNvSpPr/>
                  <p:nvPr/>
                </p:nvSpPr>
                <p:spPr>
                  <a:xfrm rot="10800000">
                    <a:off x="3162225" y="3810000"/>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Freeform 7"/>
                  <p:cNvSpPr>
                    <a:spLocks/>
                  </p:cNvSpPr>
                  <p:nvPr/>
                </p:nvSpPr>
                <p:spPr bwMode="auto">
                  <a:xfrm>
                    <a:off x="3469290" y="3917417"/>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56" name="Freeform 7"/>
                  <p:cNvSpPr>
                    <a:spLocks/>
                  </p:cNvSpPr>
                  <p:nvPr/>
                </p:nvSpPr>
                <p:spPr bwMode="auto">
                  <a:xfrm>
                    <a:off x="3903134" y="4394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57" name="Freeform 7"/>
                  <p:cNvSpPr>
                    <a:spLocks/>
                  </p:cNvSpPr>
                  <p:nvPr/>
                </p:nvSpPr>
                <p:spPr bwMode="auto">
                  <a:xfrm>
                    <a:off x="3445934" y="50798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58" name="Freeform 7"/>
                  <p:cNvSpPr>
                    <a:spLocks/>
                  </p:cNvSpPr>
                  <p:nvPr/>
                </p:nvSpPr>
                <p:spPr bwMode="auto">
                  <a:xfrm>
                    <a:off x="4817534" y="4013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59" name="Freeform 7"/>
                  <p:cNvSpPr>
                    <a:spLocks/>
                  </p:cNvSpPr>
                  <p:nvPr/>
                </p:nvSpPr>
                <p:spPr bwMode="auto">
                  <a:xfrm>
                    <a:off x="5350934" y="42416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60" name="Freeform 7"/>
                  <p:cNvSpPr>
                    <a:spLocks/>
                  </p:cNvSpPr>
                  <p:nvPr/>
                </p:nvSpPr>
                <p:spPr bwMode="auto">
                  <a:xfrm>
                    <a:off x="3674534" y="5794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61" name="Freeform 7"/>
                  <p:cNvSpPr>
                    <a:spLocks/>
                  </p:cNvSpPr>
                  <p:nvPr/>
                </p:nvSpPr>
                <p:spPr bwMode="auto">
                  <a:xfrm>
                    <a:off x="4360334" y="5689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62" name="Freeform 7"/>
                  <p:cNvSpPr>
                    <a:spLocks/>
                  </p:cNvSpPr>
                  <p:nvPr/>
                </p:nvSpPr>
                <p:spPr bwMode="auto">
                  <a:xfrm>
                    <a:off x="4969934" y="5308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63" name="Freeform 7"/>
                  <p:cNvSpPr>
                    <a:spLocks/>
                  </p:cNvSpPr>
                  <p:nvPr/>
                </p:nvSpPr>
                <p:spPr bwMode="auto">
                  <a:xfrm>
                    <a:off x="5274734" y="57180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64" name="Freeform 7"/>
                  <p:cNvSpPr>
                    <a:spLocks/>
                  </p:cNvSpPr>
                  <p:nvPr/>
                </p:nvSpPr>
                <p:spPr bwMode="auto">
                  <a:xfrm>
                    <a:off x="4288863" y="3962400"/>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sp>
              <p:nvSpPr>
                <p:cNvPr id="153" name="Freeform 17"/>
                <p:cNvSpPr>
                  <a:spLocks/>
                </p:cNvSpPr>
                <p:nvPr/>
              </p:nvSpPr>
              <p:spPr bwMode="auto">
                <a:xfrm>
                  <a:off x="4047029" y="4317313"/>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150" name="Freeform 17"/>
              <p:cNvSpPr>
                <a:spLocks/>
              </p:cNvSpPr>
              <p:nvPr/>
            </p:nvSpPr>
            <p:spPr bwMode="auto">
              <a:xfrm>
                <a:off x="3608669" y="4838214"/>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51" name="Freeform 17"/>
              <p:cNvSpPr>
                <a:spLocks/>
              </p:cNvSpPr>
              <p:nvPr/>
            </p:nvSpPr>
            <p:spPr bwMode="auto">
              <a:xfrm>
                <a:off x="5039516" y="4625746"/>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147" name="Freeform 17"/>
            <p:cNvSpPr>
              <a:spLocks/>
            </p:cNvSpPr>
            <p:nvPr/>
          </p:nvSpPr>
          <p:spPr bwMode="auto">
            <a:xfrm flipH="1">
              <a:off x="3208829" y="4155502"/>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48" name="Freeform 17"/>
            <p:cNvSpPr>
              <a:spLocks/>
            </p:cNvSpPr>
            <p:nvPr/>
          </p:nvSpPr>
          <p:spPr bwMode="auto">
            <a:xfrm flipH="1">
              <a:off x="4582316" y="4176573"/>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165" name="Oval 164"/>
          <p:cNvSpPr/>
          <p:nvPr/>
        </p:nvSpPr>
        <p:spPr>
          <a:xfrm>
            <a:off x="485775" y="2712150"/>
            <a:ext cx="3141134" cy="124425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solidFill>
                  <a:schemeClr val="tx1"/>
                </a:solidFill>
              </a:rPr>
              <a:t>…Until Year 3 has significant weed resistance…</a:t>
            </a:r>
            <a:endParaRPr lang="en-US" sz="2000" b="1" dirty="0">
              <a:solidFill>
                <a:schemeClr val="tx1"/>
              </a:solidFill>
            </a:endParaRPr>
          </a:p>
        </p:txBody>
      </p:sp>
      <p:grpSp>
        <p:nvGrpSpPr>
          <p:cNvPr id="167" name="Group 166"/>
          <p:cNvGrpSpPr/>
          <p:nvPr/>
        </p:nvGrpSpPr>
        <p:grpSpPr>
          <a:xfrm>
            <a:off x="3048000" y="3429000"/>
            <a:ext cx="3048000" cy="2640628"/>
            <a:chOff x="3048000" y="3518271"/>
            <a:chExt cx="3048000" cy="2640628"/>
          </a:xfrm>
        </p:grpSpPr>
        <p:grpSp>
          <p:nvGrpSpPr>
            <p:cNvPr id="168" name="Group 167"/>
            <p:cNvGrpSpPr/>
            <p:nvPr/>
          </p:nvGrpSpPr>
          <p:grpSpPr>
            <a:xfrm>
              <a:off x="3162225" y="3810000"/>
              <a:ext cx="2933775" cy="2348899"/>
              <a:chOff x="3162225" y="3810000"/>
              <a:chExt cx="2933775" cy="2348899"/>
            </a:xfrm>
          </p:grpSpPr>
          <p:grpSp>
            <p:nvGrpSpPr>
              <p:cNvPr id="176" name="Group 175"/>
              <p:cNvGrpSpPr/>
              <p:nvPr/>
            </p:nvGrpSpPr>
            <p:grpSpPr>
              <a:xfrm>
                <a:off x="3162225" y="3810000"/>
                <a:ext cx="2781375" cy="2348899"/>
                <a:chOff x="3162225" y="3810000"/>
                <a:chExt cx="2781375" cy="2348899"/>
              </a:xfrm>
            </p:grpSpPr>
            <p:grpSp>
              <p:nvGrpSpPr>
                <p:cNvPr id="179" name="Group 178"/>
                <p:cNvGrpSpPr/>
                <p:nvPr/>
              </p:nvGrpSpPr>
              <p:grpSpPr>
                <a:xfrm>
                  <a:off x="3162225" y="3810000"/>
                  <a:ext cx="2781375" cy="2348899"/>
                  <a:chOff x="3162225" y="3810000"/>
                  <a:chExt cx="2781375" cy="2348899"/>
                </a:xfrm>
              </p:grpSpPr>
              <p:sp>
                <p:nvSpPr>
                  <p:cNvPr id="181" name="Rectangle 180"/>
                  <p:cNvSpPr/>
                  <p:nvPr/>
                </p:nvSpPr>
                <p:spPr>
                  <a:xfrm rot="10800000">
                    <a:off x="3162225" y="3810000"/>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Freeform 7"/>
                  <p:cNvSpPr>
                    <a:spLocks/>
                  </p:cNvSpPr>
                  <p:nvPr/>
                </p:nvSpPr>
                <p:spPr bwMode="auto">
                  <a:xfrm>
                    <a:off x="3469290" y="3917417"/>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3" name="Freeform 7"/>
                  <p:cNvSpPr>
                    <a:spLocks/>
                  </p:cNvSpPr>
                  <p:nvPr/>
                </p:nvSpPr>
                <p:spPr bwMode="auto">
                  <a:xfrm>
                    <a:off x="3903134" y="4394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4" name="Freeform 7"/>
                  <p:cNvSpPr>
                    <a:spLocks/>
                  </p:cNvSpPr>
                  <p:nvPr/>
                </p:nvSpPr>
                <p:spPr bwMode="auto">
                  <a:xfrm>
                    <a:off x="4817534" y="40130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5" name="Freeform 7"/>
                  <p:cNvSpPr>
                    <a:spLocks/>
                  </p:cNvSpPr>
                  <p:nvPr/>
                </p:nvSpPr>
                <p:spPr bwMode="auto">
                  <a:xfrm>
                    <a:off x="3674534" y="5794233"/>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sp>
                <p:nvSpPr>
                  <p:cNvPr id="186" name="Freeform 7"/>
                  <p:cNvSpPr>
                    <a:spLocks/>
                  </p:cNvSpPr>
                  <p:nvPr/>
                </p:nvSpPr>
                <p:spPr bwMode="auto">
                  <a:xfrm>
                    <a:off x="4969934" y="5308458"/>
                    <a:ext cx="359337" cy="217100"/>
                  </a:xfrm>
                  <a:custGeom>
                    <a:avLst/>
                    <a:gdLst>
                      <a:gd name="T0" fmla="*/ 2147483647 w 288"/>
                      <a:gd name="T1" fmla="*/ 2147483647 h 174"/>
                      <a:gd name="T2" fmla="*/ 2147483647 w 288"/>
                      <a:gd name="T3" fmla="*/ 2147483647 h 174"/>
                      <a:gd name="T4" fmla="*/ 2147483647 w 288"/>
                      <a:gd name="T5" fmla="*/ 2147483647 h 174"/>
                      <a:gd name="T6" fmla="*/ 2147483647 w 288"/>
                      <a:gd name="T7" fmla="*/ 2147483647 h 174"/>
                      <a:gd name="T8" fmla="*/ 2147483647 w 288"/>
                      <a:gd name="T9" fmla="*/ 2147483647 h 174"/>
                      <a:gd name="T10" fmla="*/ 2147483647 w 288"/>
                      <a:gd name="T11" fmla="*/ 2147483647 h 174"/>
                      <a:gd name="T12" fmla="*/ 2147483647 w 288"/>
                      <a:gd name="T13" fmla="*/ 2147483647 h 174"/>
                      <a:gd name="T14" fmla="*/ 2147483647 w 288"/>
                      <a:gd name="T15" fmla="*/ 2147483647 h 174"/>
                      <a:gd name="T16" fmla="*/ 2147483647 w 288"/>
                      <a:gd name="T17" fmla="*/ 2147483647 h 174"/>
                      <a:gd name="T18" fmla="*/ 2147483647 w 288"/>
                      <a:gd name="T19" fmla="*/ 2147483647 h 174"/>
                      <a:gd name="T20" fmla="*/ 2147483647 w 288"/>
                      <a:gd name="T21" fmla="*/ 2147483647 h 174"/>
                      <a:gd name="T22" fmla="*/ 2147483647 w 288"/>
                      <a:gd name="T23" fmla="*/ 2147483647 h 174"/>
                      <a:gd name="T24" fmla="*/ 2147483647 w 288"/>
                      <a:gd name="T25" fmla="*/ 2147483647 h 174"/>
                      <a:gd name="T26" fmla="*/ 2147483647 w 288"/>
                      <a:gd name="T27" fmla="*/ 2147483647 h 174"/>
                      <a:gd name="T28" fmla="*/ 2147483647 w 288"/>
                      <a:gd name="T29" fmla="*/ 2147483647 h 174"/>
                      <a:gd name="T30" fmla="*/ 2147483647 w 288"/>
                      <a:gd name="T31" fmla="*/ 0 h 174"/>
                      <a:gd name="T32" fmla="*/ 2147483647 w 288"/>
                      <a:gd name="T33" fmla="*/ 2147483647 h 174"/>
                      <a:gd name="T34" fmla="*/ 2147483647 w 288"/>
                      <a:gd name="T35" fmla="*/ 2147483647 h 174"/>
                      <a:gd name="T36" fmla="*/ 2147483647 w 288"/>
                      <a:gd name="T37" fmla="*/ 2147483647 h 174"/>
                      <a:gd name="T38" fmla="*/ 2147483647 w 288"/>
                      <a:gd name="T39" fmla="*/ 2147483647 h 174"/>
                      <a:gd name="T40" fmla="*/ 2147483647 w 288"/>
                      <a:gd name="T41" fmla="*/ 2147483647 h 174"/>
                      <a:gd name="T42" fmla="*/ 2147483647 w 288"/>
                      <a:gd name="T43" fmla="*/ 2147483647 h 174"/>
                      <a:gd name="T44" fmla="*/ 2147483647 w 288"/>
                      <a:gd name="T45" fmla="*/ 2147483647 h 174"/>
                      <a:gd name="T46" fmla="*/ 2147483647 w 288"/>
                      <a:gd name="T47" fmla="*/ 2147483647 h 174"/>
                      <a:gd name="T48" fmla="*/ 2147483647 w 288"/>
                      <a:gd name="T49" fmla="*/ 2147483647 h 174"/>
                      <a:gd name="T50" fmla="*/ 2147483647 w 288"/>
                      <a:gd name="T51" fmla="*/ 2147483647 h 174"/>
                      <a:gd name="T52" fmla="*/ 2147483647 w 288"/>
                      <a:gd name="T53" fmla="*/ 2147483647 h 174"/>
                      <a:gd name="T54" fmla="*/ 2147483647 w 288"/>
                      <a:gd name="T55" fmla="*/ 2147483647 h 174"/>
                      <a:gd name="T56" fmla="*/ 2147483647 w 288"/>
                      <a:gd name="T57" fmla="*/ 2147483647 h 174"/>
                      <a:gd name="T58" fmla="*/ 2147483647 w 288"/>
                      <a:gd name="T59" fmla="*/ 2147483647 h 174"/>
                      <a:gd name="T60" fmla="*/ 2147483647 w 288"/>
                      <a:gd name="T61" fmla="*/ 2147483647 h 174"/>
                      <a:gd name="T62" fmla="*/ 2147483647 w 288"/>
                      <a:gd name="T63" fmla="*/ 2147483647 h 174"/>
                      <a:gd name="T64" fmla="*/ 2147483647 w 288"/>
                      <a:gd name="T65" fmla="*/ 2147483647 h 174"/>
                      <a:gd name="T66" fmla="*/ 2147483647 w 288"/>
                      <a:gd name="T67" fmla="*/ 2147483647 h 174"/>
                      <a:gd name="T68" fmla="*/ 2147483647 w 288"/>
                      <a:gd name="T69" fmla="*/ 2147483647 h 174"/>
                      <a:gd name="T70" fmla="*/ 2147483647 w 288"/>
                      <a:gd name="T71" fmla="*/ 2147483647 h 174"/>
                      <a:gd name="T72" fmla="*/ 2147483647 w 288"/>
                      <a:gd name="T73" fmla="*/ 2147483647 h 174"/>
                      <a:gd name="T74" fmla="*/ 2147483647 w 288"/>
                      <a:gd name="T75" fmla="*/ 2147483647 h 1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8"/>
                      <a:gd name="T115" fmla="*/ 0 h 174"/>
                      <a:gd name="T116" fmla="*/ 288 w 288"/>
                      <a:gd name="T117" fmla="*/ 174 h 17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8" h="174">
                        <a:moveTo>
                          <a:pt x="82" y="162"/>
                        </a:moveTo>
                        <a:cubicBezTo>
                          <a:pt x="83" y="140"/>
                          <a:pt x="83" y="116"/>
                          <a:pt x="90" y="94"/>
                        </a:cubicBezTo>
                        <a:cubicBezTo>
                          <a:pt x="95" y="78"/>
                          <a:pt x="103" y="64"/>
                          <a:pt x="106" y="48"/>
                        </a:cubicBezTo>
                        <a:cubicBezTo>
                          <a:pt x="92" y="45"/>
                          <a:pt x="91" y="53"/>
                          <a:pt x="82" y="62"/>
                        </a:cubicBezTo>
                        <a:cubicBezTo>
                          <a:pt x="77" y="77"/>
                          <a:pt x="80" y="70"/>
                          <a:pt x="74" y="82"/>
                        </a:cubicBezTo>
                        <a:cubicBezTo>
                          <a:pt x="72" y="94"/>
                          <a:pt x="68" y="103"/>
                          <a:pt x="64" y="114"/>
                        </a:cubicBezTo>
                        <a:cubicBezTo>
                          <a:pt x="62" y="173"/>
                          <a:pt x="71" y="167"/>
                          <a:pt x="22" y="174"/>
                        </a:cubicBezTo>
                        <a:cubicBezTo>
                          <a:pt x="25" y="143"/>
                          <a:pt x="29" y="158"/>
                          <a:pt x="20" y="132"/>
                        </a:cubicBezTo>
                        <a:cubicBezTo>
                          <a:pt x="21" y="130"/>
                          <a:pt x="28" y="120"/>
                          <a:pt x="28" y="118"/>
                        </a:cubicBezTo>
                        <a:cubicBezTo>
                          <a:pt x="27" y="112"/>
                          <a:pt x="10" y="110"/>
                          <a:pt x="10" y="110"/>
                        </a:cubicBezTo>
                        <a:cubicBezTo>
                          <a:pt x="8" y="105"/>
                          <a:pt x="3" y="101"/>
                          <a:pt x="2" y="96"/>
                        </a:cubicBezTo>
                        <a:cubicBezTo>
                          <a:pt x="0" y="79"/>
                          <a:pt x="27" y="66"/>
                          <a:pt x="40" y="62"/>
                        </a:cubicBezTo>
                        <a:cubicBezTo>
                          <a:pt x="53" y="45"/>
                          <a:pt x="58" y="34"/>
                          <a:pt x="80" y="30"/>
                        </a:cubicBezTo>
                        <a:cubicBezTo>
                          <a:pt x="91" y="22"/>
                          <a:pt x="116" y="35"/>
                          <a:pt x="110" y="18"/>
                        </a:cubicBezTo>
                        <a:cubicBezTo>
                          <a:pt x="97" y="20"/>
                          <a:pt x="91" y="28"/>
                          <a:pt x="88" y="16"/>
                        </a:cubicBezTo>
                        <a:cubicBezTo>
                          <a:pt x="92" y="7"/>
                          <a:pt x="95" y="3"/>
                          <a:pt x="104" y="0"/>
                        </a:cubicBezTo>
                        <a:cubicBezTo>
                          <a:pt x="111" y="1"/>
                          <a:pt x="119" y="0"/>
                          <a:pt x="126" y="2"/>
                        </a:cubicBezTo>
                        <a:cubicBezTo>
                          <a:pt x="135" y="5"/>
                          <a:pt x="128" y="24"/>
                          <a:pt x="140" y="26"/>
                        </a:cubicBezTo>
                        <a:cubicBezTo>
                          <a:pt x="157" y="29"/>
                          <a:pt x="147" y="28"/>
                          <a:pt x="170" y="30"/>
                        </a:cubicBezTo>
                        <a:cubicBezTo>
                          <a:pt x="179" y="39"/>
                          <a:pt x="185" y="51"/>
                          <a:pt x="196" y="58"/>
                        </a:cubicBezTo>
                        <a:cubicBezTo>
                          <a:pt x="201" y="73"/>
                          <a:pt x="201" y="66"/>
                          <a:pt x="198" y="78"/>
                        </a:cubicBezTo>
                        <a:cubicBezTo>
                          <a:pt x="185" y="72"/>
                          <a:pt x="185" y="59"/>
                          <a:pt x="170" y="54"/>
                        </a:cubicBezTo>
                        <a:cubicBezTo>
                          <a:pt x="167" y="52"/>
                          <a:pt x="164" y="50"/>
                          <a:pt x="162" y="48"/>
                        </a:cubicBezTo>
                        <a:cubicBezTo>
                          <a:pt x="160" y="46"/>
                          <a:pt x="166" y="50"/>
                          <a:pt x="168" y="52"/>
                        </a:cubicBezTo>
                        <a:cubicBezTo>
                          <a:pt x="193" y="74"/>
                          <a:pt x="172" y="56"/>
                          <a:pt x="184" y="70"/>
                        </a:cubicBezTo>
                        <a:cubicBezTo>
                          <a:pt x="199" y="88"/>
                          <a:pt x="204" y="102"/>
                          <a:pt x="228" y="110"/>
                        </a:cubicBezTo>
                        <a:cubicBezTo>
                          <a:pt x="233" y="117"/>
                          <a:pt x="242" y="130"/>
                          <a:pt x="242" y="130"/>
                        </a:cubicBezTo>
                        <a:cubicBezTo>
                          <a:pt x="241" y="132"/>
                          <a:pt x="236" y="134"/>
                          <a:pt x="238" y="136"/>
                        </a:cubicBezTo>
                        <a:cubicBezTo>
                          <a:pt x="241" y="139"/>
                          <a:pt x="250" y="140"/>
                          <a:pt x="250" y="140"/>
                        </a:cubicBezTo>
                        <a:cubicBezTo>
                          <a:pt x="258" y="151"/>
                          <a:pt x="272" y="150"/>
                          <a:pt x="284" y="154"/>
                        </a:cubicBezTo>
                        <a:cubicBezTo>
                          <a:pt x="288" y="165"/>
                          <a:pt x="284" y="169"/>
                          <a:pt x="274" y="174"/>
                        </a:cubicBezTo>
                        <a:cubicBezTo>
                          <a:pt x="236" y="172"/>
                          <a:pt x="220" y="159"/>
                          <a:pt x="186" y="150"/>
                        </a:cubicBezTo>
                        <a:cubicBezTo>
                          <a:pt x="181" y="130"/>
                          <a:pt x="187" y="132"/>
                          <a:pt x="168" y="126"/>
                        </a:cubicBezTo>
                        <a:cubicBezTo>
                          <a:pt x="154" y="112"/>
                          <a:pt x="156" y="98"/>
                          <a:pt x="138" y="84"/>
                        </a:cubicBezTo>
                        <a:cubicBezTo>
                          <a:pt x="135" y="74"/>
                          <a:pt x="134" y="64"/>
                          <a:pt x="126" y="56"/>
                        </a:cubicBezTo>
                        <a:cubicBezTo>
                          <a:pt x="116" y="71"/>
                          <a:pt x="113" y="92"/>
                          <a:pt x="110" y="110"/>
                        </a:cubicBezTo>
                        <a:cubicBezTo>
                          <a:pt x="111" y="121"/>
                          <a:pt x="116" y="149"/>
                          <a:pt x="112" y="162"/>
                        </a:cubicBezTo>
                        <a:cubicBezTo>
                          <a:pt x="109" y="162"/>
                          <a:pt x="82" y="155"/>
                          <a:pt x="82" y="162"/>
                        </a:cubicBezTo>
                        <a:close/>
                      </a:path>
                    </a:pathLst>
                  </a:custGeom>
                  <a:solidFill>
                    <a:schemeClr val="bg2">
                      <a:lumMod val="50000"/>
                    </a:schemeClr>
                  </a:solidFill>
                  <a:ln w="9525">
                    <a:noFill/>
                    <a:round/>
                    <a:headEnd/>
                    <a:tailEnd/>
                  </a:ln>
                </p:spPr>
                <p:txBody>
                  <a:bodyPr/>
                  <a:lstStyle/>
                  <a:p>
                    <a:endParaRPr lang="en-US" dirty="0">
                      <a:latin typeface="Calibri" pitchFamily="34" charset="0"/>
                    </a:endParaRPr>
                  </a:p>
                </p:txBody>
              </p:sp>
            </p:grpSp>
            <p:sp>
              <p:nvSpPr>
                <p:cNvPr id="180" name="Freeform 17"/>
                <p:cNvSpPr>
                  <a:spLocks/>
                </p:cNvSpPr>
                <p:nvPr/>
              </p:nvSpPr>
              <p:spPr bwMode="auto">
                <a:xfrm>
                  <a:off x="4047029" y="4317313"/>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177" name="Freeform 17"/>
              <p:cNvSpPr>
                <a:spLocks/>
              </p:cNvSpPr>
              <p:nvPr/>
            </p:nvSpPr>
            <p:spPr bwMode="auto">
              <a:xfrm>
                <a:off x="3608669" y="4838214"/>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78" name="Freeform 17"/>
              <p:cNvSpPr>
                <a:spLocks/>
              </p:cNvSpPr>
              <p:nvPr/>
            </p:nvSpPr>
            <p:spPr bwMode="auto">
              <a:xfrm>
                <a:off x="5266229" y="4625746"/>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169" name="Freeform 17"/>
            <p:cNvSpPr>
              <a:spLocks/>
            </p:cNvSpPr>
            <p:nvPr/>
          </p:nvSpPr>
          <p:spPr bwMode="auto">
            <a:xfrm flipH="1">
              <a:off x="3208829" y="4155502"/>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70" name="Freeform 17"/>
            <p:cNvSpPr>
              <a:spLocks/>
            </p:cNvSpPr>
            <p:nvPr/>
          </p:nvSpPr>
          <p:spPr bwMode="auto">
            <a:xfrm flipH="1">
              <a:off x="4582316" y="4176573"/>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71" name="Freeform 17"/>
            <p:cNvSpPr>
              <a:spLocks/>
            </p:cNvSpPr>
            <p:nvPr/>
          </p:nvSpPr>
          <p:spPr bwMode="auto">
            <a:xfrm flipH="1">
              <a:off x="4138026" y="5137168"/>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72" name="Freeform 17"/>
            <p:cNvSpPr>
              <a:spLocks/>
            </p:cNvSpPr>
            <p:nvPr/>
          </p:nvSpPr>
          <p:spPr bwMode="auto">
            <a:xfrm>
              <a:off x="4817534" y="5137167"/>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73" name="Freeform 17"/>
            <p:cNvSpPr>
              <a:spLocks/>
            </p:cNvSpPr>
            <p:nvPr/>
          </p:nvSpPr>
          <p:spPr bwMode="auto">
            <a:xfrm>
              <a:off x="3847585" y="3518271"/>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74" name="Freeform 17"/>
            <p:cNvSpPr>
              <a:spLocks/>
            </p:cNvSpPr>
            <p:nvPr/>
          </p:nvSpPr>
          <p:spPr bwMode="auto">
            <a:xfrm>
              <a:off x="4997202" y="3670671"/>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sp>
          <p:nvSpPr>
            <p:cNvPr id="175" name="Freeform 17"/>
            <p:cNvSpPr>
              <a:spLocks/>
            </p:cNvSpPr>
            <p:nvPr/>
          </p:nvSpPr>
          <p:spPr bwMode="auto">
            <a:xfrm flipH="1">
              <a:off x="3048000" y="4872909"/>
              <a:ext cx="829771" cy="940487"/>
            </a:xfrm>
            <a:custGeom>
              <a:avLst/>
              <a:gdLst>
                <a:gd name="T0" fmla="*/ 2147483647 w 2637"/>
                <a:gd name="T1" fmla="*/ 2147483647 h 3555"/>
                <a:gd name="T2" fmla="*/ 2147483647 w 2637"/>
                <a:gd name="T3" fmla="*/ 2147483647 h 3555"/>
                <a:gd name="T4" fmla="*/ 2147483647 w 2637"/>
                <a:gd name="T5" fmla="*/ 2147483647 h 3555"/>
                <a:gd name="T6" fmla="*/ 2147483647 w 2637"/>
                <a:gd name="T7" fmla="*/ 2147483647 h 3555"/>
                <a:gd name="T8" fmla="*/ 2147483647 w 2637"/>
                <a:gd name="T9" fmla="*/ 2147483647 h 3555"/>
                <a:gd name="T10" fmla="*/ 2147483647 w 2637"/>
                <a:gd name="T11" fmla="*/ 2147483647 h 3555"/>
                <a:gd name="T12" fmla="*/ 2147483647 w 2637"/>
                <a:gd name="T13" fmla="*/ 2147483647 h 3555"/>
                <a:gd name="T14" fmla="*/ 2147483647 w 2637"/>
                <a:gd name="T15" fmla="*/ 2147483647 h 3555"/>
                <a:gd name="T16" fmla="*/ 2147483647 w 2637"/>
                <a:gd name="T17" fmla="*/ 2147483647 h 3555"/>
                <a:gd name="T18" fmla="*/ 2147483647 w 2637"/>
                <a:gd name="T19" fmla="*/ 2147483647 h 3555"/>
                <a:gd name="T20" fmla="*/ 2147483647 w 2637"/>
                <a:gd name="T21" fmla="*/ 2147483647 h 3555"/>
                <a:gd name="T22" fmla="*/ 2147483647 w 2637"/>
                <a:gd name="T23" fmla="*/ 2147483647 h 3555"/>
                <a:gd name="T24" fmla="*/ 2147483647 w 2637"/>
                <a:gd name="T25" fmla="*/ 2147483647 h 3555"/>
                <a:gd name="T26" fmla="*/ 2147483647 w 2637"/>
                <a:gd name="T27" fmla="*/ 2147483647 h 3555"/>
                <a:gd name="T28" fmla="*/ 2147483647 w 2637"/>
                <a:gd name="T29" fmla="*/ 2147483647 h 3555"/>
                <a:gd name="T30" fmla="*/ 2147483647 w 2637"/>
                <a:gd name="T31" fmla="*/ 2147483647 h 3555"/>
                <a:gd name="T32" fmla="*/ 2147483647 w 2637"/>
                <a:gd name="T33" fmla="*/ 2147483647 h 3555"/>
                <a:gd name="T34" fmla="*/ 2147483647 w 2637"/>
                <a:gd name="T35" fmla="*/ 2147483647 h 3555"/>
                <a:gd name="T36" fmla="*/ 2147483647 w 2637"/>
                <a:gd name="T37" fmla="*/ 2147483647 h 3555"/>
                <a:gd name="T38" fmla="*/ 2147483647 w 2637"/>
                <a:gd name="T39" fmla="*/ 2147483647 h 3555"/>
                <a:gd name="T40" fmla="*/ 2147483647 w 2637"/>
                <a:gd name="T41" fmla="*/ 2147483647 h 3555"/>
                <a:gd name="T42" fmla="*/ 2147483647 w 2637"/>
                <a:gd name="T43" fmla="*/ 2147483647 h 3555"/>
                <a:gd name="T44" fmla="*/ 2147483647 w 2637"/>
                <a:gd name="T45" fmla="*/ 2147483647 h 3555"/>
                <a:gd name="T46" fmla="*/ 2147483647 w 2637"/>
                <a:gd name="T47" fmla="*/ 2147483647 h 3555"/>
                <a:gd name="T48" fmla="*/ 2147483647 w 2637"/>
                <a:gd name="T49" fmla="*/ 2147483647 h 3555"/>
                <a:gd name="T50" fmla="*/ 2147483647 w 2637"/>
                <a:gd name="T51" fmla="*/ 2147483647 h 3555"/>
                <a:gd name="T52" fmla="*/ 2147483647 w 2637"/>
                <a:gd name="T53" fmla="*/ 2147483647 h 3555"/>
                <a:gd name="T54" fmla="*/ 2147483647 w 2637"/>
                <a:gd name="T55" fmla="*/ 2147483647 h 3555"/>
                <a:gd name="T56" fmla="*/ 2147483647 w 2637"/>
                <a:gd name="T57" fmla="*/ 2147483647 h 3555"/>
                <a:gd name="T58" fmla="*/ 2147483647 w 2637"/>
                <a:gd name="T59" fmla="*/ 2147483647 h 3555"/>
                <a:gd name="T60" fmla="*/ 2147483647 w 2637"/>
                <a:gd name="T61" fmla="*/ 2147483647 h 3555"/>
                <a:gd name="T62" fmla="*/ 2147483647 w 2637"/>
                <a:gd name="T63" fmla="*/ 2147483647 h 3555"/>
                <a:gd name="T64" fmla="*/ 2147483647 w 2637"/>
                <a:gd name="T65" fmla="*/ 2147483647 h 3555"/>
                <a:gd name="T66" fmla="*/ 2147483647 w 2637"/>
                <a:gd name="T67" fmla="*/ 2147483647 h 3555"/>
                <a:gd name="T68" fmla="*/ 2147483647 w 2637"/>
                <a:gd name="T69" fmla="*/ 2147483647 h 3555"/>
                <a:gd name="T70" fmla="*/ 2147483647 w 2637"/>
                <a:gd name="T71" fmla="*/ 2147483647 h 3555"/>
                <a:gd name="T72" fmla="*/ 2147483647 w 2637"/>
                <a:gd name="T73" fmla="*/ 2147483647 h 3555"/>
                <a:gd name="T74" fmla="*/ 2147483647 w 2637"/>
                <a:gd name="T75" fmla="*/ 2147483647 h 3555"/>
                <a:gd name="T76" fmla="*/ 2147483647 w 2637"/>
                <a:gd name="T77" fmla="*/ 2147483647 h 3555"/>
                <a:gd name="T78" fmla="*/ 2147483647 w 2637"/>
                <a:gd name="T79" fmla="*/ 2147483647 h 3555"/>
                <a:gd name="T80" fmla="*/ 2147483647 w 2637"/>
                <a:gd name="T81" fmla="*/ 2147483647 h 3555"/>
                <a:gd name="T82" fmla="*/ 2147483647 w 2637"/>
                <a:gd name="T83" fmla="*/ 2147483647 h 3555"/>
                <a:gd name="T84" fmla="*/ 2147483647 w 2637"/>
                <a:gd name="T85" fmla="*/ 2147483647 h 3555"/>
                <a:gd name="T86" fmla="*/ 2147483647 w 2637"/>
                <a:gd name="T87" fmla="*/ 2147483647 h 3555"/>
                <a:gd name="T88" fmla="*/ 2147483647 w 2637"/>
                <a:gd name="T89" fmla="*/ 2147483647 h 3555"/>
                <a:gd name="T90" fmla="*/ 2147483647 w 2637"/>
                <a:gd name="T91" fmla="*/ 2147483647 h 3555"/>
                <a:gd name="T92" fmla="*/ 2147483647 w 2637"/>
                <a:gd name="T93" fmla="*/ 2147483647 h 3555"/>
                <a:gd name="T94" fmla="*/ 2147483647 w 2637"/>
                <a:gd name="T95" fmla="*/ 2147483647 h 3555"/>
                <a:gd name="T96" fmla="*/ 2147483647 w 2637"/>
                <a:gd name="T97" fmla="*/ 2147483647 h 3555"/>
                <a:gd name="T98" fmla="*/ 2147483647 w 2637"/>
                <a:gd name="T99" fmla="*/ 2147483647 h 3555"/>
                <a:gd name="T100" fmla="*/ 2147483647 w 2637"/>
                <a:gd name="T101" fmla="*/ 2147483647 h 3555"/>
                <a:gd name="T102" fmla="*/ 2147483647 w 2637"/>
                <a:gd name="T103" fmla="*/ 2147483647 h 3555"/>
                <a:gd name="T104" fmla="*/ 2147483647 w 2637"/>
                <a:gd name="T105" fmla="*/ 2147483647 h 3555"/>
                <a:gd name="T106" fmla="*/ 2147483647 w 2637"/>
                <a:gd name="T107" fmla="*/ 2147483647 h 3555"/>
                <a:gd name="T108" fmla="*/ 2147483647 w 2637"/>
                <a:gd name="T109" fmla="*/ 2147483647 h 3555"/>
                <a:gd name="T110" fmla="*/ 2147483647 w 2637"/>
                <a:gd name="T111" fmla="*/ 2147483647 h 3555"/>
                <a:gd name="T112" fmla="*/ 2147483647 w 2637"/>
                <a:gd name="T113" fmla="*/ 2147483647 h 3555"/>
                <a:gd name="T114" fmla="*/ 2147483647 w 2637"/>
                <a:gd name="T115" fmla="*/ 2147483647 h 3555"/>
                <a:gd name="T116" fmla="*/ 2147483647 w 2637"/>
                <a:gd name="T117" fmla="*/ 2147483647 h 3555"/>
                <a:gd name="T118" fmla="*/ 2147483647 w 2637"/>
                <a:gd name="T119" fmla="*/ 2147483647 h 3555"/>
                <a:gd name="T120" fmla="*/ 2147483647 w 2637"/>
                <a:gd name="T121" fmla="*/ 2147483647 h 35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37"/>
                <a:gd name="T184" fmla="*/ 0 h 3555"/>
                <a:gd name="T185" fmla="*/ 2637 w 2637"/>
                <a:gd name="T186" fmla="*/ 3555 h 35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37" h="3555">
                  <a:moveTo>
                    <a:pt x="1456" y="3186"/>
                  </a:moveTo>
                  <a:cubicBezTo>
                    <a:pt x="1427" y="3245"/>
                    <a:pt x="1395" y="3272"/>
                    <a:pt x="1337" y="3295"/>
                  </a:cubicBezTo>
                  <a:cubicBezTo>
                    <a:pt x="1292" y="3342"/>
                    <a:pt x="1302" y="3416"/>
                    <a:pt x="1292" y="3478"/>
                  </a:cubicBezTo>
                  <a:cubicBezTo>
                    <a:pt x="1271" y="3458"/>
                    <a:pt x="1248" y="3444"/>
                    <a:pt x="1228" y="3423"/>
                  </a:cubicBezTo>
                  <a:cubicBezTo>
                    <a:pt x="1219" y="3463"/>
                    <a:pt x="1213" y="3503"/>
                    <a:pt x="1200" y="3542"/>
                  </a:cubicBezTo>
                  <a:cubicBezTo>
                    <a:pt x="1134" y="3521"/>
                    <a:pt x="1147" y="3514"/>
                    <a:pt x="1090" y="3551"/>
                  </a:cubicBezTo>
                  <a:cubicBezTo>
                    <a:pt x="1072" y="3548"/>
                    <a:pt x="1049" y="3555"/>
                    <a:pt x="1036" y="3542"/>
                  </a:cubicBezTo>
                  <a:cubicBezTo>
                    <a:pt x="1021" y="3527"/>
                    <a:pt x="1081" y="3464"/>
                    <a:pt x="1090" y="3451"/>
                  </a:cubicBezTo>
                  <a:cubicBezTo>
                    <a:pt x="1093" y="3420"/>
                    <a:pt x="1094" y="3389"/>
                    <a:pt x="1100" y="3359"/>
                  </a:cubicBezTo>
                  <a:cubicBezTo>
                    <a:pt x="1104" y="3340"/>
                    <a:pt x="1118" y="3305"/>
                    <a:pt x="1118" y="3305"/>
                  </a:cubicBezTo>
                  <a:cubicBezTo>
                    <a:pt x="1127" y="3241"/>
                    <a:pt x="1138" y="3231"/>
                    <a:pt x="1081" y="3213"/>
                  </a:cubicBezTo>
                  <a:cubicBezTo>
                    <a:pt x="1078" y="3198"/>
                    <a:pt x="1081" y="3180"/>
                    <a:pt x="1072" y="3167"/>
                  </a:cubicBezTo>
                  <a:cubicBezTo>
                    <a:pt x="1067" y="3159"/>
                    <a:pt x="1054" y="3156"/>
                    <a:pt x="1045" y="3158"/>
                  </a:cubicBezTo>
                  <a:cubicBezTo>
                    <a:pt x="1036" y="3160"/>
                    <a:pt x="1034" y="3172"/>
                    <a:pt x="1026" y="3177"/>
                  </a:cubicBezTo>
                  <a:cubicBezTo>
                    <a:pt x="1009" y="3187"/>
                    <a:pt x="954" y="3193"/>
                    <a:pt x="944" y="3195"/>
                  </a:cubicBezTo>
                  <a:cubicBezTo>
                    <a:pt x="929" y="3242"/>
                    <a:pt x="924" y="3262"/>
                    <a:pt x="889" y="3295"/>
                  </a:cubicBezTo>
                  <a:cubicBezTo>
                    <a:pt x="843" y="3226"/>
                    <a:pt x="878" y="3120"/>
                    <a:pt x="944" y="3076"/>
                  </a:cubicBezTo>
                  <a:cubicBezTo>
                    <a:pt x="934" y="3045"/>
                    <a:pt x="921" y="3034"/>
                    <a:pt x="898" y="3012"/>
                  </a:cubicBezTo>
                  <a:cubicBezTo>
                    <a:pt x="884" y="2953"/>
                    <a:pt x="897" y="2952"/>
                    <a:pt x="935" y="2902"/>
                  </a:cubicBezTo>
                  <a:cubicBezTo>
                    <a:pt x="948" y="2885"/>
                    <a:pt x="953" y="2868"/>
                    <a:pt x="972" y="2857"/>
                  </a:cubicBezTo>
                  <a:cubicBezTo>
                    <a:pt x="1008" y="2835"/>
                    <a:pt x="1041" y="2824"/>
                    <a:pt x="1072" y="2793"/>
                  </a:cubicBezTo>
                  <a:cubicBezTo>
                    <a:pt x="1081" y="2796"/>
                    <a:pt x="1093" y="2795"/>
                    <a:pt x="1100" y="2802"/>
                  </a:cubicBezTo>
                  <a:cubicBezTo>
                    <a:pt x="1107" y="2809"/>
                    <a:pt x="1100" y="2827"/>
                    <a:pt x="1109" y="2829"/>
                  </a:cubicBezTo>
                  <a:cubicBezTo>
                    <a:pt x="1133" y="2834"/>
                    <a:pt x="1158" y="2823"/>
                    <a:pt x="1182" y="2820"/>
                  </a:cubicBezTo>
                  <a:cubicBezTo>
                    <a:pt x="1199" y="2811"/>
                    <a:pt x="1234" y="2791"/>
                    <a:pt x="1255" y="2793"/>
                  </a:cubicBezTo>
                  <a:cubicBezTo>
                    <a:pt x="1274" y="2795"/>
                    <a:pt x="1310" y="2811"/>
                    <a:pt x="1310" y="2811"/>
                  </a:cubicBezTo>
                  <a:cubicBezTo>
                    <a:pt x="1301" y="2882"/>
                    <a:pt x="1291" y="2898"/>
                    <a:pt x="1356" y="2921"/>
                  </a:cubicBezTo>
                  <a:cubicBezTo>
                    <a:pt x="1368" y="2918"/>
                    <a:pt x="1380" y="2913"/>
                    <a:pt x="1392" y="2911"/>
                  </a:cubicBezTo>
                  <a:cubicBezTo>
                    <a:pt x="1419" y="2907"/>
                    <a:pt x="1447" y="2909"/>
                    <a:pt x="1474" y="2902"/>
                  </a:cubicBezTo>
                  <a:cubicBezTo>
                    <a:pt x="1485" y="2899"/>
                    <a:pt x="1533" y="2834"/>
                    <a:pt x="1548" y="2820"/>
                  </a:cubicBezTo>
                  <a:cubicBezTo>
                    <a:pt x="1569" y="2690"/>
                    <a:pt x="1566" y="2725"/>
                    <a:pt x="1566" y="2500"/>
                  </a:cubicBezTo>
                  <a:cubicBezTo>
                    <a:pt x="1566" y="2448"/>
                    <a:pt x="1577" y="2363"/>
                    <a:pt x="1520" y="2345"/>
                  </a:cubicBezTo>
                  <a:cubicBezTo>
                    <a:pt x="1517" y="2336"/>
                    <a:pt x="1520" y="2320"/>
                    <a:pt x="1511" y="2317"/>
                  </a:cubicBezTo>
                  <a:cubicBezTo>
                    <a:pt x="1494" y="2312"/>
                    <a:pt x="1450" y="2328"/>
                    <a:pt x="1429" y="2335"/>
                  </a:cubicBezTo>
                  <a:cubicBezTo>
                    <a:pt x="1394" y="2359"/>
                    <a:pt x="1371" y="2364"/>
                    <a:pt x="1328" y="2372"/>
                  </a:cubicBezTo>
                  <a:cubicBezTo>
                    <a:pt x="1339" y="2430"/>
                    <a:pt x="1344" y="2418"/>
                    <a:pt x="1374" y="2463"/>
                  </a:cubicBezTo>
                  <a:cubicBezTo>
                    <a:pt x="1330" y="2479"/>
                    <a:pt x="1339" y="2492"/>
                    <a:pt x="1328" y="2537"/>
                  </a:cubicBezTo>
                  <a:cubicBezTo>
                    <a:pt x="1331" y="2546"/>
                    <a:pt x="1332" y="2556"/>
                    <a:pt x="1337" y="2564"/>
                  </a:cubicBezTo>
                  <a:cubicBezTo>
                    <a:pt x="1342" y="2571"/>
                    <a:pt x="1355" y="2573"/>
                    <a:pt x="1356" y="2582"/>
                  </a:cubicBezTo>
                  <a:cubicBezTo>
                    <a:pt x="1361" y="2654"/>
                    <a:pt x="1354" y="2669"/>
                    <a:pt x="1337" y="2719"/>
                  </a:cubicBezTo>
                  <a:cubicBezTo>
                    <a:pt x="1286" y="2702"/>
                    <a:pt x="1319" y="2722"/>
                    <a:pt x="1301" y="2646"/>
                  </a:cubicBezTo>
                  <a:cubicBezTo>
                    <a:pt x="1297" y="2627"/>
                    <a:pt x="1282" y="2591"/>
                    <a:pt x="1282" y="2591"/>
                  </a:cubicBezTo>
                  <a:cubicBezTo>
                    <a:pt x="1285" y="2579"/>
                    <a:pt x="1292" y="2567"/>
                    <a:pt x="1292" y="2555"/>
                  </a:cubicBezTo>
                  <a:cubicBezTo>
                    <a:pt x="1292" y="2500"/>
                    <a:pt x="1248" y="2542"/>
                    <a:pt x="1228" y="2555"/>
                  </a:cubicBezTo>
                  <a:cubicBezTo>
                    <a:pt x="1219" y="2552"/>
                    <a:pt x="1204" y="2555"/>
                    <a:pt x="1200" y="2546"/>
                  </a:cubicBezTo>
                  <a:cubicBezTo>
                    <a:pt x="1191" y="2529"/>
                    <a:pt x="1239" y="2484"/>
                    <a:pt x="1246" y="2473"/>
                  </a:cubicBezTo>
                  <a:cubicBezTo>
                    <a:pt x="1241" y="2445"/>
                    <a:pt x="1241" y="2399"/>
                    <a:pt x="1218" y="2399"/>
                  </a:cubicBezTo>
                  <a:cubicBezTo>
                    <a:pt x="1199" y="2399"/>
                    <a:pt x="1164" y="2418"/>
                    <a:pt x="1164" y="2418"/>
                  </a:cubicBezTo>
                  <a:cubicBezTo>
                    <a:pt x="1163" y="2421"/>
                    <a:pt x="1144" y="2470"/>
                    <a:pt x="1145" y="2473"/>
                  </a:cubicBezTo>
                  <a:cubicBezTo>
                    <a:pt x="1147" y="2482"/>
                    <a:pt x="1158" y="2484"/>
                    <a:pt x="1164" y="2491"/>
                  </a:cubicBezTo>
                  <a:cubicBezTo>
                    <a:pt x="1171" y="2499"/>
                    <a:pt x="1176" y="2509"/>
                    <a:pt x="1182" y="2518"/>
                  </a:cubicBezTo>
                  <a:cubicBezTo>
                    <a:pt x="1199" y="2572"/>
                    <a:pt x="1164" y="2564"/>
                    <a:pt x="1118" y="2573"/>
                  </a:cubicBezTo>
                  <a:cubicBezTo>
                    <a:pt x="1130" y="2624"/>
                    <a:pt x="1148" y="2620"/>
                    <a:pt x="1164" y="2665"/>
                  </a:cubicBezTo>
                  <a:cubicBezTo>
                    <a:pt x="1150" y="2678"/>
                    <a:pt x="1125" y="2683"/>
                    <a:pt x="1118" y="2701"/>
                  </a:cubicBezTo>
                  <a:cubicBezTo>
                    <a:pt x="1072" y="2827"/>
                    <a:pt x="1140" y="2752"/>
                    <a:pt x="1090" y="2802"/>
                  </a:cubicBezTo>
                  <a:cubicBezTo>
                    <a:pt x="1076" y="2788"/>
                    <a:pt x="1062" y="2775"/>
                    <a:pt x="1054" y="2756"/>
                  </a:cubicBezTo>
                  <a:cubicBezTo>
                    <a:pt x="1046" y="2738"/>
                    <a:pt x="1042" y="2719"/>
                    <a:pt x="1036" y="2701"/>
                  </a:cubicBezTo>
                  <a:cubicBezTo>
                    <a:pt x="1033" y="2692"/>
                    <a:pt x="1034" y="2679"/>
                    <a:pt x="1026" y="2674"/>
                  </a:cubicBezTo>
                  <a:cubicBezTo>
                    <a:pt x="1013" y="2666"/>
                    <a:pt x="996" y="2668"/>
                    <a:pt x="981" y="2665"/>
                  </a:cubicBezTo>
                  <a:cubicBezTo>
                    <a:pt x="984" y="2653"/>
                    <a:pt x="983" y="2639"/>
                    <a:pt x="990" y="2628"/>
                  </a:cubicBezTo>
                  <a:cubicBezTo>
                    <a:pt x="1002" y="2610"/>
                    <a:pt x="1036" y="2582"/>
                    <a:pt x="1036" y="2582"/>
                  </a:cubicBezTo>
                  <a:cubicBezTo>
                    <a:pt x="1033" y="2573"/>
                    <a:pt x="1029" y="2564"/>
                    <a:pt x="1026" y="2555"/>
                  </a:cubicBezTo>
                  <a:cubicBezTo>
                    <a:pt x="1023" y="2546"/>
                    <a:pt x="1026" y="2531"/>
                    <a:pt x="1017" y="2527"/>
                  </a:cubicBezTo>
                  <a:cubicBezTo>
                    <a:pt x="1008" y="2523"/>
                    <a:pt x="999" y="2534"/>
                    <a:pt x="990" y="2537"/>
                  </a:cubicBezTo>
                  <a:cubicBezTo>
                    <a:pt x="966" y="2560"/>
                    <a:pt x="940" y="2577"/>
                    <a:pt x="917" y="2601"/>
                  </a:cubicBezTo>
                  <a:cubicBezTo>
                    <a:pt x="938" y="2663"/>
                    <a:pt x="922" y="2641"/>
                    <a:pt x="953" y="2674"/>
                  </a:cubicBezTo>
                  <a:cubicBezTo>
                    <a:pt x="943" y="2742"/>
                    <a:pt x="937" y="2808"/>
                    <a:pt x="898" y="2866"/>
                  </a:cubicBezTo>
                  <a:cubicBezTo>
                    <a:pt x="895" y="2875"/>
                    <a:pt x="897" y="2889"/>
                    <a:pt x="889" y="2893"/>
                  </a:cubicBezTo>
                  <a:cubicBezTo>
                    <a:pt x="867" y="2904"/>
                    <a:pt x="850" y="2865"/>
                    <a:pt x="844" y="2857"/>
                  </a:cubicBezTo>
                  <a:cubicBezTo>
                    <a:pt x="848" y="2813"/>
                    <a:pt x="868" y="2738"/>
                    <a:pt x="853" y="2692"/>
                  </a:cubicBezTo>
                  <a:cubicBezTo>
                    <a:pt x="802" y="2709"/>
                    <a:pt x="798" y="2743"/>
                    <a:pt x="770" y="2783"/>
                  </a:cubicBezTo>
                  <a:cubicBezTo>
                    <a:pt x="762" y="2817"/>
                    <a:pt x="752" y="2850"/>
                    <a:pt x="743" y="2884"/>
                  </a:cubicBezTo>
                  <a:cubicBezTo>
                    <a:pt x="740" y="2893"/>
                    <a:pt x="742" y="2905"/>
                    <a:pt x="734" y="2911"/>
                  </a:cubicBezTo>
                  <a:cubicBezTo>
                    <a:pt x="718" y="2922"/>
                    <a:pt x="697" y="2924"/>
                    <a:pt x="679" y="2930"/>
                  </a:cubicBezTo>
                  <a:cubicBezTo>
                    <a:pt x="670" y="2933"/>
                    <a:pt x="652" y="2939"/>
                    <a:pt x="652" y="2939"/>
                  </a:cubicBezTo>
                  <a:cubicBezTo>
                    <a:pt x="613" y="2976"/>
                    <a:pt x="656" y="2947"/>
                    <a:pt x="606" y="2939"/>
                  </a:cubicBezTo>
                  <a:cubicBezTo>
                    <a:pt x="596" y="2937"/>
                    <a:pt x="587" y="2945"/>
                    <a:pt x="578" y="2948"/>
                  </a:cubicBezTo>
                  <a:cubicBezTo>
                    <a:pt x="569" y="2945"/>
                    <a:pt x="551" y="2948"/>
                    <a:pt x="551" y="2939"/>
                  </a:cubicBezTo>
                  <a:cubicBezTo>
                    <a:pt x="551" y="2893"/>
                    <a:pt x="608" y="2813"/>
                    <a:pt x="652" y="2793"/>
                  </a:cubicBezTo>
                  <a:cubicBezTo>
                    <a:pt x="676" y="2782"/>
                    <a:pt x="750" y="2759"/>
                    <a:pt x="725" y="2765"/>
                  </a:cubicBezTo>
                  <a:cubicBezTo>
                    <a:pt x="713" y="2768"/>
                    <a:pt x="700" y="2770"/>
                    <a:pt x="688" y="2774"/>
                  </a:cubicBezTo>
                  <a:cubicBezTo>
                    <a:pt x="669" y="2780"/>
                    <a:pt x="651" y="2787"/>
                    <a:pt x="633" y="2793"/>
                  </a:cubicBezTo>
                  <a:cubicBezTo>
                    <a:pt x="594" y="2806"/>
                    <a:pt x="611" y="2801"/>
                    <a:pt x="560" y="2811"/>
                  </a:cubicBezTo>
                  <a:cubicBezTo>
                    <a:pt x="521" y="2798"/>
                    <a:pt x="509" y="2775"/>
                    <a:pt x="551" y="2747"/>
                  </a:cubicBezTo>
                  <a:cubicBezTo>
                    <a:pt x="564" y="2738"/>
                    <a:pt x="616" y="2731"/>
                    <a:pt x="624" y="2729"/>
                  </a:cubicBezTo>
                  <a:cubicBezTo>
                    <a:pt x="669" y="2717"/>
                    <a:pt x="643" y="2716"/>
                    <a:pt x="697" y="2692"/>
                  </a:cubicBezTo>
                  <a:cubicBezTo>
                    <a:pt x="715" y="2684"/>
                    <a:pt x="752" y="2674"/>
                    <a:pt x="752" y="2674"/>
                  </a:cubicBezTo>
                  <a:cubicBezTo>
                    <a:pt x="703" y="2658"/>
                    <a:pt x="687" y="2681"/>
                    <a:pt x="642" y="2710"/>
                  </a:cubicBezTo>
                  <a:cubicBezTo>
                    <a:pt x="627" y="2720"/>
                    <a:pt x="606" y="2716"/>
                    <a:pt x="588" y="2719"/>
                  </a:cubicBezTo>
                  <a:cubicBezTo>
                    <a:pt x="570" y="2716"/>
                    <a:pt x="548" y="2721"/>
                    <a:pt x="533" y="2710"/>
                  </a:cubicBezTo>
                  <a:cubicBezTo>
                    <a:pt x="522" y="2701"/>
                    <a:pt x="548" y="2672"/>
                    <a:pt x="569" y="2665"/>
                  </a:cubicBezTo>
                  <a:cubicBezTo>
                    <a:pt x="590" y="2659"/>
                    <a:pt x="612" y="2658"/>
                    <a:pt x="633" y="2655"/>
                  </a:cubicBezTo>
                  <a:cubicBezTo>
                    <a:pt x="643" y="2604"/>
                    <a:pt x="647" y="2600"/>
                    <a:pt x="688" y="2573"/>
                  </a:cubicBezTo>
                  <a:cubicBezTo>
                    <a:pt x="744" y="2587"/>
                    <a:pt x="721" y="2594"/>
                    <a:pt x="743" y="2527"/>
                  </a:cubicBezTo>
                  <a:cubicBezTo>
                    <a:pt x="756" y="2487"/>
                    <a:pt x="822" y="2497"/>
                    <a:pt x="862" y="2482"/>
                  </a:cubicBezTo>
                  <a:cubicBezTo>
                    <a:pt x="880" y="2475"/>
                    <a:pt x="917" y="2463"/>
                    <a:pt x="917" y="2463"/>
                  </a:cubicBezTo>
                  <a:cubicBezTo>
                    <a:pt x="914" y="2454"/>
                    <a:pt x="913" y="2444"/>
                    <a:pt x="908" y="2436"/>
                  </a:cubicBezTo>
                  <a:cubicBezTo>
                    <a:pt x="889" y="2405"/>
                    <a:pt x="876" y="2431"/>
                    <a:pt x="908" y="2399"/>
                  </a:cubicBezTo>
                  <a:cubicBezTo>
                    <a:pt x="915" y="2400"/>
                    <a:pt x="1002" y="2422"/>
                    <a:pt x="1017" y="2399"/>
                  </a:cubicBezTo>
                  <a:cubicBezTo>
                    <a:pt x="1023" y="2390"/>
                    <a:pt x="1000" y="2386"/>
                    <a:pt x="990" y="2381"/>
                  </a:cubicBezTo>
                  <a:cubicBezTo>
                    <a:pt x="965" y="2369"/>
                    <a:pt x="920" y="2366"/>
                    <a:pt x="898" y="2363"/>
                  </a:cubicBezTo>
                  <a:cubicBezTo>
                    <a:pt x="895" y="2348"/>
                    <a:pt x="900" y="2328"/>
                    <a:pt x="889" y="2317"/>
                  </a:cubicBezTo>
                  <a:cubicBezTo>
                    <a:pt x="814" y="2241"/>
                    <a:pt x="863" y="2377"/>
                    <a:pt x="834" y="2271"/>
                  </a:cubicBezTo>
                  <a:cubicBezTo>
                    <a:pt x="849" y="2163"/>
                    <a:pt x="845" y="2167"/>
                    <a:pt x="953" y="2180"/>
                  </a:cubicBezTo>
                  <a:cubicBezTo>
                    <a:pt x="995" y="2207"/>
                    <a:pt x="995" y="2197"/>
                    <a:pt x="1036" y="2171"/>
                  </a:cubicBezTo>
                  <a:cubicBezTo>
                    <a:pt x="1060" y="2174"/>
                    <a:pt x="1086" y="2172"/>
                    <a:pt x="1109" y="2180"/>
                  </a:cubicBezTo>
                  <a:cubicBezTo>
                    <a:pt x="1121" y="2184"/>
                    <a:pt x="1125" y="2200"/>
                    <a:pt x="1136" y="2207"/>
                  </a:cubicBezTo>
                  <a:cubicBezTo>
                    <a:pt x="1144" y="2213"/>
                    <a:pt x="1155" y="2214"/>
                    <a:pt x="1164" y="2217"/>
                  </a:cubicBezTo>
                  <a:cubicBezTo>
                    <a:pt x="1249" y="2201"/>
                    <a:pt x="1199" y="2213"/>
                    <a:pt x="1264" y="2235"/>
                  </a:cubicBezTo>
                  <a:cubicBezTo>
                    <a:pt x="1301" y="2283"/>
                    <a:pt x="1305" y="2284"/>
                    <a:pt x="1365" y="2271"/>
                  </a:cubicBezTo>
                  <a:cubicBezTo>
                    <a:pt x="1381" y="2223"/>
                    <a:pt x="1420" y="2220"/>
                    <a:pt x="1465" y="2207"/>
                  </a:cubicBezTo>
                  <a:cubicBezTo>
                    <a:pt x="1483" y="2210"/>
                    <a:pt x="1503" y="2209"/>
                    <a:pt x="1520" y="2217"/>
                  </a:cubicBezTo>
                  <a:cubicBezTo>
                    <a:pt x="1530" y="2222"/>
                    <a:pt x="1536" y="2255"/>
                    <a:pt x="1538" y="2244"/>
                  </a:cubicBezTo>
                  <a:cubicBezTo>
                    <a:pt x="1549" y="2181"/>
                    <a:pt x="1545" y="2116"/>
                    <a:pt x="1548" y="2052"/>
                  </a:cubicBezTo>
                  <a:cubicBezTo>
                    <a:pt x="1545" y="2037"/>
                    <a:pt x="1549" y="2017"/>
                    <a:pt x="1538" y="2006"/>
                  </a:cubicBezTo>
                  <a:cubicBezTo>
                    <a:pt x="1532" y="2000"/>
                    <a:pt x="1529" y="2025"/>
                    <a:pt x="1520" y="2025"/>
                  </a:cubicBezTo>
                  <a:cubicBezTo>
                    <a:pt x="1511" y="2025"/>
                    <a:pt x="1508" y="2012"/>
                    <a:pt x="1502" y="2006"/>
                  </a:cubicBezTo>
                  <a:cubicBezTo>
                    <a:pt x="1493" y="2009"/>
                    <a:pt x="1479" y="2023"/>
                    <a:pt x="1474" y="2015"/>
                  </a:cubicBezTo>
                  <a:cubicBezTo>
                    <a:pt x="1466" y="2003"/>
                    <a:pt x="1496" y="1958"/>
                    <a:pt x="1502" y="1951"/>
                  </a:cubicBezTo>
                  <a:cubicBezTo>
                    <a:pt x="1516" y="1935"/>
                    <a:pt x="1548" y="1906"/>
                    <a:pt x="1548" y="1906"/>
                  </a:cubicBezTo>
                  <a:cubicBezTo>
                    <a:pt x="1542" y="1900"/>
                    <a:pt x="1537" y="1884"/>
                    <a:pt x="1529" y="1887"/>
                  </a:cubicBezTo>
                  <a:cubicBezTo>
                    <a:pt x="1509" y="1895"/>
                    <a:pt x="1499" y="1918"/>
                    <a:pt x="1484" y="1933"/>
                  </a:cubicBezTo>
                  <a:cubicBezTo>
                    <a:pt x="1478" y="1939"/>
                    <a:pt x="1465" y="1951"/>
                    <a:pt x="1465" y="1951"/>
                  </a:cubicBezTo>
                  <a:cubicBezTo>
                    <a:pt x="1441" y="1948"/>
                    <a:pt x="1413" y="1954"/>
                    <a:pt x="1392" y="1942"/>
                  </a:cubicBezTo>
                  <a:cubicBezTo>
                    <a:pt x="1369" y="1929"/>
                    <a:pt x="1445" y="1879"/>
                    <a:pt x="1447" y="1878"/>
                  </a:cubicBezTo>
                  <a:cubicBezTo>
                    <a:pt x="1457" y="1839"/>
                    <a:pt x="1462" y="1798"/>
                    <a:pt x="1474" y="1759"/>
                  </a:cubicBezTo>
                  <a:cubicBezTo>
                    <a:pt x="1477" y="1750"/>
                    <a:pt x="1491" y="1739"/>
                    <a:pt x="1484" y="1732"/>
                  </a:cubicBezTo>
                  <a:cubicBezTo>
                    <a:pt x="1478" y="1726"/>
                    <a:pt x="1473" y="1746"/>
                    <a:pt x="1465" y="1750"/>
                  </a:cubicBezTo>
                  <a:cubicBezTo>
                    <a:pt x="1457" y="1755"/>
                    <a:pt x="1447" y="1756"/>
                    <a:pt x="1438" y="1759"/>
                  </a:cubicBezTo>
                  <a:cubicBezTo>
                    <a:pt x="1403" y="1706"/>
                    <a:pt x="1430" y="1676"/>
                    <a:pt x="1484" y="1659"/>
                  </a:cubicBezTo>
                  <a:cubicBezTo>
                    <a:pt x="1471" y="1622"/>
                    <a:pt x="1474" y="1613"/>
                    <a:pt x="1420" y="1595"/>
                  </a:cubicBezTo>
                  <a:cubicBezTo>
                    <a:pt x="1402" y="1589"/>
                    <a:pt x="1365" y="1577"/>
                    <a:pt x="1365" y="1577"/>
                  </a:cubicBezTo>
                  <a:cubicBezTo>
                    <a:pt x="1345" y="1538"/>
                    <a:pt x="1325" y="1495"/>
                    <a:pt x="1282" y="1476"/>
                  </a:cubicBezTo>
                  <a:cubicBezTo>
                    <a:pt x="1265" y="1468"/>
                    <a:pt x="1228" y="1458"/>
                    <a:pt x="1228" y="1458"/>
                  </a:cubicBezTo>
                  <a:cubicBezTo>
                    <a:pt x="1200" y="1467"/>
                    <a:pt x="1189" y="1460"/>
                    <a:pt x="1209" y="1494"/>
                  </a:cubicBezTo>
                  <a:cubicBezTo>
                    <a:pt x="1225" y="1520"/>
                    <a:pt x="1282" y="1549"/>
                    <a:pt x="1282" y="1549"/>
                  </a:cubicBezTo>
                  <a:cubicBezTo>
                    <a:pt x="1285" y="1558"/>
                    <a:pt x="1301" y="1573"/>
                    <a:pt x="1292" y="1577"/>
                  </a:cubicBezTo>
                  <a:cubicBezTo>
                    <a:pt x="1247" y="1600"/>
                    <a:pt x="1220" y="1530"/>
                    <a:pt x="1191" y="1522"/>
                  </a:cubicBezTo>
                  <a:cubicBezTo>
                    <a:pt x="1158" y="1513"/>
                    <a:pt x="1124" y="1516"/>
                    <a:pt x="1090" y="1513"/>
                  </a:cubicBezTo>
                  <a:cubicBezTo>
                    <a:pt x="1060" y="1516"/>
                    <a:pt x="1023" y="1503"/>
                    <a:pt x="999" y="1522"/>
                  </a:cubicBezTo>
                  <a:cubicBezTo>
                    <a:pt x="984" y="1533"/>
                    <a:pt x="1008" y="1558"/>
                    <a:pt x="1008" y="1577"/>
                  </a:cubicBezTo>
                  <a:cubicBezTo>
                    <a:pt x="1008" y="1617"/>
                    <a:pt x="967" y="1744"/>
                    <a:pt x="935" y="1778"/>
                  </a:cubicBezTo>
                  <a:cubicBezTo>
                    <a:pt x="932" y="1787"/>
                    <a:pt x="935" y="1805"/>
                    <a:pt x="926" y="1805"/>
                  </a:cubicBezTo>
                  <a:cubicBezTo>
                    <a:pt x="915" y="1805"/>
                    <a:pt x="912" y="1788"/>
                    <a:pt x="908" y="1778"/>
                  </a:cubicBezTo>
                  <a:cubicBezTo>
                    <a:pt x="893" y="1744"/>
                    <a:pt x="897" y="1723"/>
                    <a:pt x="871" y="1695"/>
                  </a:cubicBezTo>
                  <a:cubicBezTo>
                    <a:pt x="862" y="1698"/>
                    <a:pt x="849" y="1697"/>
                    <a:pt x="844" y="1705"/>
                  </a:cubicBezTo>
                  <a:cubicBezTo>
                    <a:pt x="823" y="1736"/>
                    <a:pt x="833" y="1784"/>
                    <a:pt x="807" y="1823"/>
                  </a:cubicBezTo>
                  <a:cubicBezTo>
                    <a:pt x="788" y="1882"/>
                    <a:pt x="750" y="1946"/>
                    <a:pt x="706" y="1988"/>
                  </a:cubicBezTo>
                  <a:cubicBezTo>
                    <a:pt x="665" y="1927"/>
                    <a:pt x="675" y="1908"/>
                    <a:pt x="725" y="1860"/>
                  </a:cubicBezTo>
                  <a:cubicBezTo>
                    <a:pt x="713" y="1857"/>
                    <a:pt x="695" y="1862"/>
                    <a:pt x="688" y="1851"/>
                  </a:cubicBezTo>
                  <a:cubicBezTo>
                    <a:pt x="671" y="1823"/>
                    <a:pt x="743" y="1769"/>
                    <a:pt x="743" y="1769"/>
                  </a:cubicBezTo>
                  <a:cubicBezTo>
                    <a:pt x="708" y="1756"/>
                    <a:pt x="718" y="1768"/>
                    <a:pt x="706" y="1732"/>
                  </a:cubicBezTo>
                  <a:cubicBezTo>
                    <a:pt x="700" y="1714"/>
                    <a:pt x="688" y="1677"/>
                    <a:pt x="688" y="1677"/>
                  </a:cubicBezTo>
                  <a:cubicBezTo>
                    <a:pt x="691" y="1659"/>
                    <a:pt x="688" y="1638"/>
                    <a:pt x="697" y="1622"/>
                  </a:cubicBezTo>
                  <a:cubicBezTo>
                    <a:pt x="702" y="1614"/>
                    <a:pt x="717" y="1618"/>
                    <a:pt x="725" y="1613"/>
                  </a:cubicBezTo>
                  <a:cubicBezTo>
                    <a:pt x="736" y="1606"/>
                    <a:pt x="742" y="1594"/>
                    <a:pt x="752" y="1586"/>
                  </a:cubicBezTo>
                  <a:cubicBezTo>
                    <a:pt x="803" y="1541"/>
                    <a:pt x="843" y="1490"/>
                    <a:pt x="898" y="1449"/>
                  </a:cubicBezTo>
                  <a:cubicBezTo>
                    <a:pt x="886" y="1496"/>
                    <a:pt x="885" y="1510"/>
                    <a:pt x="834" y="1494"/>
                  </a:cubicBezTo>
                  <a:cubicBezTo>
                    <a:pt x="828" y="1485"/>
                    <a:pt x="821" y="1477"/>
                    <a:pt x="816" y="1467"/>
                  </a:cubicBezTo>
                  <a:cubicBezTo>
                    <a:pt x="812" y="1458"/>
                    <a:pt x="816" y="1443"/>
                    <a:pt x="807" y="1439"/>
                  </a:cubicBezTo>
                  <a:cubicBezTo>
                    <a:pt x="798" y="1435"/>
                    <a:pt x="789" y="1446"/>
                    <a:pt x="780" y="1449"/>
                  </a:cubicBezTo>
                  <a:cubicBezTo>
                    <a:pt x="743" y="1484"/>
                    <a:pt x="707" y="1524"/>
                    <a:pt x="679" y="1567"/>
                  </a:cubicBezTo>
                  <a:cubicBezTo>
                    <a:pt x="660" y="1627"/>
                    <a:pt x="683" y="1579"/>
                    <a:pt x="652" y="1567"/>
                  </a:cubicBezTo>
                  <a:cubicBezTo>
                    <a:pt x="643" y="1563"/>
                    <a:pt x="633" y="1574"/>
                    <a:pt x="624" y="1577"/>
                  </a:cubicBezTo>
                  <a:cubicBezTo>
                    <a:pt x="597" y="1630"/>
                    <a:pt x="610" y="1600"/>
                    <a:pt x="588" y="1668"/>
                  </a:cubicBezTo>
                  <a:cubicBezTo>
                    <a:pt x="581" y="1689"/>
                    <a:pt x="563" y="1705"/>
                    <a:pt x="551" y="1723"/>
                  </a:cubicBezTo>
                  <a:cubicBezTo>
                    <a:pt x="545" y="1732"/>
                    <a:pt x="533" y="1750"/>
                    <a:pt x="533" y="1750"/>
                  </a:cubicBezTo>
                  <a:cubicBezTo>
                    <a:pt x="529" y="1763"/>
                    <a:pt x="523" y="1801"/>
                    <a:pt x="496" y="1796"/>
                  </a:cubicBezTo>
                  <a:cubicBezTo>
                    <a:pt x="485" y="1794"/>
                    <a:pt x="484" y="1778"/>
                    <a:pt x="478" y="1769"/>
                  </a:cubicBezTo>
                  <a:cubicBezTo>
                    <a:pt x="475" y="1760"/>
                    <a:pt x="468" y="1751"/>
                    <a:pt x="469" y="1741"/>
                  </a:cubicBezTo>
                  <a:cubicBezTo>
                    <a:pt x="471" y="1722"/>
                    <a:pt x="487" y="1686"/>
                    <a:pt x="487" y="1686"/>
                  </a:cubicBezTo>
                  <a:cubicBezTo>
                    <a:pt x="425" y="1671"/>
                    <a:pt x="439" y="1687"/>
                    <a:pt x="478" y="1595"/>
                  </a:cubicBezTo>
                  <a:cubicBezTo>
                    <a:pt x="482" y="1585"/>
                    <a:pt x="489" y="1576"/>
                    <a:pt x="496" y="1567"/>
                  </a:cubicBezTo>
                  <a:cubicBezTo>
                    <a:pt x="499" y="1564"/>
                    <a:pt x="508" y="1555"/>
                    <a:pt x="505" y="1558"/>
                  </a:cubicBezTo>
                  <a:cubicBezTo>
                    <a:pt x="440" y="1611"/>
                    <a:pt x="440" y="1612"/>
                    <a:pt x="350" y="1622"/>
                  </a:cubicBezTo>
                  <a:cubicBezTo>
                    <a:pt x="305" y="1670"/>
                    <a:pt x="254" y="1708"/>
                    <a:pt x="213" y="1759"/>
                  </a:cubicBezTo>
                  <a:cubicBezTo>
                    <a:pt x="194" y="1783"/>
                    <a:pt x="140" y="1814"/>
                    <a:pt x="140" y="1814"/>
                  </a:cubicBezTo>
                  <a:cubicBezTo>
                    <a:pt x="98" y="1877"/>
                    <a:pt x="124" y="1862"/>
                    <a:pt x="76" y="1878"/>
                  </a:cubicBezTo>
                  <a:cubicBezTo>
                    <a:pt x="67" y="1875"/>
                    <a:pt x="56" y="1875"/>
                    <a:pt x="48" y="1869"/>
                  </a:cubicBezTo>
                  <a:cubicBezTo>
                    <a:pt x="0" y="1832"/>
                    <a:pt x="65" y="1814"/>
                    <a:pt x="94" y="1805"/>
                  </a:cubicBezTo>
                  <a:cubicBezTo>
                    <a:pt x="110" y="1758"/>
                    <a:pt x="87" y="1731"/>
                    <a:pt x="140" y="1714"/>
                  </a:cubicBezTo>
                  <a:cubicBezTo>
                    <a:pt x="148" y="1688"/>
                    <a:pt x="148" y="1674"/>
                    <a:pt x="176" y="1659"/>
                  </a:cubicBezTo>
                  <a:cubicBezTo>
                    <a:pt x="199" y="1646"/>
                    <a:pt x="249" y="1631"/>
                    <a:pt x="249" y="1631"/>
                  </a:cubicBezTo>
                  <a:cubicBezTo>
                    <a:pt x="229" y="1570"/>
                    <a:pt x="180" y="1603"/>
                    <a:pt x="130" y="1613"/>
                  </a:cubicBezTo>
                  <a:cubicBezTo>
                    <a:pt x="77" y="1595"/>
                    <a:pt x="102" y="1566"/>
                    <a:pt x="140" y="1549"/>
                  </a:cubicBezTo>
                  <a:cubicBezTo>
                    <a:pt x="198" y="1524"/>
                    <a:pt x="241" y="1520"/>
                    <a:pt x="304" y="1513"/>
                  </a:cubicBezTo>
                  <a:cubicBezTo>
                    <a:pt x="298" y="1507"/>
                    <a:pt x="293" y="1499"/>
                    <a:pt x="286" y="1494"/>
                  </a:cubicBezTo>
                  <a:cubicBezTo>
                    <a:pt x="278" y="1489"/>
                    <a:pt x="260" y="1495"/>
                    <a:pt x="258" y="1485"/>
                  </a:cubicBezTo>
                  <a:cubicBezTo>
                    <a:pt x="240" y="1404"/>
                    <a:pt x="284" y="1396"/>
                    <a:pt x="341" y="1385"/>
                  </a:cubicBezTo>
                  <a:cubicBezTo>
                    <a:pt x="365" y="1360"/>
                    <a:pt x="394" y="1351"/>
                    <a:pt x="423" y="1330"/>
                  </a:cubicBezTo>
                  <a:cubicBezTo>
                    <a:pt x="441" y="1274"/>
                    <a:pt x="417" y="1317"/>
                    <a:pt x="460" y="1321"/>
                  </a:cubicBezTo>
                  <a:cubicBezTo>
                    <a:pt x="481" y="1323"/>
                    <a:pt x="503" y="1314"/>
                    <a:pt x="524" y="1311"/>
                  </a:cubicBezTo>
                  <a:cubicBezTo>
                    <a:pt x="536" y="1264"/>
                    <a:pt x="553" y="1229"/>
                    <a:pt x="496" y="1211"/>
                  </a:cubicBezTo>
                  <a:cubicBezTo>
                    <a:pt x="478" y="1183"/>
                    <a:pt x="453" y="1165"/>
                    <a:pt x="524" y="1156"/>
                  </a:cubicBezTo>
                  <a:cubicBezTo>
                    <a:pt x="535" y="1155"/>
                    <a:pt x="541" y="1169"/>
                    <a:pt x="551" y="1174"/>
                  </a:cubicBezTo>
                  <a:cubicBezTo>
                    <a:pt x="559" y="1178"/>
                    <a:pt x="569" y="1180"/>
                    <a:pt x="578" y="1183"/>
                  </a:cubicBezTo>
                  <a:cubicBezTo>
                    <a:pt x="593" y="1174"/>
                    <a:pt x="611" y="1168"/>
                    <a:pt x="624" y="1156"/>
                  </a:cubicBezTo>
                  <a:cubicBezTo>
                    <a:pt x="655" y="1126"/>
                    <a:pt x="605" y="1120"/>
                    <a:pt x="661" y="1138"/>
                  </a:cubicBezTo>
                  <a:cubicBezTo>
                    <a:pt x="674" y="1177"/>
                    <a:pt x="688" y="1200"/>
                    <a:pt x="725" y="1165"/>
                  </a:cubicBezTo>
                  <a:cubicBezTo>
                    <a:pt x="747" y="1098"/>
                    <a:pt x="717" y="1181"/>
                    <a:pt x="752" y="1110"/>
                  </a:cubicBezTo>
                  <a:cubicBezTo>
                    <a:pt x="756" y="1101"/>
                    <a:pt x="754" y="1090"/>
                    <a:pt x="761" y="1083"/>
                  </a:cubicBezTo>
                  <a:cubicBezTo>
                    <a:pt x="768" y="1076"/>
                    <a:pt x="780" y="1077"/>
                    <a:pt x="789" y="1074"/>
                  </a:cubicBezTo>
                  <a:cubicBezTo>
                    <a:pt x="736" y="1021"/>
                    <a:pt x="750" y="1049"/>
                    <a:pt x="734" y="1001"/>
                  </a:cubicBezTo>
                  <a:cubicBezTo>
                    <a:pt x="742" y="966"/>
                    <a:pt x="740" y="923"/>
                    <a:pt x="807" y="973"/>
                  </a:cubicBezTo>
                  <a:cubicBezTo>
                    <a:pt x="819" y="982"/>
                    <a:pt x="812" y="1004"/>
                    <a:pt x="816" y="1019"/>
                  </a:cubicBezTo>
                  <a:cubicBezTo>
                    <a:pt x="830" y="1071"/>
                    <a:pt x="831" y="1085"/>
                    <a:pt x="880" y="1101"/>
                  </a:cubicBezTo>
                  <a:cubicBezTo>
                    <a:pt x="935" y="1046"/>
                    <a:pt x="907" y="1065"/>
                    <a:pt x="962" y="1037"/>
                  </a:cubicBezTo>
                  <a:cubicBezTo>
                    <a:pt x="928" y="987"/>
                    <a:pt x="963" y="1027"/>
                    <a:pt x="917" y="1001"/>
                  </a:cubicBezTo>
                  <a:cubicBezTo>
                    <a:pt x="898" y="990"/>
                    <a:pt x="862" y="964"/>
                    <a:pt x="862" y="964"/>
                  </a:cubicBezTo>
                  <a:cubicBezTo>
                    <a:pt x="856" y="955"/>
                    <a:pt x="839" y="947"/>
                    <a:pt x="844" y="937"/>
                  </a:cubicBezTo>
                  <a:cubicBezTo>
                    <a:pt x="845" y="936"/>
                    <a:pt x="938" y="911"/>
                    <a:pt x="944" y="909"/>
                  </a:cubicBezTo>
                  <a:cubicBezTo>
                    <a:pt x="941" y="900"/>
                    <a:pt x="929" y="889"/>
                    <a:pt x="935" y="882"/>
                  </a:cubicBezTo>
                  <a:cubicBezTo>
                    <a:pt x="943" y="872"/>
                    <a:pt x="960" y="876"/>
                    <a:pt x="972" y="873"/>
                  </a:cubicBezTo>
                  <a:cubicBezTo>
                    <a:pt x="984" y="870"/>
                    <a:pt x="996" y="866"/>
                    <a:pt x="1008" y="863"/>
                  </a:cubicBezTo>
                  <a:cubicBezTo>
                    <a:pt x="933" y="838"/>
                    <a:pt x="887" y="826"/>
                    <a:pt x="807" y="818"/>
                  </a:cubicBezTo>
                  <a:cubicBezTo>
                    <a:pt x="783" y="744"/>
                    <a:pt x="831" y="757"/>
                    <a:pt x="889" y="745"/>
                  </a:cubicBezTo>
                  <a:cubicBezTo>
                    <a:pt x="883" y="739"/>
                    <a:pt x="879" y="730"/>
                    <a:pt x="871" y="726"/>
                  </a:cubicBezTo>
                  <a:cubicBezTo>
                    <a:pt x="854" y="717"/>
                    <a:pt x="816" y="708"/>
                    <a:pt x="816" y="708"/>
                  </a:cubicBezTo>
                  <a:cubicBezTo>
                    <a:pt x="788" y="666"/>
                    <a:pt x="797" y="656"/>
                    <a:pt x="844" y="671"/>
                  </a:cubicBezTo>
                  <a:cubicBezTo>
                    <a:pt x="801" y="609"/>
                    <a:pt x="800" y="638"/>
                    <a:pt x="816" y="589"/>
                  </a:cubicBezTo>
                  <a:cubicBezTo>
                    <a:pt x="803" y="549"/>
                    <a:pt x="772" y="518"/>
                    <a:pt x="743" y="489"/>
                  </a:cubicBezTo>
                  <a:cubicBezTo>
                    <a:pt x="736" y="467"/>
                    <a:pt x="721" y="437"/>
                    <a:pt x="743" y="415"/>
                  </a:cubicBezTo>
                  <a:cubicBezTo>
                    <a:pt x="749" y="409"/>
                    <a:pt x="754" y="429"/>
                    <a:pt x="761" y="434"/>
                  </a:cubicBezTo>
                  <a:cubicBezTo>
                    <a:pt x="769" y="439"/>
                    <a:pt x="780" y="440"/>
                    <a:pt x="789" y="443"/>
                  </a:cubicBezTo>
                  <a:cubicBezTo>
                    <a:pt x="800" y="459"/>
                    <a:pt x="815" y="472"/>
                    <a:pt x="825" y="489"/>
                  </a:cubicBezTo>
                  <a:cubicBezTo>
                    <a:pt x="857" y="543"/>
                    <a:pt x="809" y="492"/>
                    <a:pt x="853" y="534"/>
                  </a:cubicBezTo>
                  <a:cubicBezTo>
                    <a:pt x="859" y="546"/>
                    <a:pt x="858" y="566"/>
                    <a:pt x="871" y="571"/>
                  </a:cubicBezTo>
                  <a:cubicBezTo>
                    <a:pt x="881" y="575"/>
                    <a:pt x="887" y="550"/>
                    <a:pt x="898" y="553"/>
                  </a:cubicBezTo>
                  <a:cubicBezTo>
                    <a:pt x="907" y="555"/>
                    <a:pt x="904" y="571"/>
                    <a:pt x="908" y="580"/>
                  </a:cubicBezTo>
                  <a:cubicBezTo>
                    <a:pt x="913" y="590"/>
                    <a:pt x="920" y="598"/>
                    <a:pt x="926" y="607"/>
                  </a:cubicBezTo>
                  <a:cubicBezTo>
                    <a:pt x="940" y="651"/>
                    <a:pt x="960" y="712"/>
                    <a:pt x="944" y="598"/>
                  </a:cubicBezTo>
                  <a:cubicBezTo>
                    <a:pt x="947" y="583"/>
                    <a:pt x="942" y="564"/>
                    <a:pt x="953" y="553"/>
                  </a:cubicBezTo>
                  <a:cubicBezTo>
                    <a:pt x="959" y="547"/>
                    <a:pt x="969" y="563"/>
                    <a:pt x="972" y="571"/>
                  </a:cubicBezTo>
                  <a:cubicBezTo>
                    <a:pt x="982" y="594"/>
                    <a:pt x="982" y="620"/>
                    <a:pt x="990" y="644"/>
                  </a:cubicBezTo>
                  <a:cubicBezTo>
                    <a:pt x="996" y="635"/>
                    <a:pt x="997" y="617"/>
                    <a:pt x="1008" y="617"/>
                  </a:cubicBezTo>
                  <a:cubicBezTo>
                    <a:pt x="1020" y="617"/>
                    <a:pt x="1032" y="665"/>
                    <a:pt x="1036" y="671"/>
                  </a:cubicBezTo>
                  <a:cubicBezTo>
                    <a:pt x="1052" y="698"/>
                    <a:pt x="1070" y="716"/>
                    <a:pt x="1100" y="726"/>
                  </a:cubicBezTo>
                  <a:cubicBezTo>
                    <a:pt x="1132" y="662"/>
                    <a:pt x="1130" y="681"/>
                    <a:pt x="1109" y="571"/>
                  </a:cubicBezTo>
                  <a:cubicBezTo>
                    <a:pt x="1107" y="560"/>
                    <a:pt x="1090" y="554"/>
                    <a:pt x="1090" y="543"/>
                  </a:cubicBezTo>
                  <a:cubicBezTo>
                    <a:pt x="1090" y="534"/>
                    <a:pt x="1103" y="555"/>
                    <a:pt x="1109" y="562"/>
                  </a:cubicBezTo>
                  <a:cubicBezTo>
                    <a:pt x="1116" y="570"/>
                    <a:pt x="1121" y="580"/>
                    <a:pt x="1127" y="589"/>
                  </a:cubicBezTo>
                  <a:cubicBezTo>
                    <a:pt x="1164" y="705"/>
                    <a:pt x="1045" y="885"/>
                    <a:pt x="1182" y="918"/>
                  </a:cubicBezTo>
                  <a:cubicBezTo>
                    <a:pt x="1236" y="975"/>
                    <a:pt x="1156" y="884"/>
                    <a:pt x="1154" y="882"/>
                  </a:cubicBezTo>
                  <a:cubicBezTo>
                    <a:pt x="1151" y="873"/>
                    <a:pt x="1145" y="864"/>
                    <a:pt x="1145" y="854"/>
                  </a:cubicBezTo>
                  <a:cubicBezTo>
                    <a:pt x="1145" y="790"/>
                    <a:pt x="1197" y="860"/>
                    <a:pt x="1209" y="873"/>
                  </a:cubicBezTo>
                  <a:cubicBezTo>
                    <a:pt x="1224" y="826"/>
                    <a:pt x="1208" y="771"/>
                    <a:pt x="1228" y="726"/>
                  </a:cubicBezTo>
                  <a:cubicBezTo>
                    <a:pt x="1234" y="712"/>
                    <a:pt x="1258" y="720"/>
                    <a:pt x="1273" y="717"/>
                  </a:cubicBezTo>
                  <a:cubicBezTo>
                    <a:pt x="1266" y="635"/>
                    <a:pt x="1262" y="576"/>
                    <a:pt x="1282" y="498"/>
                  </a:cubicBezTo>
                  <a:cubicBezTo>
                    <a:pt x="1268" y="456"/>
                    <a:pt x="1266" y="448"/>
                    <a:pt x="1310" y="434"/>
                  </a:cubicBezTo>
                  <a:cubicBezTo>
                    <a:pt x="1316" y="443"/>
                    <a:pt x="1323" y="451"/>
                    <a:pt x="1328" y="461"/>
                  </a:cubicBezTo>
                  <a:cubicBezTo>
                    <a:pt x="1332" y="470"/>
                    <a:pt x="1328" y="486"/>
                    <a:pt x="1337" y="489"/>
                  </a:cubicBezTo>
                  <a:cubicBezTo>
                    <a:pt x="1346" y="492"/>
                    <a:pt x="1350" y="476"/>
                    <a:pt x="1356" y="470"/>
                  </a:cubicBezTo>
                  <a:cubicBezTo>
                    <a:pt x="1376" y="410"/>
                    <a:pt x="1354" y="462"/>
                    <a:pt x="1374" y="507"/>
                  </a:cubicBezTo>
                  <a:cubicBezTo>
                    <a:pt x="1378" y="517"/>
                    <a:pt x="1392" y="519"/>
                    <a:pt x="1401" y="525"/>
                  </a:cubicBezTo>
                  <a:cubicBezTo>
                    <a:pt x="1407" y="534"/>
                    <a:pt x="1415" y="543"/>
                    <a:pt x="1420" y="553"/>
                  </a:cubicBezTo>
                  <a:cubicBezTo>
                    <a:pt x="1424" y="561"/>
                    <a:pt x="1422" y="573"/>
                    <a:pt x="1429" y="580"/>
                  </a:cubicBezTo>
                  <a:cubicBezTo>
                    <a:pt x="1436" y="587"/>
                    <a:pt x="1447" y="585"/>
                    <a:pt x="1456" y="589"/>
                  </a:cubicBezTo>
                  <a:cubicBezTo>
                    <a:pt x="1466" y="594"/>
                    <a:pt x="1475" y="601"/>
                    <a:pt x="1484" y="607"/>
                  </a:cubicBezTo>
                  <a:cubicBezTo>
                    <a:pt x="1472" y="541"/>
                    <a:pt x="1471" y="556"/>
                    <a:pt x="1438" y="507"/>
                  </a:cubicBezTo>
                  <a:cubicBezTo>
                    <a:pt x="1483" y="492"/>
                    <a:pt x="1486" y="506"/>
                    <a:pt x="1511" y="543"/>
                  </a:cubicBezTo>
                  <a:cubicBezTo>
                    <a:pt x="1520" y="580"/>
                    <a:pt x="1527" y="603"/>
                    <a:pt x="1548" y="635"/>
                  </a:cubicBezTo>
                  <a:cubicBezTo>
                    <a:pt x="1571" y="596"/>
                    <a:pt x="1588" y="559"/>
                    <a:pt x="1602" y="516"/>
                  </a:cubicBezTo>
                  <a:cubicBezTo>
                    <a:pt x="1592" y="464"/>
                    <a:pt x="1589" y="446"/>
                    <a:pt x="1538" y="425"/>
                  </a:cubicBezTo>
                  <a:cubicBezTo>
                    <a:pt x="1520" y="418"/>
                    <a:pt x="1484" y="406"/>
                    <a:pt x="1484" y="406"/>
                  </a:cubicBezTo>
                  <a:cubicBezTo>
                    <a:pt x="1493" y="403"/>
                    <a:pt x="1502" y="400"/>
                    <a:pt x="1511" y="397"/>
                  </a:cubicBezTo>
                  <a:cubicBezTo>
                    <a:pt x="1523" y="394"/>
                    <a:pt x="1542" y="399"/>
                    <a:pt x="1548" y="388"/>
                  </a:cubicBezTo>
                  <a:cubicBezTo>
                    <a:pt x="1553" y="378"/>
                    <a:pt x="1535" y="370"/>
                    <a:pt x="1529" y="361"/>
                  </a:cubicBezTo>
                  <a:cubicBezTo>
                    <a:pt x="1533" y="330"/>
                    <a:pt x="1528" y="247"/>
                    <a:pt x="1575" y="297"/>
                  </a:cubicBezTo>
                  <a:cubicBezTo>
                    <a:pt x="1580" y="355"/>
                    <a:pt x="1574" y="435"/>
                    <a:pt x="1621" y="479"/>
                  </a:cubicBezTo>
                  <a:cubicBezTo>
                    <a:pt x="1635" y="523"/>
                    <a:pt x="1643" y="521"/>
                    <a:pt x="1685" y="507"/>
                  </a:cubicBezTo>
                  <a:cubicBezTo>
                    <a:pt x="1720" y="434"/>
                    <a:pt x="1750" y="400"/>
                    <a:pt x="1657" y="370"/>
                  </a:cubicBezTo>
                  <a:cubicBezTo>
                    <a:pt x="1589" y="299"/>
                    <a:pt x="1660" y="197"/>
                    <a:pt x="1685" y="123"/>
                  </a:cubicBezTo>
                  <a:cubicBezTo>
                    <a:pt x="1701" y="147"/>
                    <a:pt x="1716" y="165"/>
                    <a:pt x="1721" y="196"/>
                  </a:cubicBezTo>
                  <a:cubicBezTo>
                    <a:pt x="1742" y="319"/>
                    <a:pt x="1692" y="294"/>
                    <a:pt x="1758" y="315"/>
                  </a:cubicBezTo>
                  <a:cubicBezTo>
                    <a:pt x="1787" y="275"/>
                    <a:pt x="1809" y="253"/>
                    <a:pt x="1749" y="233"/>
                  </a:cubicBezTo>
                  <a:cubicBezTo>
                    <a:pt x="1752" y="224"/>
                    <a:pt x="1749" y="202"/>
                    <a:pt x="1758" y="205"/>
                  </a:cubicBezTo>
                  <a:cubicBezTo>
                    <a:pt x="1779" y="212"/>
                    <a:pt x="1804" y="251"/>
                    <a:pt x="1804" y="251"/>
                  </a:cubicBezTo>
                  <a:cubicBezTo>
                    <a:pt x="1817" y="210"/>
                    <a:pt x="1792" y="153"/>
                    <a:pt x="1822" y="123"/>
                  </a:cubicBezTo>
                  <a:cubicBezTo>
                    <a:pt x="1837" y="108"/>
                    <a:pt x="1858" y="178"/>
                    <a:pt x="1858" y="178"/>
                  </a:cubicBezTo>
                  <a:cubicBezTo>
                    <a:pt x="1881" y="144"/>
                    <a:pt x="1891" y="107"/>
                    <a:pt x="1904" y="68"/>
                  </a:cubicBezTo>
                  <a:cubicBezTo>
                    <a:pt x="1909" y="54"/>
                    <a:pt x="1929" y="51"/>
                    <a:pt x="1941" y="41"/>
                  </a:cubicBezTo>
                  <a:cubicBezTo>
                    <a:pt x="1986" y="2"/>
                    <a:pt x="1947" y="20"/>
                    <a:pt x="1996" y="4"/>
                  </a:cubicBezTo>
                  <a:cubicBezTo>
                    <a:pt x="2014" y="7"/>
                    <a:pt x="2037" y="0"/>
                    <a:pt x="2050" y="13"/>
                  </a:cubicBezTo>
                  <a:cubicBezTo>
                    <a:pt x="2058" y="21"/>
                    <a:pt x="2031" y="24"/>
                    <a:pt x="2023" y="31"/>
                  </a:cubicBezTo>
                  <a:cubicBezTo>
                    <a:pt x="2016" y="37"/>
                    <a:pt x="2010" y="43"/>
                    <a:pt x="2005" y="50"/>
                  </a:cubicBezTo>
                  <a:cubicBezTo>
                    <a:pt x="1997" y="61"/>
                    <a:pt x="1995" y="76"/>
                    <a:pt x="1986" y="86"/>
                  </a:cubicBezTo>
                  <a:cubicBezTo>
                    <a:pt x="1971" y="104"/>
                    <a:pt x="1949" y="115"/>
                    <a:pt x="1932" y="132"/>
                  </a:cubicBezTo>
                  <a:cubicBezTo>
                    <a:pt x="1949" y="135"/>
                    <a:pt x="2006" y="131"/>
                    <a:pt x="1968" y="169"/>
                  </a:cubicBezTo>
                  <a:cubicBezTo>
                    <a:pt x="1953" y="184"/>
                    <a:pt x="1931" y="193"/>
                    <a:pt x="1913" y="205"/>
                  </a:cubicBezTo>
                  <a:cubicBezTo>
                    <a:pt x="1904" y="211"/>
                    <a:pt x="1886" y="223"/>
                    <a:pt x="1886" y="223"/>
                  </a:cubicBezTo>
                  <a:cubicBezTo>
                    <a:pt x="1931" y="240"/>
                    <a:pt x="1899" y="238"/>
                    <a:pt x="1932" y="205"/>
                  </a:cubicBezTo>
                  <a:cubicBezTo>
                    <a:pt x="1940" y="197"/>
                    <a:pt x="1950" y="193"/>
                    <a:pt x="1959" y="187"/>
                  </a:cubicBezTo>
                  <a:cubicBezTo>
                    <a:pt x="1968" y="190"/>
                    <a:pt x="1982" y="188"/>
                    <a:pt x="1986" y="196"/>
                  </a:cubicBezTo>
                  <a:cubicBezTo>
                    <a:pt x="1990" y="204"/>
                    <a:pt x="1982" y="215"/>
                    <a:pt x="1977" y="223"/>
                  </a:cubicBezTo>
                  <a:cubicBezTo>
                    <a:pt x="1964" y="246"/>
                    <a:pt x="1902" y="270"/>
                    <a:pt x="1877" y="278"/>
                  </a:cubicBezTo>
                  <a:cubicBezTo>
                    <a:pt x="1852" y="315"/>
                    <a:pt x="1831" y="348"/>
                    <a:pt x="1813" y="388"/>
                  </a:cubicBezTo>
                  <a:cubicBezTo>
                    <a:pt x="1805" y="406"/>
                    <a:pt x="1794" y="443"/>
                    <a:pt x="1794" y="443"/>
                  </a:cubicBezTo>
                  <a:cubicBezTo>
                    <a:pt x="1797" y="452"/>
                    <a:pt x="1795" y="466"/>
                    <a:pt x="1804" y="470"/>
                  </a:cubicBezTo>
                  <a:cubicBezTo>
                    <a:pt x="1813" y="474"/>
                    <a:pt x="1828" y="470"/>
                    <a:pt x="1831" y="461"/>
                  </a:cubicBezTo>
                  <a:cubicBezTo>
                    <a:pt x="1836" y="443"/>
                    <a:pt x="1825" y="424"/>
                    <a:pt x="1822" y="406"/>
                  </a:cubicBezTo>
                  <a:cubicBezTo>
                    <a:pt x="1829" y="356"/>
                    <a:pt x="1817" y="305"/>
                    <a:pt x="1877" y="324"/>
                  </a:cubicBezTo>
                  <a:cubicBezTo>
                    <a:pt x="1866" y="392"/>
                    <a:pt x="1859" y="406"/>
                    <a:pt x="1932" y="388"/>
                  </a:cubicBezTo>
                  <a:cubicBezTo>
                    <a:pt x="1941" y="362"/>
                    <a:pt x="1936" y="264"/>
                    <a:pt x="1959" y="333"/>
                  </a:cubicBezTo>
                  <a:cubicBezTo>
                    <a:pt x="2029" y="310"/>
                    <a:pt x="1995" y="319"/>
                    <a:pt x="2060" y="306"/>
                  </a:cubicBezTo>
                  <a:cubicBezTo>
                    <a:pt x="2078" y="309"/>
                    <a:pt x="2114" y="297"/>
                    <a:pt x="2114" y="315"/>
                  </a:cubicBezTo>
                  <a:cubicBezTo>
                    <a:pt x="2114" y="334"/>
                    <a:pt x="2060" y="333"/>
                    <a:pt x="2060" y="333"/>
                  </a:cubicBezTo>
                  <a:cubicBezTo>
                    <a:pt x="2025" y="366"/>
                    <a:pt x="1973" y="370"/>
                    <a:pt x="1932" y="397"/>
                  </a:cubicBezTo>
                  <a:cubicBezTo>
                    <a:pt x="1956" y="400"/>
                    <a:pt x="1983" y="395"/>
                    <a:pt x="2005" y="406"/>
                  </a:cubicBezTo>
                  <a:cubicBezTo>
                    <a:pt x="2013" y="410"/>
                    <a:pt x="1994" y="421"/>
                    <a:pt x="1986" y="425"/>
                  </a:cubicBezTo>
                  <a:cubicBezTo>
                    <a:pt x="1969" y="434"/>
                    <a:pt x="1950" y="437"/>
                    <a:pt x="1932" y="443"/>
                  </a:cubicBezTo>
                  <a:cubicBezTo>
                    <a:pt x="1923" y="446"/>
                    <a:pt x="1904" y="452"/>
                    <a:pt x="1904" y="452"/>
                  </a:cubicBezTo>
                  <a:cubicBezTo>
                    <a:pt x="1922" y="458"/>
                    <a:pt x="1941" y="464"/>
                    <a:pt x="1959" y="470"/>
                  </a:cubicBezTo>
                  <a:cubicBezTo>
                    <a:pt x="1967" y="473"/>
                    <a:pt x="1949" y="486"/>
                    <a:pt x="1941" y="489"/>
                  </a:cubicBezTo>
                  <a:cubicBezTo>
                    <a:pt x="1911" y="499"/>
                    <a:pt x="1849" y="507"/>
                    <a:pt x="1849" y="507"/>
                  </a:cubicBezTo>
                  <a:cubicBezTo>
                    <a:pt x="1840" y="516"/>
                    <a:pt x="1824" y="522"/>
                    <a:pt x="1822" y="534"/>
                  </a:cubicBezTo>
                  <a:cubicBezTo>
                    <a:pt x="1819" y="549"/>
                    <a:pt x="1873" y="557"/>
                    <a:pt x="1831" y="580"/>
                  </a:cubicBezTo>
                  <a:cubicBezTo>
                    <a:pt x="1815" y="589"/>
                    <a:pt x="1794" y="586"/>
                    <a:pt x="1776" y="589"/>
                  </a:cubicBezTo>
                  <a:cubicBezTo>
                    <a:pt x="1759" y="616"/>
                    <a:pt x="1753" y="640"/>
                    <a:pt x="1730" y="662"/>
                  </a:cubicBezTo>
                  <a:cubicBezTo>
                    <a:pt x="1733" y="671"/>
                    <a:pt x="1730" y="690"/>
                    <a:pt x="1740" y="690"/>
                  </a:cubicBezTo>
                  <a:cubicBezTo>
                    <a:pt x="1781" y="690"/>
                    <a:pt x="1767" y="616"/>
                    <a:pt x="1785" y="598"/>
                  </a:cubicBezTo>
                  <a:cubicBezTo>
                    <a:pt x="1800" y="583"/>
                    <a:pt x="1838" y="576"/>
                    <a:pt x="1858" y="571"/>
                  </a:cubicBezTo>
                  <a:cubicBezTo>
                    <a:pt x="1870" y="574"/>
                    <a:pt x="1888" y="569"/>
                    <a:pt x="1895" y="580"/>
                  </a:cubicBezTo>
                  <a:cubicBezTo>
                    <a:pt x="1913" y="609"/>
                    <a:pt x="1871" y="627"/>
                    <a:pt x="1858" y="635"/>
                  </a:cubicBezTo>
                  <a:cubicBezTo>
                    <a:pt x="1852" y="644"/>
                    <a:pt x="1845" y="652"/>
                    <a:pt x="1840" y="662"/>
                  </a:cubicBezTo>
                  <a:cubicBezTo>
                    <a:pt x="1836" y="671"/>
                    <a:pt x="1821" y="688"/>
                    <a:pt x="1831" y="690"/>
                  </a:cubicBezTo>
                  <a:cubicBezTo>
                    <a:pt x="1850" y="694"/>
                    <a:pt x="1886" y="671"/>
                    <a:pt x="1886" y="671"/>
                  </a:cubicBezTo>
                  <a:cubicBezTo>
                    <a:pt x="1905" y="613"/>
                    <a:pt x="1917" y="601"/>
                    <a:pt x="1977" y="589"/>
                  </a:cubicBezTo>
                  <a:cubicBezTo>
                    <a:pt x="1983" y="595"/>
                    <a:pt x="1996" y="598"/>
                    <a:pt x="1996" y="607"/>
                  </a:cubicBezTo>
                  <a:cubicBezTo>
                    <a:pt x="1996" y="634"/>
                    <a:pt x="1928" y="665"/>
                    <a:pt x="1904" y="690"/>
                  </a:cubicBezTo>
                  <a:cubicBezTo>
                    <a:pt x="1967" y="710"/>
                    <a:pt x="1973" y="679"/>
                    <a:pt x="2023" y="662"/>
                  </a:cubicBezTo>
                  <a:cubicBezTo>
                    <a:pt x="2095" y="686"/>
                    <a:pt x="2016" y="650"/>
                    <a:pt x="2041" y="699"/>
                  </a:cubicBezTo>
                  <a:cubicBezTo>
                    <a:pt x="2045" y="708"/>
                    <a:pt x="2060" y="704"/>
                    <a:pt x="2069" y="708"/>
                  </a:cubicBezTo>
                  <a:cubicBezTo>
                    <a:pt x="2091" y="716"/>
                    <a:pt x="2112" y="726"/>
                    <a:pt x="2133" y="735"/>
                  </a:cubicBezTo>
                  <a:cubicBezTo>
                    <a:pt x="2153" y="756"/>
                    <a:pt x="2183" y="776"/>
                    <a:pt x="2105" y="790"/>
                  </a:cubicBezTo>
                  <a:cubicBezTo>
                    <a:pt x="2072" y="796"/>
                    <a:pt x="2038" y="784"/>
                    <a:pt x="2005" y="781"/>
                  </a:cubicBezTo>
                  <a:cubicBezTo>
                    <a:pt x="1999" y="775"/>
                    <a:pt x="1994" y="760"/>
                    <a:pt x="1986" y="763"/>
                  </a:cubicBezTo>
                  <a:cubicBezTo>
                    <a:pt x="1966" y="772"/>
                    <a:pt x="1941" y="809"/>
                    <a:pt x="1941" y="809"/>
                  </a:cubicBezTo>
                  <a:cubicBezTo>
                    <a:pt x="1878" y="767"/>
                    <a:pt x="1907" y="779"/>
                    <a:pt x="1858" y="763"/>
                  </a:cubicBezTo>
                  <a:cubicBezTo>
                    <a:pt x="1855" y="772"/>
                    <a:pt x="1851" y="781"/>
                    <a:pt x="1849" y="790"/>
                  </a:cubicBezTo>
                  <a:cubicBezTo>
                    <a:pt x="1845" y="805"/>
                    <a:pt x="1855" y="831"/>
                    <a:pt x="1840" y="836"/>
                  </a:cubicBezTo>
                  <a:cubicBezTo>
                    <a:pt x="1839" y="836"/>
                    <a:pt x="1764" y="786"/>
                    <a:pt x="1749" y="781"/>
                  </a:cubicBezTo>
                  <a:cubicBezTo>
                    <a:pt x="1743" y="787"/>
                    <a:pt x="1735" y="792"/>
                    <a:pt x="1730" y="799"/>
                  </a:cubicBezTo>
                  <a:cubicBezTo>
                    <a:pt x="1725" y="807"/>
                    <a:pt x="1729" y="821"/>
                    <a:pt x="1721" y="827"/>
                  </a:cubicBezTo>
                  <a:cubicBezTo>
                    <a:pt x="1704" y="841"/>
                    <a:pt x="1678" y="838"/>
                    <a:pt x="1657" y="845"/>
                  </a:cubicBezTo>
                  <a:cubicBezTo>
                    <a:pt x="1652" y="860"/>
                    <a:pt x="1628" y="919"/>
                    <a:pt x="1657" y="927"/>
                  </a:cubicBezTo>
                  <a:cubicBezTo>
                    <a:pt x="1678" y="933"/>
                    <a:pt x="1694" y="903"/>
                    <a:pt x="1712" y="891"/>
                  </a:cubicBezTo>
                  <a:cubicBezTo>
                    <a:pt x="1748" y="867"/>
                    <a:pt x="1779" y="862"/>
                    <a:pt x="1822" y="854"/>
                  </a:cubicBezTo>
                  <a:cubicBezTo>
                    <a:pt x="1872" y="871"/>
                    <a:pt x="1849" y="891"/>
                    <a:pt x="1813" y="909"/>
                  </a:cubicBezTo>
                  <a:cubicBezTo>
                    <a:pt x="1781" y="925"/>
                    <a:pt x="1746" y="944"/>
                    <a:pt x="1712" y="955"/>
                  </a:cubicBezTo>
                  <a:cubicBezTo>
                    <a:pt x="1773" y="975"/>
                    <a:pt x="1836" y="938"/>
                    <a:pt x="1895" y="918"/>
                  </a:cubicBezTo>
                  <a:cubicBezTo>
                    <a:pt x="1887" y="930"/>
                    <a:pt x="1873" y="956"/>
                    <a:pt x="1858" y="964"/>
                  </a:cubicBezTo>
                  <a:cubicBezTo>
                    <a:pt x="1841" y="972"/>
                    <a:pt x="1804" y="982"/>
                    <a:pt x="1804" y="982"/>
                  </a:cubicBezTo>
                  <a:cubicBezTo>
                    <a:pt x="1779" y="1051"/>
                    <a:pt x="1832" y="1026"/>
                    <a:pt x="1886" y="1019"/>
                  </a:cubicBezTo>
                  <a:cubicBezTo>
                    <a:pt x="1900" y="1014"/>
                    <a:pt x="1927" y="999"/>
                    <a:pt x="1941" y="1019"/>
                  </a:cubicBezTo>
                  <a:cubicBezTo>
                    <a:pt x="1952" y="1035"/>
                    <a:pt x="1943" y="1063"/>
                    <a:pt x="1959" y="1074"/>
                  </a:cubicBezTo>
                  <a:cubicBezTo>
                    <a:pt x="1994" y="1097"/>
                    <a:pt x="1976" y="1089"/>
                    <a:pt x="2014" y="1101"/>
                  </a:cubicBezTo>
                  <a:cubicBezTo>
                    <a:pt x="2017" y="1110"/>
                    <a:pt x="2027" y="1120"/>
                    <a:pt x="2023" y="1129"/>
                  </a:cubicBezTo>
                  <a:cubicBezTo>
                    <a:pt x="2013" y="1149"/>
                    <a:pt x="1966" y="1131"/>
                    <a:pt x="1959" y="1129"/>
                  </a:cubicBezTo>
                  <a:cubicBezTo>
                    <a:pt x="1944" y="1117"/>
                    <a:pt x="1929" y="1104"/>
                    <a:pt x="1913" y="1092"/>
                  </a:cubicBezTo>
                  <a:cubicBezTo>
                    <a:pt x="1904" y="1085"/>
                    <a:pt x="1897" y="1072"/>
                    <a:pt x="1886" y="1074"/>
                  </a:cubicBezTo>
                  <a:cubicBezTo>
                    <a:pt x="1875" y="1076"/>
                    <a:pt x="1874" y="1092"/>
                    <a:pt x="1868" y="1101"/>
                  </a:cubicBezTo>
                  <a:cubicBezTo>
                    <a:pt x="1850" y="1098"/>
                    <a:pt x="1830" y="1098"/>
                    <a:pt x="1813" y="1092"/>
                  </a:cubicBezTo>
                  <a:cubicBezTo>
                    <a:pt x="1805" y="1089"/>
                    <a:pt x="1802" y="1071"/>
                    <a:pt x="1794" y="1074"/>
                  </a:cubicBezTo>
                  <a:cubicBezTo>
                    <a:pt x="1785" y="1077"/>
                    <a:pt x="1788" y="1092"/>
                    <a:pt x="1785" y="1101"/>
                  </a:cubicBezTo>
                  <a:cubicBezTo>
                    <a:pt x="1788" y="1110"/>
                    <a:pt x="1798" y="1120"/>
                    <a:pt x="1794" y="1129"/>
                  </a:cubicBezTo>
                  <a:cubicBezTo>
                    <a:pt x="1783" y="1152"/>
                    <a:pt x="1712" y="1126"/>
                    <a:pt x="1694" y="1119"/>
                  </a:cubicBezTo>
                  <a:cubicBezTo>
                    <a:pt x="1670" y="1127"/>
                    <a:pt x="1643" y="1125"/>
                    <a:pt x="1621" y="1138"/>
                  </a:cubicBezTo>
                  <a:cubicBezTo>
                    <a:pt x="1603" y="1149"/>
                    <a:pt x="1575" y="1183"/>
                    <a:pt x="1575" y="1183"/>
                  </a:cubicBezTo>
                  <a:cubicBezTo>
                    <a:pt x="1550" y="1258"/>
                    <a:pt x="1560" y="1219"/>
                    <a:pt x="1548" y="1302"/>
                  </a:cubicBezTo>
                  <a:cubicBezTo>
                    <a:pt x="1564" y="1418"/>
                    <a:pt x="1589" y="1375"/>
                    <a:pt x="1730" y="1366"/>
                  </a:cubicBezTo>
                  <a:cubicBezTo>
                    <a:pt x="1736" y="1357"/>
                    <a:pt x="1765" y="1313"/>
                    <a:pt x="1776" y="1311"/>
                  </a:cubicBezTo>
                  <a:cubicBezTo>
                    <a:pt x="1785" y="1309"/>
                    <a:pt x="1788" y="1324"/>
                    <a:pt x="1794" y="1330"/>
                  </a:cubicBezTo>
                  <a:cubicBezTo>
                    <a:pt x="1818" y="1354"/>
                    <a:pt x="1807" y="1346"/>
                    <a:pt x="1840" y="1357"/>
                  </a:cubicBezTo>
                  <a:cubicBezTo>
                    <a:pt x="1846" y="1345"/>
                    <a:pt x="1854" y="1334"/>
                    <a:pt x="1858" y="1321"/>
                  </a:cubicBezTo>
                  <a:cubicBezTo>
                    <a:pt x="1864" y="1300"/>
                    <a:pt x="1854" y="1274"/>
                    <a:pt x="1868" y="1257"/>
                  </a:cubicBezTo>
                  <a:cubicBezTo>
                    <a:pt x="1875" y="1249"/>
                    <a:pt x="1885" y="1270"/>
                    <a:pt x="1895" y="1275"/>
                  </a:cubicBezTo>
                  <a:cubicBezTo>
                    <a:pt x="1903" y="1279"/>
                    <a:pt x="1913" y="1281"/>
                    <a:pt x="1922" y="1284"/>
                  </a:cubicBezTo>
                  <a:cubicBezTo>
                    <a:pt x="1964" y="1221"/>
                    <a:pt x="1938" y="1222"/>
                    <a:pt x="1986" y="1238"/>
                  </a:cubicBezTo>
                  <a:cubicBezTo>
                    <a:pt x="1983" y="1262"/>
                    <a:pt x="1977" y="1286"/>
                    <a:pt x="1977" y="1311"/>
                  </a:cubicBezTo>
                  <a:cubicBezTo>
                    <a:pt x="1977" y="1324"/>
                    <a:pt x="1975" y="1342"/>
                    <a:pt x="1986" y="1348"/>
                  </a:cubicBezTo>
                  <a:cubicBezTo>
                    <a:pt x="2000" y="1355"/>
                    <a:pt x="2017" y="1342"/>
                    <a:pt x="2032" y="1339"/>
                  </a:cubicBezTo>
                  <a:cubicBezTo>
                    <a:pt x="2035" y="1321"/>
                    <a:pt x="2036" y="1302"/>
                    <a:pt x="2041" y="1284"/>
                  </a:cubicBezTo>
                  <a:cubicBezTo>
                    <a:pt x="2046" y="1265"/>
                    <a:pt x="2060" y="1229"/>
                    <a:pt x="2060" y="1229"/>
                  </a:cubicBezTo>
                  <a:cubicBezTo>
                    <a:pt x="2063" y="1238"/>
                    <a:pt x="2060" y="1253"/>
                    <a:pt x="2069" y="1257"/>
                  </a:cubicBezTo>
                  <a:cubicBezTo>
                    <a:pt x="2072" y="1258"/>
                    <a:pt x="2127" y="1240"/>
                    <a:pt x="2133" y="1238"/>
                  </a:cubicBezTo>
                  <a:cubicBezTo>
                    <a:pt x="2142" y="1241"/>
                    <a:pt x="2156" y="1238"/>
                    <a:pt x="2160" y="1247"/>
                  </a:cubicBezTo>
                  <a:cubicBezTo>
                    <a:pt x="2172" y="1271"/>
                    <a:pt x="2111" y="1311"/>
                    <a:pt x="2096" y="1321"/>
                  </a:cubicBezTo>
                  <a:cubicBezTo>
                    <a:pt x="2090" y="1330"/>
                    <a:pt x="2074" y="1338"/>
                    <a:pt x="2078" y="1348"/>
                  </a:cubicBezTo>
                  <a:cubicBezTo>
                    <a:pt x="2082" y="1357"/>
                    <a:pt x="2131" y="1372"/>
                    <a:pt x="2142" y="1375"/>
                  </a:cubicBezTo>
                  <a:cubicBezTo>
                    <a:pt x="2182" y="1335"/>
                    <a:pt x="2165" y="1360"/>
                    <a:pt x="2188" y="1293"/>
                  </a:cubicBezTo>
                  <a:cubicBezTo>
                    <a:pt x="2191" y="1284"/>
                    <a:pt x="2188" y="1270"/>
                    <a:pt x="2197" y="1266"/>
                  </a:cubicBezTo>
                  <a:cubicBezTo>
                    <a:pt x="2212" y="1260"/>
                    <a:pt x="2227" y="1253"/>
                    <a:pt x="2242" y="1247"/>
                  </a:cubicBezTo>
                  <a:cubicBezTo>
                    <a:pt x="2251" y="1250"/>
                    <a:pt x="2265" y="1248"/>
                    <a:pt x="2270" y="1257"/>
                  </a:cubicBezTo>
                  <a:cubicBezTo>
                    <a:pt x="2278" y="1273"/>
                    <a:pt x="2249" y="1295"/>
                    <a:pt x="2242" y="1302"/>
                  </a:cubicBezTo>
                  <a:cubicBezTo>
                    <a:pt x="2323" y="1328"/>
                    <a:pt x="2210" y="1301"/>
                    <a:pt x="2297" y="1284"/>
                  </a:cubicBezTo>
                  <a:cubicBezTo>
                    <a:pt x="2306" y="1282"/>
                    <a:pt x="2308" y="1299"/>
                    <a:pt x="2316" y="1302"/>
                  </a:cubicBezTo>
                  <a:cubicBezTo>
                    <a:pt x="2331" y="1308"/>
                    <a:pt x="2432" y="1321"/>
                    <a:pt x="2434" y="1321"/>
                  </a:cubicBezTo>
                  <a:cubicBezTo>
                    <a:pt x="2406" y="1363"/>
                    <a:pt x="2385" y="1358"/>
                    <a:pt x="2334" y="1366"/>
                  </a:cubicBezTo>
                  <a:cubicBezTo>
                    <a:pt x="2279" y="1424"/>
                    <a:pt x="2155" y="1343"/>
                    <a:pt x="2233" y="1421"/>
                  </a:cubicBezTo>
                  <a:cubicBezTo>
                    <a:pt x="2244" y="1466"/>
                    <a:pt x="2239" y="1475"/>
                    <a:pt x="2215" y="1513"/>
                  </a:cubicBezTo>
                  <a:cubicBezTo>
                    <a:pt x="2281" y="1524"/>
                    <a:pt x="2294" y="1539"/>
                    <a:pt x="2352" y="1558"/>
                  </a:cubicBezTo>
                  <a:cubicBezTo>
                    <a:pt x="2349" y="1567"/>
                    <a:pt x="2349" y="1578"/>
                    <a:pt x="2343" y="1586"/>
                  </a:cubicBezTo>
                  <a:cubicBezTo>
                    <a:pt x="2318" y="1618"/>
                    <a:pt x="2296" y="1590"/>
                    <a:pt x="2343" y="1622"/>
                  </a:cubicBezTo>
                  <a:cubicBezTo>
                    <a:pt x="2345" y="1621"/>
                    <a:pt x="2390" y="1587"/>
                    <a:pt x="2398" y="1595"/>
                  </a:cubicBezTo>
                  <a:cubicBezTo>
                    <a:pt x="2405" y="1602"/>
                    <a:pt x="2392" y="1613"/>
                    <a:pt x="2389" y="1622"/>
                  </a:cubicBezTo>
                  <a:cubicBezTo>
                    <a:pt x="2433" y="1637"/>
                    <a:pt x="2489" y="1614"/>
                    <a:pt x="2526" y="1641"/>
                  </a:cubicBezTo>
                  <a:cubicBezTo>
                    <a:pt x="2543" y="1654"/>
                    <a:pt x="2520" y="1684"/>
                    <a:pt x="2517" y="1705"/>
                  </a:cubicBezTo>
                  <a:cubicBezTo>
                    <a:pt x="2282" y="1685"/>
                    <a:pt x="2369" y="1700"/>
                    <a:pt x="2252" y="1677"/>
                  </a:cubicBezTo>
                  <a:cubicBezTo>
                    <a:pt x="2237" y="1680"/>
                    <a:pt x="2217" y="1675"/>
                    <a:pt x="2206" y="1686"/>
                  </a:cubicBezTo>
                  <a:cubicBezTo>
                    <a:pt x="2200" y="1692"/>
                    <a:pt x="2216" y="1702"/>
                    <a:pt x="2224" y="1705"/>
                  </a:cubicBezTo>
                  <a:cubicBezTo>
                    <a:pt x="2241" y="1712"/>
                    <a:pt x="2261" y="1711"/>
                    <a:pt x="2279" y="1714"/>
                  </a:cubicBezTo>
                  <a:cubicBezTo>
                    <a:pt x="2285" y="1772"/>
                    <a:pt x="2311" y="1822"/>
                    <a:pt x="2252" y="1842"/>
                  </a:cubicBezTo>
                  <a:cubicBezTo>
                    <a:pt x="2255" y="1851"/>
                    <a:pt x="2255" y="1862"/>
                    <a:pt x="2261" y="1869"/>
                  </a:cubicBezTo>
                  <a:cubicBezTo>
                    <a:pt x="2287" y="1901"/>
                    <a:pt x="2302" y="1872"/>
                    <a:pt x="2270" y="1906"/>
                  </a:cubicBezTo>
                  <a:cubicBezTo>
                    <a:pt x="2267" y="1921"/>
                    <a:pt x="2257" y="1936"/>
                    <a:pt x="2261" y="1951"/>
                  </a:cubicBezTo>
                  <a:cubicBezTo>
                    <a:pt x="2264" y="1962"/>
                    <a:pt x="2281" y="1962"/>
                    <a:pt x="2288" y="1970"/>
                  </a:cubicBezTo>
                  <a:cubicBezTo>
                    <a:pt x="2314" y="1999"/>
                    <a:pt x="2348" y="2046"/>
                    <a:pt x="2370" y="2079"/>
                  </a:cubicBezTo>
                  <a:cubicBezTo>
                    <a:pt x="2367" y="2088"/>
                    <a:pt x="2370" y="2103"/>
                    <a:pt x="2361" y="2107"/>
                  </a:cubicBezTo>
                  <a:cubicBezTo>
                    <a:pt x="2357" y="2109"/>
                    <a:pt x="2304" y="2091"/>
                    <a:pt x="2297" y="2089"/>
                  </a:cubicBezTo>
                  <a:cubicBezTo>
                    <a:pt x="2285" y="2051"/>
                    <a:pt x="2271" y="2037"/>
                    <a:pt x="2233" y="2025"/>
                  </a:cubicBezTo>
                  <a:cubicBezTo>
                    <a:pt x="2206" y="1997"/>
                    <a:pt x="2208" y="1983"/>
                    <a:pt x="2169" y="1970"/>
                  </a:cubicBezTo>
                  <a:cubicBezTo>
                    <a:pt x="2163" y="1961"/>
                    <a:pt x="2162" y="1944"/>
                    <a:pt x="2151" y="1942"/>
                  </a:cubicBezTo>
                  <a:cubicBezTo>
                    <a:pt x="2120" y="1936"/>
                    <a:pt x="2125" y="1978"/>
                    <a:pt x="2114" y="1988"/>
                  </a:cubicBezTo>
                  <a:cubicBezTo>
                    <a:pt x="2104" y="1997"/>
                    <a:pt x="2090" y="2000"/>
                    <a:pt x="2078" y="2006"/>
                  </a:cubicBezTo>
                  <a:cubicBezTo>
                    <a:pt x="2064" y="1985"/>
                    <a:pt x="2046" y="1944"/>
                    <a:pt x="2005" y="1970"/>
                  </a:cubicBezTo>
                  <a:cubicBezTo>
                    <a:pt x="2004" y="1971"/>
                    <a:pt x="1982" y="2038"/>
                    <a:pt x="1977" y="2052"/>
                  </a:cubicBezTo>
                  <a:cubicBezTo>
                    <a:pt x="1971" y="2070"/>
                    <a:pt x="1922" y="2070"/>
                    <a:pt x="1922" y="2070"/>
                  </a:cubicBezTo>
                  <a:cubicBezTo>
                    <a:pt x="1916" y="2076"/>
                    <a:pt x="1905" y="2080"/>
                    <a:pt x="1904" y="2089"/>
                  </a:cubicBezTo>
                  <a:cubicBezTo>
                    <a:pt x="1902" y="2104"/>
                    <a:pt x="1911" y="2119"/>
                    <a:pt x="1913" y="2134"/>
                  </a:cubicBezTo>
                  <a:cubicBezTo>
                    <a:pt x="1917" y="2171"/>
                    <a:pt x="1919" y="2207"/>
                    <a:pt x="1922" y="2244"/>
                  </a:cubicBezTo>
                  <a:cubicBezTo>
                    <a:pt x="1910" y="2247"/>
                    <a:pt x="1898" y="2256"/>
                    <a:pt x="1886" y="2253"/>
                  </a:cubicBezTo>
                  <a:cubicBezTo>
                    <a:pt x="1842" y="2241"/>
                    <a:pt x="1838" y="2161"/>
                    <a:pt x="1831" y="2125"/>
                  </a:cubicBezTo>
                  <a:cubicBezTo>
                    <a:pt x="1844" y="2059"/>
                    <a:pt x="1820" y="2056"/>
                    <a:pt x="1858" y="1997"/>
                  </a:cubicBezTo>
                  <a:cubicBezTo>
                    <a:pt x="1855" y="1988"/>
                    <a:pt x="1858" y="1972"/>
                    <a:pt x="1849" y="1970"/>
                  </a:cubicBezTo>
                  <a:cubicBezTo>
                    <a:pt x="1821" y="1963"/>
                    <a:pt x="1820" y="2004"/>
                    <a:pt x="1813" y="2015"/>
                  </a:cubicBezTo>
                  <a:cubicBezTo>
                    <a:pt x="1808" y="2023"/>
                    <a:pt x="1800" y="2028"/>
                    <a:pt x="1794" y="2034"/>
                  </a:cubicBezTo>
                  <a:cubicBezTo>
                    <a:pt x="1742" y="2017"/>
                    <a:pt x="1753" y="1975"/>
                    <a:pt x="1776" y="1933"/>
                  </a:cubicBezTo>
                  <a:cubicBezTo>
                    <a:pt x="1787" y="1914"/>
                    <a:pt x="1813" y="1878"/>
                    <a:pt x="1813" y="1878"/>
                  </a:cubicBezTo>
                  <a:cubicBezTo>
                    <a:pt x="1819" y="1860"/>
                    <a:pt x="1838" y="1833"/>
                    <a:pt x="1794" y="1833"/>
                  </a:cubicBezTo>
                  <a:cubicBezTo>
                    <a:pt x="1775" y="1833"/>
                    <a:pt x="1740" y="1851"/>
                    <a:pt x="1740" y="1851"/>
                  </a:cubicBezTo>
                  <a:cubicBezTo>
                    <a:pt x="1706" y="1900"/>
                    <a:pt x="1682" y="1957"/>
                    <a:pt x="1666" y="2015"/>
                  </a:cubicBezTo>
                  <a:cubicBezTo>
                    <a:pt x="1672" y="2224"/>
                    <a:pt x="1680" y="2422"/>
                    <a:pt x="1694" y="2628"/>
                  </a:cubicBezTo>
                  <a:cubicBezTo>
                    <a:pt x="1700" y="2619"/>
                    <a:pt x="1707" y="2611"/>
                    <a:pt x="1712" y="2601"/>
                  </a:cubicBezTo>
                  <a:cubicBezTo>
                    <a:pt x="1716" y="2592"/>
                    <a:pt x="1712" y="2577"/>
                    <a:pt x="1721" y="2573"/>
                  </a:cubicBezTo>
                  <a:cubicBezTo>
                    <a:pt x="1730" y="2569"/>
                    <a:pt x="1740" y="2579"/>
                    <a:pt x="1749" y="2582"/>
                  </a:cubicBezTo>
                  <a:cubicBezTo>
                    <a:pt x="1752" y="2591"/>
                    <a:pt x="1748" y="2610"/>
                    <a:pt x="1758" y="2610"/>
                  </a:cubicBezTo>
                  <a:cubicBezTo>
                    <a:pt x="1768" y="2610"/>
                    <a:pt x="1767" y="2592"/>
                    <a:pt x="1767" y="2582"/>
                  </a:cubicBezTo>
                  <a:cubicBezTo>
                    <a:pt x="1767" y="2560"/>
                    <a:pt x="1746" y="2536"/>
                    <a:pt x="1758" y="2518"/>
                  </a:cubicBezTo>
                  <a:cubicBezTo>
                    <a:pt x="1767" y="2505"/>
                    <a:pt x="1789" y="2524"/>
                    <a:pt x="1804" y="2527"/>
                  </a:cubicBezTo>
                  <a:cubicBezTo>
                    <a:pt x="1815" y="2594"/>
                    <a:pt x="1828" y="2584"/>
                    <a:pt x="1840" y="2646"/>
                  </a:cubicBezTo>
                  <a:cubicBezTo>
                    <a:pt x="1911" y="2623"/>
                    <a:pt x="1877" y="2581"/>
                    <a:pt x="1895" y="2509"/>
                  </a:cubicBezTo>
                  <a:cubicBezTo>
                    <a:pt x="1901" y="2483"/>
                    <a:pt x="1923" y="2462"/>
                    <a:pt x="1932" y="2436"/>
                  </a:cubicBezTo>
                  <a:cubicBezTo>
                    <a:pt x="1884" y="2429"/>
                    <a:pt x="1854" y="2433"/>
                    <a:pt x="1822" y="2399"/>
                  </a:cubicBezTo>
                  <a:cubicBezTo>
                    <a:pt x="1863" y="2375"/>
                    <a:pt x="1878" y="2348"/>
                    <a:pt x="1922" y="2363"/>
                  </a:cubicBezTo>
                  <a:cubicBezTo>
                    <a:pt x="1956" y="2395"/>
                    <a:pt x="1927" y="2380"/>
                    <a:pt x="1959" y="2354"/>
                  </a:cubicBezTo>
                  <a:cubicBezTo>
                    <a:pt x="1966" y="2348"/>
                    <a:pt x="1977" y="2348"/>
                    <a:pt x="1986" y="2345"/>
                  </a:cubicBezTo>
                  <a:cubicBezTo>
                    <a:pt x="2010" y="2368"/>
                    <a:pt x="2022" y="2386"/>
                    <a:pt x="2032" y="2418"/>
                  </a:cubicBezTo>
                  <a:cubicBezTo>
                    <a:pt x="2048" y="2337"/>
                    <a:pt x="2051" y="2349"/>
                    <a:pt x="2114" y="2299"/>
                  </a:cubicBezTo>
                  <a:cubicBezTo>
                    <a:pt x="2128" y="2288"/>
                    <a:pt x="2134" y="2267"/>
                    <a:pt x="2151" y="2262"/>
                  </a:cubicBezTo>
                  <a:cubicBezTo>
                    <a:pt x="2177" y="2255"/>
                    <a:pt x="2206" y="2256"/>
                    <a:pt x="2233" y="2253"/>
                  </a:cubicBezTo>
                  <a:cubicBezTo>
                    <a:pt x="2242" y="2256"/>
                    <a:pt x="2257" y="2253"/>
                    <a:pt x="2261" y="2262"/>
                  </a:cubicBezTo>
                  <a:cubicBezTo>
                    <a:pt x="2265" y="2271"/>
                    <a:pt x="2255" y="2281"/>
                    <a:pt x="2252" y="2290"/>
                  </a:cubicBezTo>
                  <a:cubicBezTo>
                    <a:pt x="2238" y="2336"/>
                    <a:pt x="2251" y="2316"/>
                    <a:pt x="2224" y="2345"/>
                  </a:cubicBezTo>
                  <a:cubicBezTo>
                    <a:pt x="2210" y="2386"/>
                    <a:pt x="2183" y="2385"/>
                    <a:pt x="2215" y="2418"/>
                  </a:cubicBezTo>
                  <a:cubicBezTo>
                    <a:pt x="2296" y="2407"/>
                    <a:pt x="2299" y="2407"/>
                    <a:pt x="2325" y="2326"/>
                  </a:cubicBezTo>
                  <a:cubicBezTo>
                    <a:pt x="2331" y="2344"/>
                    <a:pt x="2339" y="2362"/>
                    <a:pt x="2343" y="2381"/>
                  </a:cubicBezTo>
                  <a:cubicBezTo>
                    <a:pt x="2348" y="2405"/>
                    <a:pt x="2340" y="2433"/>
                    <a:pt x="2352" y="2454"/>
                  </a:cubicBezTo>
                  <a:cubicBezTo>
                    <a:pt x="2357" y="2462"/>
                    <a:pt x="2371" y="2448"/>
                    <a:pt x="2380" y="2445"/>
                  </a:cubicBezTo>
                  <a:cubicBezTo>
                    <a:pt x="2392" y="2442"/>
                    <a:pt x="2404" y="2439"/>
                    <a:pt x="2416" y="2436"/>
                  </a:cubicBezTo>
                  <a:cubicBezTo>
                    <a:pt x="2422" y="2427"/>
                    <a:pt x="2427" y="2417"/>
                    <a:pt x="2434" y="2409"/>
                  </a:cubicBezTo>
                  <a:cubicBezTo>
                    <a:pt x="2440" y="2402"/>
                    <a:pt x="2447" y="2384"/>
                    <a:pt x="2453" y="2390"/>
                  </a:cubicBezTo>
                  <a:cubicBezTo>
                    <a:pt x="2467" y="2403"/>
                    <a:pt x="2471" y="2445"/>
                    <a:pt x="2471" y="2445"/>
                  </a:cubicBezTo>
                  <a:cubicBezTo>
                    <a:pt x="2468" y="2476"/>
                    <a:pt x="2485" y="2516"/>
                    <a:pt x="2462" y="2537"/>
                  </a:cubicBezTo>
                  <a:cubicBezTo>
                    <a:pt x="2437" y="2560"/>
                    <a:pt x="2344" y="2514"/>
                    <a:pt x="2316" y="2500"/>
                  </a:cubicBezTo>
                  <a:cubicBezTo>
                    <a:pt x="2304" y="2503"/>
                    <a:pt x="2282" y="2497"/>
                    <a:pt x="2279" y="2509"/>
                  </a:cubicBezTo>
                  <a:cubicBezTo>
                    <a:pt x="2273" y="2537"/>
                    <a:pt x="2333" y="2567"/>
                    <a:pt x="2352" y="2573"/>
                  </a:cubicBezTo>
                  <a:cubicBezTo>
                    <a:pt x="2363" y="2631"/>
                    <a:pt x="2376" y="2640"/>
                    <a:pt x="2316" y="2655"/>
                  </a:cubicBezTo>
                  <a:cubicBezTo>
                    <a:pt x="2285" y="2640"/>
                    <a:pt x="2255" y="2625"/>
                    <a:pt x="2224" y="2610"/>
                  </a:cubicBezTo>
                  <a:cubicBezTo>
                    <a:pt x="2214" y="2605"/>
                    <a:pt x="2215" y="2589"/>
                    <a:pt x="2206" y="2582"/>
                  </a:cubicBezTo>
                  <a:cubicBezTo>
                    <a:pt x="2198" y="2576"/>
                    <a:pt x="2187" y="2576"/>
                    <a:pt x="2178" y="2573"/>
                  </a:cubicBezTo>
                  <a:cubicBezTo>
                    <a:pt x="2193" y="2641"/>
                    <a:pt x="2188" y="2652"/>
                    <a:pt x="2252" y="2683"/>
                  </a:cubicBezTo>
                  <a:cubicBezTo>
                    <a:pt x="2230" y="2742"/>
                    <a:pt x="2185" y="2716"/>
                    <a:pt x="2124" y="2710"/>
                  </a:cubicBezTo>
                  <a:cubicBezTo>
                    <a:pt x="2118" y="2704"/>
                    <a:pt x="2111" y="2699"/>
                    <a:pt x="2105" y="2692"/>
                  </a:cubicBezTo>
                  <a:cubicBezTo>
                    <a:pt x="2098" y="2684"/>
                    <a:pt x="2098" y="2667"/>
                    <a:pt x="2087" y="2665"/>
                  </a:cubicBezTo>
                  <a:cubicBezTo>
                    <a:pt x="2042" y="2659"/>
                    <a:pt x="2017" y="2713"/>
                    <a:pt x="1986" y="2729"/>
                  </a:cubicBezTo>
                  <a:cubicBezTo>
                    <a:pt x="1972" y="2736"/>
                    <a:pt x="1956" y="2735"/>
                    <a:pt x="1941" y="2738"/>
                  </a:cubicBezTo>
                  <a:cubicBezTo>
                    <a:pt x="1958" y="2749"/>
                    <a:pt x="1982" y="2751"/>
                    <a:pt x="1996" y="2765"/>
                  </a:cubicBezTo>
                  <a:cubicBezTo>
                    <a:pt x="2024" y="2793"/>
                    <a:pt x="1980" y="2799"/>
                    <a:pt x="2032" y="2811"/>
                  </a:cubicBezTo>
                  <a:cubicBezTo>
                    <a:pt x="2062" y="2818"/>
                    <a:pt x="2093" y="2817"/>
                    <a:pt x="2124" y="2820"/>
                  </a:cubicBezTo>
                  <a:cubicBezTo>
                    <a:pt x="2174" y="2803"/>
                    <a:pt x="2202" y="2801"/>
                    <a:pt x="2233" y="2847"/>
                  </a:cubicBezTo>
                  <a:cubicBezTo>
                    <a:pt x="2230" y="2859"/>
                    <a:pt x="2234" y="2877"/>
                    <a:pt x="2224" y="2884"/>
                  </a:cubicBezTo>
                  <a:cubicBezTo>
                    <a:pt x="2114" y="2963"/>
                    <a:pt x="2205" y="2837"/>
                    <a:pt x="2151" y="2921"/>
                  </a:cubicBezTo>
                  <a:cubicBezTo>
                    <a:pt x="2160" y="2927"/>
                    <a:pt x="2167" y="2940"/>
                    <a:pt x="2178" y="2939"/>
                  </a:cubicBezTo>
                  <a:cubicBezTo>
                    <a:pt x="2209" y="2935"/>
                    <a:pt x="2234" y="2906"/>
                    <a:pt x="2261" y="2893"/>
                  </a:cubicBezTo>
                  <a:cubicBezTo>
                    <a:pt x="2286" y="2881"/>
                    <a:pt x="2308" y="2874"/>
                    <a:pt x="2334" y="2866"/>
                  </a:cubicBezTo>
                  <a:cubicBezTo>
                    <a:pt x="2343" y="2875"/>
                    <a:pt x="2348" y="2892"/>
                    <a:pt x="2361" y="2893"/>
                  </a:cubicBezTo>
                  <a:cubicBezTo>
                    <a:pt x="2380" y="2895"/>
                    <a:pt x="2416" y="2875"/>
                    <a:pt x="2416" y="2875"/>
                  </a:cubicBezTo>
                  <a:cubicBezTo>
                    <a:pt x="2431" y="2878"/>
                    <a:pt x="2452" y="2872"/>
                    <a:pt x="2462" y="2884"/>
                  </a:cubicBezTo>
                  <a:cubicBezTo>
                    <a:pt x="2469" y="2893"/>
                    <a:pt x="2442" y="2900"/>
                    <a:pt x="2444" y="2911"/>
                  </a:cubicBezTo>
                  <a:cubicBezTo>
                    <a:pt x="2446" y="2922"/>
                    <a:pt x="2462" y="2924"/>
                    <a:pt x="2471" y="2930"/>
                  </a:cubicBezTo>
                  <a:cubicBezTo>
                    <a:pt x="2494" y="2914"/>
                    <a:pt x="2504" y="2896"/>
                    <a:pt x="2535" y="2921"/>
                  </a:cubicBezTo>
                  <a:cubicBezTo>
                    <a:pt x="2542" y="2927"/>
                    <a:pt x="2536" y="2943"/>
                    <a:pt x="2544" y="2948"/>
                  </a:cubicBezTo>
                  <a:cubicBezTo>
                    <a:pt x="2560" y="2959"/>
                    <a:pt x="2599" y="2966"/>
                    <a:pt x="2599" y="2966"/>
                  </a:cubicBezTo>
                  <a:cubicBezTo>
                    <a:pt x="2602" y="2970"/>
                    <a:pt x="2637" y="3001"/>
                    <a:pt x="2626" y="3012"/>
                  </a:cubicBezTo>
                  <a:cubicBezTo>
                    <a:pt x="2615" y="3023"/>
                    <a:pt x="2596" y="3018"/>
                    <a:pt x="2581" y="3021"/>
                  </a:cubicBezTo>
                  <a:cubicBezTo>
                    <a:pt x="2548" y="3017"/>
                    <a:pt x="2490" y="3014"/>
                    <a:pt x="2453" y="3003"/>
                  </a:cubicBezTo>
                  <a:cubicBezTo>
                    <a:pt x="2425" y="2995"/>
                    <a:pt x="2370" y="2975"/>
                    <a:pt x="2370" y="2975"/>
                  </a:cubicBezTo>
                  <a:cubicBezTo>
                    <a:pt x="2343" y="2981"/>
                    <a:pt x="2297" y="2988"/>
                    <a:pt x="2297" y="3003"/>
                  </a:cubicBezTo>
                  <a:cubicBezTo>
                    <a:pt x="2297" y="3013"/>
                    <a:pt x="2315" y="3010"/>
                    <a:pt x="2325" y="3012"/>
                  </a:cubicBezTo>
                  <a:cubicBezTo>
                    <a:pt x="2352" y="3016"/>
                    <a:pt x="2380" y="3018"/>
                    <a:pt x="2407" y="3021"/>
                  </a:cubicBezTo>
                  <a:cubicBezTo>
                    <a:pt x="2434" y="3104"/>
                    <a:pt x="2386" y="2984"/>
                    <a:pt x="2544" y="3058"/>
                  </a:cubicBezTo>
                  <a:cubicBezTo>
                    <a:pt x="2561" y="3066"/>
                    <a:pt x="2550" y="3095"/>
                    <a:pt x="2553" y="3113"/>
                  </a:cubicBezTo>
                  <a:cubicBezTo>
                    <a:pt x="2550" y="3131"/>
                    <a:pt x="2557" y="3154"/>
                    <a:pt x="2544" y="3167"/>
                  </a:cubicBezTo>
                  <a:cubicBezTo>
                    <a:pt x="2529" y="3182"/>
                    <a:pt x="2472" y="3129"/>
                    <a:pt x="2462" y="3122"/>
                  </a:cubicBezTo>
                  <a:cubicBezTo>
                    <a:pt x="2447" y="3125"/>
                    <a:pt x="2423" y="3117"/>
                    <a:pt x="2416" y="3131"/>
                  </a:cubicBezTo>
                  <a:cubicBezTo>
                    <a:pt x="2408" y="3147"/>
                    <a:pt x="2487" y="3182"/>
                    <a:pt x="2498" y="3186"/>
                  </a:cubicBezTo>
                  <a:cubicBezTo>
                    <a:pt x="2507" y="3199"/>
                    <a:pt x="2534" y="3222"/>
                    <a:pt x="2508" y="3241"/>
                  </a:cubicBezTo>
                  <a:cubicBezTo>
                    <a:pt x="2492" y="3252"/>
                    <a:pt x="2471" y="3253"/>
                    <a:pt x="2453" y="3259"/>
                  </a:cubicBezTo>
                  <a:cubicBezTo>
                    <a:pt x="2444" y="3262"/>
                    <a:pt x="2425" y="3268"/>
                    <a:pt x="2425" y="3268"/>
                  </a:cubicBezTo>
                  <a:cubicBezTo>
                    <a:pt x="2416" y="3256"/>
                    <a:pt x="2405" y="3245"/>
                    <a:pt x="2398" y="3231"/>
                  </a:cubicBezTo>
                  <a:cubicBezTo>
                    <a:pt x="2373" y="3181"/>
                    <a:pt x="2393" y="3160"/>
                    <a:pt x="2334" y="3140"/>
                  </a:cubicBezTo>
                  <a:cubicBezTo>
                    <a:pt x="2318" y="3271"/>
                    <a:pt x="2352" y="3195"/>
                    <a:pt x="2288" y="3204"/>
                  </a:cubicBezTo>
                  <a:cubicBezTo>
                    <a:pt x="2277" y="3206"/>
                    <a:pt x="2270" y="3216"/>
                    <a:pt x="2261" y="3222"/>
                  </a:cubicBezTo>
                  <a:cubicBezTo>
                    <a:pt x="2275" y="3293"/>
                    <a:pt x="2268" y="3286"/>
                    <a:pt x="2206" y="3323"/>
                  </a:cubicBezTo>
                  <a:cubicBezTo>
                    <a:pt x="2153" y="3391"/>
                    <a:pt x="2206" y="3330"/>
                    <a:pt x="2142" y="3387"/>
                  </a:cubicBezTo>
                  <a:cubicBezTo>
                    <a:pt x="2126" y="3402"/>
                    <a:pt x="2096" y="3433"/>
                    <a:pt x="2096" y="3433"/>
                  </a:cubicBezTo>
                  <a:cubicBezTo>
                    <a:pt x="2050" y="3384"/>
                    <a:pt x="2129" y="3320"/>
                    <a:pt x="2050" y="3305"/>
                  </a:cubicBezTo>
                  <a:cubicBezTo>
                    <a:pt x="2026" y="3300"/>
                    <a:pt x="2001" y="3298"/>
                    <a:pt x="1977" y="3295"/>
                  </a:cubicBezTo>
                  <a:cubicBezTo>
                    <a:pt x="1960" y="3227"/>
                    <a:pt x="1977" y="3214"/>
                    <a:pt x="2032" y="3177"/>
                  </a:cubicBezTo>
                  <a:cubicBezTo>
                    <a:pt x="2038" y="3168"/>
                    <a:pt x="2061" y="3149"/>
                    <a:pt x="2050" y="3149"/>
                  </a:cubicBezTo>
                  <a:cubicBezTo>
                    <a:pt x="2037" y="3149"/>
                    <a:pt x="2033" y="3169"/>
                    <a:pt x="2023" y="3177"/>
                  </a:cubicBezTo>
                  <a:cubicBezTo>
                    <a:pt x="2015" y="3184"/>
                    <a:pt x="2004" y="3188"/>
                    <a:pt x="1996" y="3195"/>
                  </a:cubicBezTo>
                  <a:cubicBezTo>
                    <a:pt x="1950" y="3237"/>
                    <a:pt x="1910" y="3303"/>
                    <a:pt x="1849" y="3323"/>
                  </a:cubicBezTo>
                  <a:cubicBezTo>
                    <a:pt x="1840" y="3335"/>
                    <a:pt x="1834" y="3350"/>
                    <a:pt x="1822" y="3359"/>
                  </a:cubicBezTo>
                  <a:cubicBezTo>
                    <a:pt x="1755" y="3407"/>
                    <a:pt x="1791" y="3314"/>
                    <a:pt x="1794" y="3286"/>
                  </a:cubicBezTo>
                  <a:cubicBezTo>
                    <a:pt x="1797" y="3262"/>
                    <a:pt x="1794" y="3235"/>
                    <a:pt x="1804" y="3213"/>
                  </a:cubicBezTo>
                  <a:cubicBezTo>
                    <a:pt x="1813" y="3194"/>
                    <a:pt x="1834" y="3182"/>
                    <a:pt x="1849" y="3167"/>
                  </a:cubicBezTo>
                  <a:cubicBezTo>
                    <a:pt x="1825" y="3096"/>
                    <a:pt x="1858" y="3187"/>
                    <a:pt x="1822" y="3113"/>
                  </a:cubicBezTo>
                  <a:cubicBezTo>
                    <a:pt x="1818" y="3104"/>
                    <a:pt x="1821" y="3091"/>
                    <a:pt x="1813" y="3085"/>
                  </a:cubicBezTo>
                  <a:cubicBezTo>
                    <a:pt x="1797" y="3074"/>
                    <a:pt x="1758" y="3067"/>
                    <a:pt x="1758" y="3067"/>
                  </a:cubicBezTo>
                  <a:cubicBezTo>
                    <a:pt x="1755" y="3058"/>
                    <a:pt x="1749" y="3049"/>
                    <a:pt x="1749" y="3039"/>
                  </a:cubicBezTo>
                  <a:cubicBezTo>
                    <a:pt x="1749" y="3030"/>
                    <a:pt x="1760" y="3021"/>
                    <a:pt x="1758" y="3012"/>
                  </a:cubicBezTo>
                  <a:cubicBezTo>
                    <a:pt x="1756" y="3001"/>
                    <a:pt x="1745" y="2995"/>
                    <a:pt x="1740" y="2985"/>
                  </a:cubicBezTo>
                  <a:cubicBezTo>
                    <a:pt x="1736" y="2976"/>
                    <a:pt x="1737" y="2964"/>
                    <a:pt x="1730" y="2957"/>
                  </a:cubicBezTo>
                  <a:cubicBezTo>
                    <a:pt x="1723" y="2950"/>
                    <a:pt x="1712" y="2951"/>
                    <a:pt x="1703" y="2948"/>
                  </a:cubicBezTo>
                  <a:cubicBezTo>
                    <a:pt x="1648" y="2966"/>
                    <a:pt x="1690" y="2981"/>
                    <a:pt x="1639" y="3003"/>
                  </a:cubicBezTo>
                  <a:cubicBezTo>
                    <a:pt x="1621" y="3011"/>
                    <a:pt x="1584" y="3021"/>
                    <a:pt x="1584" y="3021"/>
                  </a:cubicBezTo>
                  <a:cubicBezTo>
                    <a:pt x="1587" y="3030"/>
                    <a:pt x="1585" y="3044"/>
                    <a:pt x="1593" y="3049"/>
                  </a:cubicBezTo>
                  <a:cubicBezTo>
                    <a:pt x="1645" y="3084"/>
                    <a:pt x="1654" y="3038"/>
                    <a:pt x="1666" y="3003"/>
                  </a:cubicBezTo>
                  <a:cubicBezTo>
                    <a:pt x="1695" y="3082"/>
                    <a:pt x="1666" y="2992"/>
                    <a:pt x="1666" y="3177"/>
                  </a:cubicBezTo>
                  <a:cubicBezTo>
                    <a:pt x="1666" y="3311"/>
                    <a:pt x="1652" y="3085"/>
                    <a:pt x="1666" y="3186"/>
                  </a:cubicBezTo>
                  <a:cubicBezTo>
                    <a:pt x="1595" y="3209"/>
                    <a:pt x="1585" y="3195"/>
                    <a:pt x="1438" y="3195"/>
                  </a:cubicBezTo>
                </a:path>
              </a:pathLst>
            </a:custGeom>
            <a:solidFill>
              <a:schemeClr val="tx1"/>
            </a:solidFill>
            <a:ln w="9525">
              <a:solidFill>
                <a:schemeClr val="tx1"/>
              </a:solidFill>
              <a:round/>
              <a:headEnd/>
              <a:tailEnd/>
            </a:ln>
          </p:spPr>
          <p:txBody>
            <a:bodyPr/>
            <a:lstStyle/>
            <a:p>
              <a:endParaRPr lang="en-US" dirty="0">
                <a:latin typeface="Calibri" pitchFamily="34" charset="0"/>
              </a:endParaRPr>
            </a:p>
          </p:txBody>
        </p:sp>
      </p:grpSp>
      <p:sp>
        <p:nvSpPr>
          <p:cNvPr id="187" name="Oval 186"/>
          <p:cNvSpPr/>
          <p:nvPr/>
        </p:nvSpPr>
        <p:spPr>
          <a:xfrm>
            <a:off x="487891" y="2689733"/>
            <a:ext cx="3141134" cy="124425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b="1" dirty="0" smtClean="0">
                <a:solidFill>
                  <a:schemeClr val="tx1"/>
                </a:solidFill>
              </a:rPr>
              <a:t>And in later </a:t>
            </a:r>
            <a:r>
              <a:rPr lang="en-US" b="1" dirty="0">
                <a:solidFill>
                  <a:schemeClr val="tx1"/>
                </a:solidFill>
              </a:rPr>
              <a:t>y</a:t>
            </a:r>
            <a:r>
              <a:rPr lang="en-US" b="1" dirty="0" smtClean="0">
                <a:solidFill>
                  <a:schemeClr val="tx1"/>
                </a:solidFill>
              </a:rPr>
              <a:t>ears</a:t>
            </a:r>
          </a:p>
          <a:p>
            <a:pPr algn="ctr"/>
            <a:r>
              <a:rPr lang="en-US" b="1" dirty="0" smtClean="0">
                <a:solidFill>
                  <a:schemeClr val="tx1"/>
                </a:solidFill>
              </a:rPr>
              <a:t>even more herbicide-resistant weeds are present</a:t>
            </a:r>
            <a:endParaRPr lang="en-US" b="1" dirty="0">
              <a:solidFill>
                <a:schemeClr val="tx1"/>
              </a:solidFill>
            </a:endParaRPr>
          </a:p>
        </p:txBody>
      </p:sp>
      <p:grpSp>
        <p:nvGrpSpPr>
          <p:cNvPr id="212" name="Group 6"/>
          <p:cNvGrpSpPr>
            <a:grpSpLocks/>
          </p:cNvGrpSpPr>
          <p:nvPr/>
        </p:nvGrpSpPr>
        <p:grpSpPr bwMode="auto">
          <a:xfrm>
            <a:off x="1905000" y="2181490"/>
            <a:ext cx="946150" cy="336550"/>
            <a:chOff x="7133287" y="1337846"/>
            <a:chExt cx="946641" cy="335390"/>
          </a:xfrm>
        </p:grpSpPr>
        <p:sp>
          <p:nvSpPr>
            <p:cNvPr id="213" name="TextBox 7"/>
            <p:cNvSpPr txBox="1">
              <a:spLocks noChangeArrowheads="1"/>
            </p:cNvSpPr>
            <p:nvPr/>
          </p:nvSpPr>
          <p:spPr bwMode="auto">
            <a:xfrm>
              <a:off x="7133287" y="1337846"/>
              <a:ext cx="946641" cy="335390"/>
            </a:xfrm>
            <a:prstGeom prst="rect">
              <a:avLst/>
            </a:prstGeom>
            <a:noFill/>
            <a:ln w="9525">
              <a:noFill/>
              <a:miter lim="800000"/>
              <a:headEnd/>
              <a:tailEnd/>
            </a:ln>
          </p:spPr>
          <p:txBody>
            <a:bodyPr>
              <a:spAutoFit/>
            </a:bodyPr>
            <a:lstStyle/>
            <a:p>
              <a:pPr algn="r"/>
              <a:r>
                <a:rPr lang="en-US" sz="1600" i="1" dirty="0">
                  <a:latin typeface="Calibri" pitchFamily="34" charset="0"/>
                </a:rPr>
                <a:t>Example</a:t>
              </a:r>
            </a:p>
          </p:txBody>
        </p:sp>
        <p:cxnSp>
          <p:nvCxnSpPr>
            <p:cNvPr id="214" name="Straight Connector 213"/>
            <p:cNvCxnSpPr/>
            <p:nvPr/>
          </p:nvCxnSpPr>
          <p:spPr>
            <a:xfrm>
              <a:off x="7239705" y="1380561"/>
              <a:ext cx="7909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7239705" y="1628939"/>
              <a:ext cx="790985"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89" name="Title 1"/>
          <p:cNvSpPr>
            <a:spLocks noGrp="1"/>
          </p:cNvSpPr>
          <p:nvPr>
            <p:ph type="title"/>
          </p:nvPr>
        </p:nvSpPr>
        <p:spPr>
          <a:xfrm>
            <a:off x="457200" y="927100"/>
            <a:ext cx="8229600" cy="1066800"/>
          </a:xfrm>
        </p:spPr>
        <p:txBody>
          <a:bodyPr>
            <a:noAutofit/>
          </a:bodyPr>
          <a:lstStyle/>
          <a:p>
            <a:r>
              <a:rPr lang="en-US" sz="3400" b="1" kern="1200" dirty="0" smtClean="0">
                <a:solidFill>
                  <a:srgbClr val="387C2C"/>
                </a:solidFill>
                <a:effectLst/>
                <a:latin typeface="+mj-lt"/>
              </a:rPr>
              <a:t>Selection by Herbicides Changes the Population Over Time</a:t>
            </a:r>
            <a:endParaRPr lang="en-US" sz="3400" dirty="0">
              <a:latin typeface="+mj-lt"/>
            </a:endParaRPr>
          </a:p>
        </p:txBody>
      </p:sp>
    </p:spTree>
    <p:extLst>
      <p:ext uri="{BB962C8B-B14F-4D97-AF65-F5344CB8AC3E}">
        <p14:creationId xmlns:p14="http://schemas.microsoft.com/office/powerpoint/2010/main" val="345504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xit" presetSubtype="0" fill="hold" nodeType="withEffect">
                                  <p:stCondLst>
                                    <p:cond delay="2000"/>
                                  </p:stCondLst>
                                  <p:childTnLst>
                                    <p:animEffect transition="out" filter="dissolve">
                                      <p:cBhvr>
                                        <p:cTn id="6" dur="1500"/>
                                        <p:tgtEl>
                                          <p:spTgt spid="51"/>
                                        </p:tgtEl>
                                      </p:cBhvr>
                                    </p:animEffect>
                                    <p:set>
                                      <p:cBhvr>
                                        <p:cTn id="7" dur="1" fill="hold">
                                          <p:stCondLst>
                                            <p:cond delay="1499"/>
                                          </p:stCondLst>
                                        </p:cTn>
                                        <p:tgtEl>
                                          <p:spTgt spid="51"/>
                                        </p:tgtEl>
                                        <p:attrNameLst>
                                          <p:attrName>style.visibility</p:attrName>
                                        </p:attrNameLst>
                                      </p:cBhvr>
                                      <p:to>
                                        <p:strVal val="hidden"/>
                                      </p:to>
                                    </p:set>
                                  </p:childTnLst>
                                </p:cTn>
                              </p:par>
                              <p:par>
                                <p:cTn id="8" presetID="2" presetClass="entr" presetSubtype="8" fill="hold" nodeType="withEffect">
                                  <p:stCondLst>
                                    <p:cond delay="20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500" fill="hold"/>
                                        <p:tgtEl>
                                          <p:spTgt spid="25"/>
                                        </p:tgtEl>
                                        <p:attrNameLst>
                                          <p:attrName>ppt_x</p:attrName>
                                        </p:attrNameLst>
                                      </p:cBhvr>
                                      <p:tavLst>
                                        <p:tav tm="0">
                                          <p:val>
                                            <p:strVal val="0-#ppt_w/2"/>
                                          </p:val>
                                        </p:tav>
                                        <p:tav tm="100000">
                                          <p:val>
                                            <p:strVal val="#ppt_x"/>
                                          </p:val>
                                        </p:tav>
                                      </p:tavLst>
                                    </p:anim>
                                    <p:anim calcmode="lin" valueType="num">
                                      <p:cBhvr additive="base">
                                        <p:cTn id="11" dur="1500" fill="hold"/>
                                        <p:tgtEl>
                                          <p:spTgt spid="25"/>
                                        </p:tgtEl>
                                        <p:attrNameLst>
                                          <p:attrName>ppt_y</p:attrName>
                                        </p:attrNameLst>
                                      </p:cBhvr>
                                      <p:tavLst>
                                        <p:tav tm="0">
                                          <p:val>
                                            <p:strVal val="#ppt_y"/>
                                          </p:val>
                                        </p:tav>
                                        <p:tav tm="100000">
                                          <p:val>
                                            <p:strVal val="#ppt_y"/>
                                          </p:val>
                                        </p:tav>
                                      </p:tavLst>
                                    </p:anim>
                                  </p:childTnLst>
                                </p:cTn>
                              </p:par>
                              <p:par>
                                <p:cTn id="12" presetID="9" presetClass="entr" presetSubtype="0" fill="hold" nodeType="withEffect">
                                  <p:stCondLst>
                                    <p:cond delay="200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2000"/>
                                        <p:tgtEl>
                                          <p:spTgt spid="3"/>
                                        </p:tgtEl>
                                      </p:cBhvr>
                                    </p:animEffect>
                                  </p:childTnLst>
                                </p:cTn>
                              </p:par>
                              <p:par>
                                <p:cTn id="15" presetID="9" presetClass="exit" presetSubtype="0" fill="hold" nodeType="withEffect">
                                  <p:stCondLst>
                                    <p:cond delay="5000"/>
                                  </p:stCondLst>
                                  <p:childTnLst>
                                    <p:animEffect transition="out" filter="dissolve">
                                      <p:cBhvr>
                                        <p:cTn id="16" dur="1500"/>
                                        <p:tgtEl>
                                          <p:spTgt spid="25"/>
                                        </p:tgtEl>
                                      </p:cBhvr>
                                    </p:animEffect>
                                    <p:set>
                                      <p:cBhvr>
                                        <p:cTn id="17" dur="1" fill="hold">
                                          <p:stCondLst>
                                            <p:cond delay="1499"/>
                                          </p:stCondLst>
                                        </p:cTn>
                                        <p:tgtEl>
                                          <p:spTgt spid="25"/>
                                        </p:tgtEl>
                                        <p:attrNameLst>
                                          <p:attrName>style.visibility</p:attrName>
                                        </p:attrNameLst>
                                      </p:cBhvr>
                                      <p:to>
                                        <p:strVal val="hidden"/>
                                      </p:to>
                                    </p:set>
                                  </p:childTnLst>
                                </p:cTn>
                              </p:par>
                              <p:par>
                                <p:cTn id="18" presetID="9" presetClass="exit" presetSubtype="0" fill="hold" nodeType="withEffect">
                                  <p:stCondLst>
                                    <p:cond delay="5000"/>
                                  </p:stCondLst>
                                  <p:childTnLst>
                                    <p:animEffect transition="out" filter="dissolve">
                                      <p:cBhvr>
                                        <p:cTn id="19" dur="1500"/>
                                        <p:tgtEl>
                                          <p:spTgt spid="3"/>
                                        </p:tgtEl>
                                      </p:cBhvr>
                                    </p:animEffect>
                                    <p:set>
                                      <p:cBhvr>
                                        <p:cTn id="20" dur="1" fill="hold">
                                          <p:stCondLst>
                                            <p:cond delay="1499"/>
                                          </p:stCondLst>
                                        </p:cTn>
                                        <p:tgtEl>
                                          <p:spTgt spid="3"/>
                                        </p:tgtEl>
                                        <p:attrNameLst>
                                          <p:attrName>style.visibility</p:attrName>
                                        </p:attrNameLst>
                                      </p:cBhvr>
                                      <p:to>
                                        <p:strVal val="hidden"/>
                                      </p:to>
                                    </p:set>
                                  </p:childTnLst>
                                </p:cTn>
                              </p:par>
                              <p:par>
                                <p:cTn id="21" presetID="9" presetClass="entr" presetSubtype="0" fill="hold" nodeType="withEffect">
                                  <p:stCondLst>
                                    <p:cond delay="5500"/>
                                  </p:stCondLst>
                                  <p:childTnLst>
                                    <p:set>
                                      <p:cBhvr>
                                        <p:cTn id="22" dur="1" fill="hold">
                                          <p:stCondLst>
                                            <p:cond delay="0"/>
                                          </p:stCondLst>
                                        </p:cTn>
                                        <p:tgtEl>
                                          <p:spTgt spid="190"/>
                                        </p:tgtEl>
                                        <p:attrNameLst>
                                          <p:attrName>style.visibility</p:attrName>
                                        </p:attrNameLst>
                                      </p:cBhvr>
                                      <p:to>
                                        <p:strVal val="visible"/>
                                      </p:to>
                                    </p:set>
                                    <p:animEffect transition="in" filter="dissolve">
                                      <p:cBhvr>
                                        <p:cTn id="23" dur="2000"/>
                                        <p:tgtEl>
                                          <p:spTgt spid="190"/>
                                        </p:tgtEl>
                                      </p:cBhvr>
                                    </p:animEffect>
                                  </p:childTnLst>
                                </p:cTn>
                              </p:par>
                              <p:par>
                                <p:cTn id="24" presetID="9" presetClass="exit" presetSubtype="0" fill="hold" nodeType="withEffect">
                                  <p:stCondLst>
                                    <p:cond delay="8500"/>
                                  </p:stCondLst>
                                  <p:childTnLst>
                                    <p:animEffect transition="out" filter="dissolve">
                                      <p:cBhvr>
                                        <p:cTn id="25" dur="1500"/>
                                        <p:tgtEl>
                                          <p:spTgt spid="190"/>
                                        </p:tgtEl>
                                      </p:cBhvr>
                                    </p:animEffect>
                                    <p:set>
                                      <p:cBhvr>
                                        <p:cTn id="26" dur="1" fill="hold">
                                          <p:stCondLst>
                                            <p:cond delay="1499"/>
                                          </p:stCondLst>
                                        </p:cTn>
                                        <p:tgtEl>
                                          <p:spTgt spid="190"/>
                                        </p:tgtEl>
                                        <p:attrNameLst>
                                          <p:attrName>style.visibility</p:attrName>
                                        </p:attrNameLst>
                                      </p:cBhvr>
                                      <p:to>
                                        <p:strVal val="hidden"/>
                                      </p:to>
                                    </p:set>
                                  </p:childTnLst>
                                </p:cTn>
                              </p:par>
                              <p:par>
                                <p:cTn id="27" presetID="9" presetClass="entr" presetSubtype="0" fill="hold" nodeType="withEffect">
                                  <p:stCondLst>
                                    <p:cond delay="9000"/>
                                  </p:stCondLst>
                                  <p:childTnLst>
                                    <p:set>
                                      <p:cBhvr>
                                        <p:cTn id="28" dur="1" fill="hold">
                                          <p:stCondLst>
                                            <p:cond delay="0"/>
                                          </p:stCondLst>
                                        </p:cTn>
                                        <p:tgtEl>
                                          <p:spTgt spid="83"/>
                                        </p:tgtEl>
                                        <p:attrNameLst>
                                          <p:attrName>style.visibility</p:attrName>
                                        </p:attrNameLst>
                                      </p:cBhvr>
                                      <p:to>
                                        <p:strVal val="visible"/>
                                      </p:to>
                                    </p:set>
                                    <p:animEffect transition="in" filter="dissolve">
                                      <p:cBhvr>
                                        <p:cTn id="29" dur="2000"/>
                                        <p:tgtEl>
                                          <p:spTgt spid="83"/>
                                        </p:tgtEl>
                                      </p:cBhvr>
                                    </p:animEffect>
                                  </p:childTnLst>
                                </p:cTn>
                              </p:par>
                              <p:par>
                                <p:cTn id="30" presetID="9" presetClass="exit" presetSubtype="0" fill="hold" nodeType="withEffect">
                                  <p:stCondLst>
                                    <p:cond delay="12000"/>
                                  </p:stCondLst>
                                  <p:childTnLst>
                                    <p:animEffect transition="out" filter="dissolve">
                                      <p:cBhvr>
                                        <p:cTn id="31" dur="1500"/>
                                        <p:tgtEl>
                                          <p:spTgt spid="83"/>
                                        </p:tgtEl>
                                      </p:cBhvr>
                                    </p:animEffect>
                                    <p:set>
                                      <p:cBhvr>
                                        <p:cTn id="32" dur="1" fill="hold">
                                          <p:stCondLst>
                                            <p:cond delay="1499"/>
                                          </p:stCondLst>
                                        </p:cTn>
                                        <p:tgtEl>
                                          <p:spTgt spid="83"/>
                                        </p:tgtEl>
                                        <p:attrNameLst>
                                          <p:attrName>style.visibility</p:attrName>
                                        </p:attrNameLst>
                                      </p:cBhvr>
                                      <p:to>
                                        <p:strVal val="hidden"/>
                                      </p:to>
                                    </p:set>
                                  </p:childTnLst>
                                </p:cTn>
                              </p:par>
                              <p:par>
                                <p:cTn id="33" presetID="9" presetClass="entr" presetSubtype="0" fill="hold" nodeType="withEffect">
                                  <p:stCondLst>
                                    <p:cond delay="12500"/>
                                  </p:stCondLst>
                                  <p:childTnLst>
                                    <p:set>
                                      <p:cBhvr>
                                        <p:cTn id="34" dur="1" fill="hold">
                                          <p:stCondLst>
                                            <p:cond delay="0"/>
                                          </p:stCondLst>
                                        </p:cTn>
                                        <p:tgtEl>
                                          <p:spTgt spid="102"/>
                                        </p:tgtEl>
                                        <p:attrNameLst>
                                          <p:attrName>style.visibility</p:attrName>
                                        </p:attrNameLst>
                                      </p:cBhvr>
                                      <p:to>
                                        <p:strVal val="visible"/>
                                      </p:to>
                                    </p:set>
                                    <p:animEffect transition="in" filter="dissolve">
                                      <p:cBhvr>
                                        <p:cTn id="35" dur="2000"/>
                                        <p:tgtEl>
                                          <p:spTgt spid="102"/>
                                        </p:tgtEl>
                                      </p:cBhvr>
                                    </p:animEffect>
                                  </p:childTnLst>
                                </p:cTn>
                              </p:par>
                              <p:par>
                                <p:cTn id="36" presetID="9" presetClass="exit" presetSubtype="0" fill="hold" grpId="0" nodeType="withEffect">
                                  <p:stCondLst>
                                    <p:cond delay="15500"/>
                                  </p:stCondLst>
                                  <p:childTnLst>
                                    <p:animEffect transition="out" filter="dissolve">
                                      <p:cBhvr>
                                        <p:cTn id="37" dur="1500"/>
                                        <p:tgtEl>
                                          <p:spTgt spid="27"/>
                                        </p:tgtEl>
                                      </p:cBhvr>
                                    </p:animEffect>
                                    <p:set>
                                      <p:cBhvr>
                                        <p:cTn id="38" dur="1" fill="hold">
                                          <p:stCondLst>
                                            <p:cond delay="1499"/>
                                          </p:stCondLst>
                                        </p:cTn>
                                        <p:tgtEl>
                                          <p:spTgt spid="27"/>
                                        </p:tgtEl>
                                        <p:attrNameLst>
                                          <p:attrName>style.visibility</p:attrName>
                                        </p:attrNameLst>
                                      </p:cBhvr>
                                      <p:to>
                                        <p:strVal val="hidden"/>
                                      </p:to>
                                    </p:set>
                                  </p:childTnLst>
                                </p:cTn>
                              </p:par>
                              <p:par>
                                <p:cTn id="39" presetID="9" presetClass="exit" presetSubtype="0" fill="hold" grpId="0" nodeType="withEffect">
                                  <p:stCondLst>
                                    <p:cond delay="15500"/>
                                  </p:stCondLst>
                                  <p:childTnLst>
                                    <p:animEffect transition="out" filter="dissolve">
                                      <p:cBhvr>
                                        <p:cTn id="40" dur="1500"/>
                                        <p:tgtEl>
                                          <p:spTgt spid="32"/>
                                        </p:tgtEl>
                                      </p:cBhvr>
                                    </p:animEffect>
                                    <p:set>
                                      <p:cBhvr>
                                        <p:cTn id="41" dur="1" fill="hold">
                                          <p:stCondLst>
                                            <p:cond delay="1499"/>
                                          </p:stCondLst>
                                        </p:cTn>
                                        <p:tgtEl>
                                          <p:spTgt spid="32"/>
                                        </p:tgtEl>
                                        <p:attrNameLst>
                                          <p:attrName>style.visibility</p:attrName>
                                        </p:attrNameLst>
                                      </p:cBhvr>
                                      <p:to>
                                        <p:strVal val="hidden"/>
                                      </p:to>
                                    </p:set>
                                  </p:childTnLst>
                                </p:cTn>
                              </p:par>
                              <p:par>
                                <p:cTn id="42" presetID="9" presetClass="exit" presetSubtype="0" fill="hold" nodeType="withEffect">
                                  <p:stCondLst>
                                    <p:cond delay="15500"/>
                                  </p:stCondLst>
                                  <p:childTnLst>
                                    <p:animEffect transition="out" filter="dissolve">
                                      <p:cBhvr>
                                        <p:cTn id="43" dur="1500"/>
                                        <p:tgtEl>
                                          <p:spTgt spid="102"/>
                                        </p:tgtEl>
                                      </p:cBhvr>
                                    </p:animEffect>
                                    <p:set>
                                      <p:cBhvr>
                                        <p:cTn id="44" dur="1" fill="hold">
                                          <p:stCondLst>
                                            <p:cond delay="1499"/>
                                          </p:stCondLst>
                                        </p:cTn>
                                        <p:tgtEl>
                                          <p:spTgt spid="102"/>
                                        </p:tgtEl>
                                        <p:attrNameLst>
                                          <p:attrName>style.visibility</p:attrName>
                                        </p:attrNameLst>
                                      </p:cBhvr>
                                      <p:to>
                                        <p:strVal val="hidden"/>
                                      </p:to>
                                    </p:set>
                                  </p:childTnLst>
                                </p:cTn>
                              </p:par>
                              <p:par>
                                <p:cTn id="45" presetID="9" presetClass="entr" presetSubtype="0" fill="hold" grpId="0" nodeType="withEffect">
                                  <p:stCondLst>
                                    <p:cond delay="16000"/>
                                  </p:stCondLst>
                                  <p:childTnLst>
                                    <p:set>
                                      <p:cBhvr>
                                        <p:cTn id="46" dur="1" fill="hold">
                                          <p:stCondLst>
                                            <p:cond delay="0"/>
                                          </p:stCondLst>
                                        </p:cTn>
                                        <p:tgtEl>
                                          <p:spTgt spid="144"/>
                                        </p:tgtEl>
                                        <p:attrNameLst>
                                          <p:attrName>style.visibility</p:attrName>
                                        </p:attrNameLst>
                                      </p:cBhvr>
                                      <p:to>
                                        <p:strVal val="visible"/>
                                      </p:to>
                                    </p:set>
                                    <p:animEffect transition="in" filter="dissolve">
                                      <p:cBhvr>
                                        <p:cTn id="47" dur="2000"/>
                                        <p:tgtEl>
                                          <p:spTgt spid="144"/>
                                        </p:tgtEl>
                                      </p:cBhvr>
                                    </p:animEffect>
                                  </p:childTnLst>
                                </p:cTn>
                              </p:par>
                              <p:par>
                                <p:cTn id="48" presetID="9" presetClass="entr" presetSubtype="0" fill="hold" grpId="0" nodeType="withEffect">
                                  <p:stCondLst>
                                    <p:cond delay="16000"/>
                                  </p:stCondLst>
                                  <p:childTnLst>
                                    <p:set>
                                      <p:cBhvr>
                                        <p:cTn id="49" dur="1" fill="hold">
                                          <p:stCondLst>
                                            <p:cond delay="0"/>
                                          </p:stCondLst>
                                        </p:cTn>
                                        <p:tgtEl>
                                          <p:spTgt spid="165"/>
                                        </p:tgtEl>
                                        <p:attrNameLst>
                                          <p:attrName>style.visibility</p:attrName>
                                        </p:attrNameLst>
                                      </p:cBhvr>
                                      <p:to>
                                        <p:strVal val="visible"/>
                                      </p:to>
                                    </p:set>
                                    <p:animEffect transition="in" filter="dissolve">
                                      <p:cBhvr>
                                        <p:cTn id="50" dur="2000"/>
                                        <p:tgtEl>
                                          <p:spTgt spid="165"/>
                                        </p:tgtEl>
                                      </p:cBhvr>
                                    </p:animEffect>
                                  </p:childTnLst>
                                </p:cTn>
                              </p:par>
                              <p:par>
                                <p:cTn id="51" presetID="9" presetClass="entr" presetSubtype="0" fill="hold" nodeType="withEffect">
                                  <p:stCondLst>
                                    <p:cond delay="16000"/>
                                  </p:stCondLst>
                                  <p:childTnLst>
                                    <p:set>
                                      <p:cBhvr>
                                        <p:cTn id="52" dur="1" fill="hold">
                                          <p:stCondLst>
                                            <p:cond delay="0"/>
                                          </p:stCondLst>
                                        </p:cTn>
                                        <p:tgtEl>
                                          <p:spTgt spid="145"/>
                                        </p:tgtEl>
                                        <p:attrNameLst>
                                          <p:attrName>style.visibility</p:attrName>
                                        </p:attrNameLst>
                                      </p:cBhvr>
                                      <p:to>
                                        <p:strVal val="visible"/>
                                      </p:to>
                                    </p:set>
                                    <p:animEffect transition="in" filter="dissolve">
                                      <p:cBhvr>
                                        <p:cTn id="53" dur="2000"/>
                                        <p:tgtEl>
                                          <p:spTgt spid="145"/>
                                        </p:tgtEl>
                                      </p:cBhvr>
                                    </p:animEffect>
                                  </p:childTnLst>
                                </p:cTn>
                              </p:par>
                              <p:par>
                                <p:cTn id="54" presetID="9" presetClass="exit" presetSubtype="0" fill="hold" grpId="1" nodeType="withEffect">
                                  <p:stCondLst>
                                    <p:cond delay="19000"/>
                                  </p:stCondLst>
                                  <p:childTnLst>
                                    <p:animEffect transition="out" filter="dissolve">
                                      <p:cBhvr>
                                        <p:cTn id="55" dur="1500"/>
                                        <p:tgtEl>
                                          <p:spTgt spid="144"/>
                                        </p:tgtEl>
                                      </p:cBhvr>
                                    </p:animEffect>
                                    <p:set>
                                      <p:cBhvr>
                                        <p:cTn id="56" dur="1" fill="hold">
                                          <p:stCondLst>
                                            <p:cond delay="1499"/>
                                          </p:stCondLst>
                                        </p:cTn>
                                        <p:tgtEl>
                                          <p:spTgt spid="144"/>
                                        </p:tgtEl>
                                        <p:attrNameLst>
                                          <p:attrName>style.visibility</p:attrName>
                                        </p:attrNameLst>
                                      </p:cBhvr>
                                      <p:to>
                                        <p:strVal val="hidden"/>
                                      </p:to>
                                    </p:set>
                                  </p:childTnLst>
                                </p:cTn>
                              </p:par>
                              <p:par>
                                <p:cTn id="57" presetID="9" presetClass="exit" presetSubtype="0" fill="hold" grpId="1" nodeType="withEffect">
                                  <p:stCondLst>
                                    <p:cond delay="19000"/>
                                  </p:stCondLst>
                                  <p:childTnLst>
                                    <p:animEffect transition="out" filter="dissolve">
                                      <p:cBhvr>
                                        <p:cTn id="58" dur="1500"/>
                                        <p:tgtEl>
                                          <p:spTgt spid="165"/>
                                        </p:tgtEl>
                                      </p:cBhvr>
                                    </p:animEffect>
                                    <p:set>
                                      <p:cBhvr>
                                        <p:cTn id="59" dur="1" fill="hold">
                                          <p:stCondLst>
                                            <p:cond delay="1499"/>
                                          </p:stCondLst>
                                        </p:cTn>
                                        <p:tgtEl>
                                          <p:spTgt spid="165"/>
                                        </p:tgtEl>
                                        <p:attrNameLst>
                                          <p:attrName>style.visibility</p:attrName>
                                        </p:attrNameLst>
                                      </p:cBhvr>
                                      <p:to>
                                        <p:strVal val="hidden"/>
                                      </p:to>
                                    </p:set>
                                  </p:childTnLst>
                                </p:cTn>
                              </p:par>
                              <p:par>
                                <p:cTn id="60" presetID="9" presetClass="exit" presetSubtype="0" fill="hold" nodeType="withEffect">
                                  <p:stCondLst>
                                    <p:cond delay="19000"/>
                                  </p:stCondLst>
                                  <p:childTnLst>
                                    <p:animEffect transition="out" filter="dissolve">
                                      <p:cBhvr>
                                        <p:cTn id="61" dur="1500"/>
                                        <p:tgtEl>
                                          <p:spTgt spid="145"/>
                                        </p:tgtEl>
                                      </p:cBhvr>
                                    </p:animEffect>
                                    <p:set>
                                      <p:cBhvr>
                                        <p:cTn id="62" dur="1" fill="hold">
                                          <p:stCondLst>
                                            <p:cond delay="1499"/>
                                          </p:stCondLst>
                                        </p:cTn>
                                        <p:tgtEl>
                                          <p:spTgt spid="145"/>
                                        </p:tgtEl>
                                        <p:attrNameLst>
                                          <p:attrName>style.visibility</p:attrName>
                                        </p:attrNameLst>
                                      </p:cBhvr>
                                      <p:to>
                                        <p:strVal val="hidden"/>
                                      </p:to>
                                    </p:set>
                                  </p:childTnLst>
                                </p:cTn>
                              </p:par>
                              <p:par>
                                <p:cTn id="63" presetID="9" presetClass="entr" presetSubtype="0" fill="hold" grpId="0" nodeType="withEffect">
                                  <p:stCondLst>
                                    <p:cond delay="19500"/>
                                  </p:stCondLst>
                                  <p:childTnLst>
                                    <p:set>
                                      <p:cBhvr>
                                        <p:cTn id="64" dur="1" fill="hold">
                                          <p:stCondLst>
                                            <p:cond delay="0"/>
                                          </p:stCondLst>
                                        </p:cTn>
                                        <p:tgtEl>
                                          <p:spTgt spid="187"/>
                                        </p:tgtEl>
                                        <p:attrNameLst>
                                          <p:attrName>style.visibility</p:attrName>
                                        </p:attrNameLst>
                                      </p:cBhvr>
                                      <p:to>
                                        <p:strVal val="visible"/>
                                      </p:to>
                                    </p:set>
                                    <p:animEffect transition="in" filter="dissolve">
                                      <p:cBhvr>
                                        <p:cTn id="65" dur="2000"/>
                                        <p:tgtEl>
                                          <p:spTgt spid="187"/>
                                        </p:tgtEl>
                                      </p:cBhvr>
                                    </p:animEffect>
                                  </p:childTnLst>
                                </p:cTn>
                              </p:par>
                              <p:par>
                                <p:cTn id="66" presetID="9" presetClass="entr" presetSubtype="0" fill="hold" nodeType="withEffect">
                                  <p:stCondLst>
                                    <p:cond delay="19500"/>
                                  </p:stCondLst>
                                  <p:childTnLst>
                                    <p:set>
                                      <p:cBhvr>
                                        <p:cTn id="67" dur="1" fill="hold">
                                          <p:stCondLst>
                                            <p:cond delay="0"/>
                                          </p:stCondLst>
                                        </p:cTn>
                                        <p:tgtEl>
                                          <p:spTgt spid="167"/>
                                        </p:tgtEl>
                                        <p:attrNameLst>
                                          <p:attrName>style.visibility</p:attrName>
                                        </p:attrNameLst>
                                      </p:cBhvr>
                                      <p:to>
                                        <p:strVal val="visible"/>
                                      </p:to>
                                    </p:set>
                                    <p:animEffect transition="in" filter="dissolve">
                                      <p:cBhvr>
                                        <p:cTn id="68" dur="20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animBg="1"/>
      <p:bldP spid="144" grpId="0"/>
      <p:bldP spid="144" grpId="1"/>
      <p:bldP spid="165" grpId="0" animBg="1"/>
      <p:bldP spid="165" grpId="1" animBg="1"/>
      <p:bldP spid="18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Factors Affecting Speed of Selection</a:t>
            </a:r>
            <a:endParaRPr lang="en-US" dirty="0">
              <a:latin typeface="+mj-lt"/>
            </a:endParaRPr>
          </a:p>
        </p:txBody>
      </p:sp>
      <p:sp>
        <p:nvSpPr>
          <p:cNvPr id="6" name="Slide Number Placeholder 5"/>
          <p:cNvSpPr>
            <a:spLocks noGrp="1"/>
          </p:cNvSpPr>
          <p:nvPr>
            <p:ph type="sldNum" sz="quarter" idx="12"/>
          </p:nvPr>
        </p:nvSpPr>
        <p:spPr>
          <a:xfrm>
            <a:off x="6553200" y="6438900"/>
            <a:ext cx="2133600" cy="365125"/>
          </a:xfrm>
        </p:spPr>
        <p:txBody>
          <a:bodyPr/>
          <a:lstStyle/>
          <a:p>
            <a:fld id="{3750D3DD-1A08-41E3-BE78-F610B60E630E}" type="slidenum">
              <a:rPr lang="en-US" smtClean="0"/>
              <a:pPr/>
              <a:t>7</a:t>
            </a:fld>
            <a:endParaRPr lang="en-US" dirty="0"/>
          </a:p>
        </p:txBody>
      </p:sp>
      <p:sp>
        <p:nvSpPr>
          <p:cNvPr id="3" name="Content Placeholder 2"/>
          <p:cNvSpPr>
            <a:spLocks noGrp="1"/>
          </p:cNvSpPr>
          <p:nvPr>
            <p:ph idx="4294967295"/>
          </p:nvPr>
        </p:nvSpPr>
        <p:spPr>
          <a:xfrm>
            <a:off x="548640" y="1828800"/>
            <a:ext cx="8229600" cy="1828800"/>
          </a:xfrm>
        </p:spPr>
        <p:txBody>
          <a:bodyPr>
            <a:normAutofit lnSpcReduction="10000"/>
          </a:bodyPr>
          <a:lstStyle/>
          <a:p>
            <a:pPr marL="0" indent="0">
              <a:buNone/>
            </a:pPr>
            <a:r>
              <a:rPr lang="en-US" dirty="0" smtClean="0"/>
              <a:t>The length of time for selection of resistance varies by :</a:t>
            </a:r>
          </a:p>
          <a:p>
            <a:r>
              <a:rPr lang="en-US" sz="2400" dirty="0" smtClean="0"/>
              <a:t>Cultural practices</a:t>
            </a:r>
          </a:p>
          <a:p>
            <a:r>
              <a:rPr lang="en-US" sz="2400" dirty="0"/>
              <a:t>Frequency of herbicide use</a:t>
            </a:r>
          </a:p>
          <a:p>
            <a:r>
              <a:rPr lang="en-US" sz="2400" dirty="0" smtClean="0"/>
              <a:t>Herbicide mechanism of action</a:t>
            </a:r>
          </a:p>
        </p:txBody>
      </p:sp>
      <p:sp>
        <p:nvSpPr>
          <p:cNvPr id="11" name="Rounded Rectangle 10"/>
          <p:cNvSpPr/>
          <p:nvPr/>
        </p:nvSpPr>
        <p:spPr>
          <a:xfrm>
            <a:off x="762000" y="5774323"/>
            <a:ext cx="7620000" cy="304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12" name="TextBox 11"/>
          <p:cNvSpPr txBox="1"/>
          <p:nvPr/>
        </p:nvSpPr>
        <p:spPr>
          <a:xfrm>
            <a:off x="762000" y="5757446"/>
            <a:ext cx="838200" cy="338554"/>
          </a:xfrm>
          <a:prstGeom prst="rect">
            <a:avLst/>
          </a:prstGeom>
          <a:noFill/>
        </p:spPr>
        <p:txBody>
          <a:bodyPr wrap="square" rtlCol="0">
            <a:spAutoFit/>
          </a:bodyPr>
          <a:lstStyle/>
          <a:p>
            <a:pPr algn="ctr"/>
            <a:r>
              <a:rPr lang="en-US" sz="1600" b="1" dirty="0" smtClean="0"/>
              <a:t>Year 0</a:t>
            </a:r>
            <a:endParaRPr lang="en-US" sz="1600" b="1" dirty="0"/>
          </a:p>
        </p:txBody>
      </p:sp>
      <p:sp>
        <p:nvSpPr>
          <p:cNvPr id="13" name="TextBox 12"/>
          <p:cNvSpPr txBox="1"/>
          <p:nvPr/>
        </p:nvSpPr>
        <p:spPr>
          <a:xfrm>
            <a:off x="1892300" y="5757446"/>
            <a:ext cx="838200" cy="338554"/>
          </a:xfrm>
          <a:prstGeom prst="rect">
            <a:avLst/>
          </a:prstGeom>
          <a:noFill/>
        </p:spPr>
        <p:txBody>
          <a:bodyPr wrap="square" rtlCol="0">
            <a:spAutoFit/>
          </a:bodyPr>
          <a:lstStyle/>
          <a:p>
            <a:pPr algn="ctr"/>
            <a:r>
              <a:rPr lang="en-US" sz="1600" b="1" dirty="0" smtClean="0"/>
              <a:t>Year 2</a:t>
            </a:r>
            <a:endParaRPr lang="en-US" sz="1600" b="1" dirty="0"/>
          </a:p>
        </p:txBody>
      </p:sp>
      <p:sp>
        <p:nvSpPr>
          <p:cNvPr id="14" name="TextBox 13"/>
          <p:cNvSpPr txBox="1"/>
          <p:nvPr/>
        </p:nvSpPr>
        <p:spPr>
          <a:xfrm>
            <a:off x="3022600" y="5757446"/>
            <a:ext cx="838200" cy="338554"/>
          </a:xfrm>
          <a:prstGeom prst="rect">
            <a:avLst/>
          </a:prstGeom>
          <a:noFill/>
        </p:spPr>
        <p:txBody>
          <a:bodyPr wrap="square" rtlCol="0">
            <a:spAutoFit/>
          </a:bodyPr>
          <a:lstStyle/>
          <a:p>
            <a:pPr algn="ctr"/>
            <a:r>
              <a:rPr lang="en-US" sz="1600" b="1" dirty="0" smtClean="0"/>
              <a:t>Year 4</a:t>
            </a:r>
            <a:endParaRPr lang="en-US" sz="1600" b="1" dirty="0"/>
          </a:p>
        </p:txBody>
      </p:sp>
      <p:sp>
        <p:nvSpPr>
          <p:cNvPr id="15" name="TextBox 14"/>
          <p:cNvSpPr txBox="1"/>
          <p:nvPr/>
        </p:nvSpPr>
        <p:spPr>
          <a:xfrm>
            <a:off x="4152900" y="5757446"/>
            <a:ext cx="838200" cy="338554"/>
          </a:xfrm>
          <a:prstGeom prst="rect">
            <a:avLst/>
          </a:prstGeom>
          <a:noFill/>
        </p:spPr>
        <p:txBody>
          <a:bodyPr wrap="square" rtlCol="0">
            <a:spAutoFit/>
          </a:bodyPr>
          <a:lstStyle/>
          <a:p>
            <a:pPr algn="ctr"/>
            <a:r>
              <a:rPr lang="en-US" sz="1600" b="1" dirty="0" smtClean="0"/>
              <a:t>Year 6</a:t>
            </a:r>
            <a:endParaRPr lang="en-US" sz="1600" b="1" dirty="0"/>
          </a:p>
        </p:txBody>
      </p:sp>
      <p:sp>
        <p:nvSpPr>
          <p:cNvPr id="16" name="TextBox 15"/>
          <p:cNvSpPr txBox="1"/>
          <p:nvPr/>
        </p:nvSpPr>
        <p:spPr>
          <a:xfrm>
            <a:off x="5283200" y="5757446"/>
            <a:ext cx="838200" cy="338554"/>
          </a:xfrm>
          <a:prstGeom prst="rect">
            <a:avLst/>
          </a:prstGeom>
          <a:noFill/>
        </p:spPr>
        <p:txBody>
          <a:bodyPr wrap="square" rtlCol="0">
            <a:spAutoFit/>
          </a:bodyPr>
          <a:lstStyle/>
          <a:p>
            <a:pPr algn="ctr"/>
            <a:r>
              <a:rPr lang="en-US" sz="1600" b="1" dirty="0" smtClean="0"/>
              <a:t>Year 8</a:t>
            </a:r>
            <a:endParaRPr lang="en-US" sz="1600" b="1" dirty="0"/>
          </a:p>
        </p:txBody>
      </p:sp>
      <p:sp>
        <p:nvSpPr>
          <p:cNvPr id="17" name="TextBox 16"/>
          <p:cNvSpPr txBox="1"/>
          <p:nvPr/>
        </p:nvSpPr>
        <p:spPr>
          <a:xfrm>
            <a:off x="6413500" y="5757446"/>
            <a:ext cx="838200" cy="338554"/>
          </a:xfrm>
          <a:prstGeom prst="rect">
            <a:avLst/>
          </a:prstGeom>
          <a:noFill/>
        </p:spPr>
        <p:txBody>
          <a:bodyPr wrap="square" rtlCol="0">
            <a:spAutoFit/>
          </a:bodyPr>
          <a:lstStyle/>
          <a:p>
            <a:pPr algn="ctr"/>
            <a:r>
              <a:rPr lang="en-US" sz="1600" b="1" dirty="0" smtClean="0"/>
              <a:t>Year ?</a:t>
            </a:r>
            <a:endParaRPr lang="en-US" sz="1600" b="1" dirty="0"/>
          </a:p>
        </p:txBody>
      </p:sp>
      <p:sp>
        <p:nvSpPr>
          <p:cNvPr id="18" name="TextBox 17"/>
          <p:cNvSpPr txBox="1"/>
          <p:nvPr/>
        </p:nvSpPr>
        <p:spPr>
          <a:xfrm>
            <a:off x="7543800" y="5757446"/>
            <a:ext cx="838200" cy="338554"/>
          </a:xfrm>
          <a:prstGeom prst="rect">
            <a:avLst/>
          </a:prstGeom>
          <a:noFill/>
        </p:spPr>
        <p:txBody>
          <a:bodyPr wrap="square" rtlCol="0">
            <a:spAutoFit/>
          </a:bodyPr>
          <a:lstStyle/>
          <a:p>
            <a:pPr algn="ctr"/>
            <a:r>
              <a:rPr lang="en-US" sz="1600" b="1" dirty="0" smtClean="0"/>
              <a:t>Later</a:t>
            </a:r>
            <a:endParaRPr lang="en-US" sz="1600" b="1" dirty="0"/>
          </a:p>
        </p:txBody>
      </p:sp>
      <p:sp>
        <p:nvSpPr>
          <p:cNvPr id="4" name="Right Arrow 3"/>
          <p:cNvSpPr/>
          <p:nvPr/>
        </p:nvSpPr>
        <p:spPr>
          <a:xfrm>
            <a:off x="762000" y="5348231"/>
            <a:ext cx="685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43"/>
          <p:cNvSpPr>
            <a:spLocks noChangeAspect="1" noEditPoints="1"/>
          </p:cNvSpPr>
          <p:nvPr/>
        </p:nvSpPr>
        <p:spPr bwMode="auto">
          <a:xfrm>
            <a:off x="6200214" y="5310131"/>
            <a:ext cx="245523" cy="342900"/>
          </a:xfrm>
          <a:custGeom>
            <a:avLst/>
            <a:gdLst>
              <a:gd name="T0" fmla="*/ 62 w 178"/>
              <a:gd name="T1" fmla="*/ 152 h 232"/>
              <a:gd name="T2" fmla="*/ 62 w 178"/>
              <a:gd name="T3" fmla="*/ 152 h 232"/>
              <a:gd name="T4" fmla="*/ 62 w 178"/>
              <a:gd name="T5" fmla="*/ 142 h 232"/>
              <a:gd name="T6" fmla="*/ 64 w 178"/>
              <a:gd name="T7" fmla="*/ 130 h 232"/>
              <a:gd name="T8" fmla="*/ 72 w 178"/>
              <a:gd name="T9" fmla="*/ 114 h 232"/>
              <a:gd name="T10" fmla="*/ 84 w 178"/>
              <a:gd name="T11" fmla="*/ 98 h 232"/>
              <a:gd name="T12" fmla="*/ 84 w 178"/>
              <a:gd name="T13" fmla="*/ 98 h 232"/>
              <a:gd name="T14" fmla="*/ 102 w 178"/>
              <a:gd name="T15" fmla="*/ 80 h 232"/>
              <a:gd name="T16" fmla="*/ 108 w 178"/>
              <a:gd name="T17" fmla="*/ 72 h 232"/>
              <a:gd name="T18" fmla="*/ 110 w 178"/>
              <a:gd name="T19" fmla="*/ 64 h 232"/>
              <a:gd name="T20" fmla="*/ 110 w 178"/>
              <a:gd name="T21" fmla="*/ 64 h 232"/>
              <a:gd name="T22" fmla="*/ 108 w 178"/>
              <a:gd name="T23" fmla="*/ 54 h 232"/>
              <a:gd name="T24" fmla="*/ 106 w 178"/>
              <a:gd name="T25" fmla="*/ 48 h 232"/>
              <a:gd name="T26" fmla="*/ 100 w 178"/>
              <a:gd name="T27" fmla="*/ 44 h 232"/>
              <a:gd name="T28" fmla="*/ 92 w 178"/>
              <a:gd name="T29" fmla="*/ 44 h 232"/>
              <a:gd name="T30" fmla="*/ 92 w 178"/>
              <a:gd name="T31" fmla="*/ 44 h 232"/>
              <a:gd name="T32" fmla="*/ 82 w 178"/>
              <a:gd name="T33" fmla="*/ 46 h 232"/>
              <a:gd name="T34" fmla="*/ 76 w 178"/>
              <a:gd name="T35" fmla="*/ 52 h 232"/>
              <a:gd name="T36" fmla="*/ 72 w 178"/>
              <a:gd name="T37" fmla="*/ 60 h 232"/>
              <a:gd name="T38" fmla="*/ 68 w 178"/>
              <a:gd name="T39" fmla="*/ 72 h 232"/>
              <a:gd name="T40" fmla="*/ 0 w 178"/>
              <a:gd name="T41" fmla="*/ 68 h 232"/>
              <a:gd name="T42" fmla="*/ 0 w 178"/>
              <a:gd name="T43" fmla="*/ 68 h 232"/>
              <a:gd name="T44" fmla="*/ 4 w 178"/>
              <a:gd name="T45" fmla="*/ 54 h 232"/>
              <a:gd name="T46" fmla="*/ 10 w 178"/>
              <a:gd name="T47" fmla="*/ 42 h 232"/>
              <a:gd name="T48" fmla="*/ 18 w 178"/>
              <a:gd name="T49" fmla="*/ 30 h 232"/>
              <a:gd name="T50" fmla="*/ 28 w 178"/>
              <a:gd name="T51" fmla="*/ 20 h 232"/>
              <a:gd name="T52" fmla="*/ 40 w 178"/>
              <a:gd name="T53" fmla="*/ 12 h 232"/>
              <a:gd name="T54" fmla="*/ 56 w 178"/>
              <a:gd name="T55" fmla="*/ 6 h 232"/>
              <a:gd name="T56" fmla="*/ 74 w 178"/>
              <a:gd name="T57" fmla="*/ 2 h 232"/>
              <a:gd name="T58" fmla="*/ 94 w 178"/>
              <a:gd name="T59" fmla="*/ 0 h 232"/>
              <a:gd name="T60" fmla="*/ 94 w 178"/>
              <a:gd name="T61" fmla="*/ 0 h 232"/>
              <a:gd name="T62" fmla="*/ 114 w 178"/>
              <a:gd name="T63" fmla="*/ 2 h 232"/>
              <a:gd name="T64" fmla="*/ 132 w 178"/>
              <a:gd name="T65" fmla="*/ 6 h 232"/>
              <a:gd name="T66" fmla="*/ 148 w 178"/>
              <a:gd name="T67" fmla="*/ 10 h 232"/>
              <a:gd name="T68" fmla="*/ 158 w 178"/>
              <a:gd name="T69" fmla="*/ 18 h 232"/>
              <a:gd name="T70" fmla="*/ 168 w 178"/>
              <a:gd name="T71" fmla="*/ 28 h 232"/>
              <a:gd name="T72" fmla="*/ 174 w 178"/>
              <a:gd name="T73" fmla="*/ 38 h 232"/>
              <a:gd name="T74" fmla="*/ 178 w 178"/>
              <a:gd name="T75" fmla="*/ 48 h 232"/>
              <a:gd name="T76" fmla="*/ 178 w 178"/>
              <a:gd name="T77" fmla="*/ 60 h 232"/>
              <a:gd name="T78" fmla="*/ 178 w 178"/>
              <a:gd name="T79" fmla="*/ 60 h 232"/>
              <a:gd name="T80" fmla="*/ 178 w 178"/>
              <a:gd name="T81" fmla="*/ 70 h 232"/>
              <a:gd name="T82" fmla="*/ 176 w 178"/>
              <a:gd name="T83" fmla="*/ 78 h 232"/>
              <a:gd name="T84" fmla="*/ 174 w 178"/>
              <a:gd name="T85" fmla="*/ 86 h 232"/>
              <a:gd name="T86" fmla="*/ 170 w 178"/>
              <a:gd name="T87" fmla="*/ 94 h 232"/>
              <a:gd name="T88" fmla="*/ 158 w 178"/>
              <a:gd name="T89" fmla="*/ 106 h 232"/>
              <a:gd name="T90" fmla="*/ 144 w 178"/>
              <a:gd name="T91" fmla="*/ 118 h 232"/>
              <a:gd name="T92" fmla="*/ 144 w 178"/>
              <a:gd name="T93" fmla="*/ 118 h 232"/>
              <a:gd name="T94" fmla="*/ 132 w 178"/>
              <a:gd name="T95" fmla="*/ 128 h 232"/>
              <a:gd name="T96" fmla="*/ 124 w 178"/>
              <a:gd name="T97" fmla="*/ 138 h 232"/>
              <a:gd name="T98" fmla="*/ 120 w 178"/>
              <a:gd name="T99" fmla="*/ 146 h 232"/>
              <a:gd name="T100" fmla="*/ 118 w 178"/>
              <a:gd name="T101" fmla="*/ 152 h 232"/>
              <a:gd name="T102" fmla="*/ 62 w 178"/>
              <a:gd name="T103" fmla="*/ 152 h 232"/>
              <a:gd name="T104" fmla="*/ 122 w 178"/>
              <a:gd name="T105" fmla="*/ 178 h 232"/>
              <a:gd name="T106" fmla="*/ 122 w 178"/>
              <a:gd name="T107" fmla="*/ 232 h 232"/>
              <a:gd name="T108" fmla="*/ 58 w 178"/>
              <a:gd name="T109" fmla="*/ 232 h 232"/>
              <a:gd name="T110" fmla="*/ 58 w 178"/>
              <a:gd name="T111" fmla="*/ 178 h 232"/>
              <a:gd name="T112" fmla="*/ 122 w 178"/>
              <a:gd name="T113" fmla="*/ 17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232">
                <a:moveTo>
                  <a:pt x="62" y="152"/>
                </a:moveTo>
                <a:lnTo>
                  <a:pt x="62" y="152"/>
                </a:lnTo>
                <a:lnTo>
                  <a:pt x="62" y="142"/>
                </a:lnTo>
                <a:lnTo>
                  <a:pt x="64" y="130"/>
                </a:lnTo>
                <a:lnTo>
                  <a:pt x="72" y="114"/>
                </a:lnTo>
                <a:lnTo>
                  <a:pt x="84" y="98"/>
                </a:lnTo>
                <a:lnTo>
                  <a:pt x="84" y="98"/>
                </a:lnTo>
                <a:lnTo>
                  <a:pt x="102" y="80"/>
                </a:lnTo>
                <a:lnTo>
                  <a:pt x="108" y="72"/>
                </a:lnTo>
                <a:lnTo>
                  <a:pt x="110" y="64"/>
                </a:lnTo>
                <a:lnTo>
                  <a:pt x="110" y="64"/>
                </a:lnTo>
                <a:lnTo>
                  <a:pt x="108" y="54"/>
                </a:lnTo>
                <a:lnTo>
                  <a:pt x="106" y="48"/>
                </a:lnTo>
                <a:lnTo>
                  <a:pt x="100" y="44"/>
                </a:lnTo>
                <a:lnTo>
                  <a:pt x="92" y="44"/>
                </a:lnTo>
                <a:lnTo>
                  <a:pt x="92" y="44"/>
                </a:lnTo>
                <a:lnTo>
                  <a:pt x="82" y="46"/>
                </a:lnTo>
                <a:lnTo>
                  <a:pt x="76" y="52"/>
                </a:lnTo>
                <a:lnTo>
                  <a:pt x="72" y="60"/>
                </a:lnTo>
                <a:lnTo>
                  <a:pt x="68" y="72"/>
                </a:lnTo>
                <a:lnTo>
                  <a:pt x="0" y="68"/>
                </a:lnTo>
                <a:lnTo>
                  <a:pt x="0" y="68"/>
                </a:lnTo>
                <a:lnTo>
                  <a:pt x="4" y="54"/>
                </a:lnTo>
                <a:lnTo>
                  <a:pt x="10" y="42"/>
                </a:lnTo>
                <a:lnTo>
                  <a:pt x="18" y="30"/>
                </a:lnTo>
                <a:lnTo>
                  <a:pt x="28" y="20"/>
                </a:lnTo>
                <a:lnTo>
                  <a:pt x="40" y="12"/>
                </a:lnTo>
                <a:lnTo>
                  <a:pt x="56" y="6"/>
                </a:lnTo>
                <a:lnTo>
                  <a:pt x="74" y="2"/>
                </a:lnTo>
                <a:lnTo>
                  <a:pt x="94" y="0"/>
                </a:lnTo>
                <a:lnTo>
                  <a:pt x="94" y="0"/>
                </a:lnTo>
                <a:lnTo>
                  <a:pt x="114" y="2"/>
                </a:lnTo>
                <a:lnTo>
                  <a:pt x="132" y="6"/>
                </a:lnTo>
                <a:lnTo>
                  <a:pt x="148" y="10"/>
                </a:lnTo>
                <a:lnTo>
                  <a:pt x="158" y="18"/>
                </a:lnTo>
                <a:lnTo>
                  <a:pt x="168" y="28"/>
                </a:lnTo>
                <a:lnTo>
                  <a:pt x="174" y="38"/>
                </a:lnTo>
                <a:lnTo>
                  <a:pt x="178" y="48"/>
                </a:lnTo>
                <a:lnTo>
                  <a:pt x="178" y="60"/>
                </a:lnTo>
                <a:lnTo>
                  <a:pt x="178" y="60"/>
                </a:lnTo>
                <a:lnTo>
                  <a:pt x="178" y="70"/>
                </a:lnTo>
                <a:lnTo>
                  <a:pt x="176" y="78"/>
                </a:lnTo>
                <a:lnTo>
                  <a:pt x="174" y="86"/>
                </a:lnTo>
                <a:lnTo>
                  <a:pt x="170" y="94"/>
                </a:lnTo>
                <a:lnTo>
                  <a:pt x="158" y="106"/>
                </a:lnTo>
                <a:lnTo>
                  <a:pt x="144" y="118"/>
                </a:lnTo>
                <a:lnTo>
                  <a:pt x="144" y="118"/>
                </a:lnTo>
                <a:lnTo>
                  <a:pt x="132" y="128"/>
                </a:lnTo>
                <a:lnTo>
                  <a:pt x="124" y="138"/>
                </a:lnTo>
                <a:lnTo>
                  <a:pt x="120" y="146"/>
                </a:lnTo>
                <a:lnTo>
                  <a:pt x="118" y="152"/>
                </a:lnTo>
                <a:lnTo>
                  <a:pt x="62" y="152"/>
                </a:lnTo>
                <a:close/>
                <a:moveTo>
                  <a:pt x="122" y="178"/>
                </a:moveTo>
                <a:lnTo>
                  <a:pt x="122" y="232"/>
                </a:lnTo>
                <a:lnTo>
                  <a:pt x="58" y="232"/>
                </a:lnTo>
                <a:lnTo>
                  <a:pt x="58" y="178"/>
                </a:lnTo>
                <a:lnTo>
                  <a:pt x="122" y="178"/>
                </a:lnTo>
                <a:close/>
              </a:path>
            </a:pathLst>
          </a:custGeom>
          <a:solidFill>
            <a:srgbClr val="A3CD95"/>
          </a:solidFill>
          <a:ln>
            <a:solidFill>
              <a:schemeClr val="accent1">
                <a:shade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22" name="Freeform 43"/>
          <p:cNvSpPr>
            <a:spLocks noChangeAspect="1" noEditPoints="1"/>
          </p:cNvSpPr>
          <p:nvPr/>
        </p:nvSpPr>
        <p:spPr bwMode="auto">
          <a:xfrm>
            <a:off x="6586100" y="5310131"/>
            <a:ext cx="245523" cy="342900"/>
          </a:xfrm>
          <a:custGeom>
            <a:avLst/>
            <a:gdLst>
              <a:gd name="T0" fmla="*/ 62 w 178"/>
              <a:gd name="T1" fmla="*/ 152 h 232"/>
              <a:gd name="T2" fmla="*/ 62 w 178"/>
              <a:gd name="T3" fmla="*/ 152 h 232"/>
              <a:gd name="T4" fmla="*/ 62 w 178"/>
              <a:gd name="T5" fmla="*/ 142 h 232"/>
              <a:gd name="T6" fmla="*/ 64 w 178"/>
              <a:gd name="T7" fmla="*/ 130 h 232"/>
              <a:gd name="T8" fmla="*/ 72 w 178"/>
              <a:gd name="T9" fmla="*/ 114 h 232"/>
              <a:gd name="T10" fmla="*/ 84 w 178"/>
              <a:gd name="T11" fmla="*/ 98 h 232"/>
              <a:gd name="T12" fmla="*/ 84 w 178"/>
              <a:gd name="T13" fmla="*/ 98 h 232"/>
              <a:gd name="T14" fmla="*/ 102 w 178"/>
              <a:gd name="T15" fmla="*/ 80 h 232"/>
              <a:gd name="T16" fmla="*/ 108 w 178"/>
              <a:gd name="T17" fmla="*/ 72 h 232"/>
              <a:gd name="T18" fmla="*/ 110 w 178"/>
              <a:gd name="T19" fmla="*/ 64 h 232"/>
              <a:gd name="T20" fmla="*/ 110 w 178"/>
              <a:gd name="T21" fmla="*/ 64 h 232"/>
              <a:gd name="T22" fmla="*/ 108 w 178"/>
              <a:gd name="T23" fmla="*/ 54 h 232"/>
              <a:gd name="T24" fmla="*/ 106 w 178"/>
              <a:gd name="T25" fmla="*/ 48 h 232"/>
              <a:gd name="T26" fmla="*/ 100 w 178"/>
              <a:gd name="T27" fmla="*/ 44 h 232"/>
              <a:gd name="T28" fmla="*/ 92 w 178"/>
              <a:gd name="T29" fmla="*/ 44 h 232"/>
              <a:gd name="T30" fmla="*/ 92 w 178"/>
              <a:gd name="T31" fmla="*/ 44 h 232"/>
              <a:gd name="T32" fmla="*/ 82 w 178"/>
              <a:gd name="T33" fmla="*/ 46 h 232"/>
              <a:gd name="T34" fmla="*/ 76 w 178"/>
              <a:gd name="T35" fmla="*/ 52 h 232"/>
              <a:gd name="T36" fmla="*/ 72 w 178"/>
              <a:gd name="T37" fmla="*/ 60 h 232"/>
              <a:gd name="T38" fmla="*/ 68 w 178"/>
              <a:gd name="T39" fmla="*/ 72 h 232"/>
              <a:gd name="T40" fmla="*/ 0 w 178"/>
              <a:gd name="T41" fmla="*/ 68 h 232"/>
              <a:gd name="T42" fmla="*/ 0 w 178"/>
              <a:gd name="T43" fmla="*/ 68 h 232"/>
              <a:gd name="T44" fmla="*/ 4 w 178"/>
              <a:gd name="T45" fmla="*/ 54 h 232"/>
              <a:gd name="T46" fmla="*/ 10 w 178"/>
              <a:gd name="T47" fmla="*/ 42 h 232"/>
              <a:gd name="T48" fmla="*/ 18 w 178"/>
              <a:gd name="T49" fmla="*/ 30 h 232"/>
              <a:gd name="T50" fmla="*/ 28 w 178"/>
              <a:gd name="T51" fmla="*/ 20 h 232"/>
              <a:gd name="T52" fmla="*/ 40 w 178"/>
              <a:gd name="T53" fmla="*/ 12 h 232"/>
              <a:gd name="T54" fmla="*/ 56 w 178"/>
              <a:gd name="T55" fmla="*/ 6 h 232"/>
              <a:gd name="T56" fmla="*/ 74 w 178"/>
              <a:gd name="T57" fmla="*/ 2 h 232"/>
              <a:gd name="T58" fmla="*/ 94 w 178"/>
              <a:gd name="T59" fmla="*/ 0 h 232"/>
              <a:gd name="T60" fmla="*/ 94 w 178"/>
              <a:gd name="T61" fmla="*/ 0 h 232"/>
              <a:gd name="T62" fmla="*/ 114 w 178"/>
              <a:gd name="T63" fmla="*/ 2 h 232"/>
              <a:gd name="T64" fmla="*/ 132 w 178"/>
              <a:gd name="T65" fmla="*/ 6 h 232"/>
              <a:gd name="T66" fmla="*/ 148 w 178"/>
              <a:gd name="T67" fmla="*/ 10 h 232"/>
              <a:gd name="T68" fmla="*/ 158 w 178"/>
              <a:gd name="T69" fmla="*/ 18 h 232"/>
              <a:gd name="T70" fmla="*/ 168 w 178"/>
              <a:gd name="T71" fmla="*/ 28 h 232"/>
              <a:gd name="T72" fmla="*/ 174 w 178"/>
              <a:gd name="T73" fmla="*/ 38 h 232"/>
              <a:gd name="T74" fmla="*/ 178 w 178"/>
              <a:gd name="T75" fmla="*/ 48 h 232"/>
              <a:gd name="T76" fmla="*/ 178 w 178"/>
              <a:gd name="T77" fmla="*/ 60 h 232"/>
              <a:gd name="T78" fmla="*/ 178 w 178"/>
              <a:gd name="T79" fmla="*/ 60 h 232"/>
              <a:gd name="T80" fmla="*/ 178 w 178"/>
              <a:gd name="T81" fmla="*/ 70 h 232"/>
              <a:gd name="T82" fmla="*/ 176 w 178"/>
              <a:gd name="T83" fmla="*/ 78 h 232"/>
              <a:gd name="T84" fmla="*/ 174 w 178"/>
              <a:gd name="T85" fmla="*/ 86 h 232"/>
              <a:gd name="T86" fmla="*/ 170 w 178"/>
              <a:gd name="T87" fmla="*/ 94 h 232"/>
              <a:gd name="T88" fmla="*/ 158 w 178"/>
              <a:gd name="T89" fmla="*/ 106 h 232"/>
              <a:gd name="T90" fmla="*/ 144 w 178"/>
              <a:gd name="T91" fmla="*/ 118 h 232"/>
              <a:gd name="T92" fmla="*/ 144 w 178"/>
              <a:gd name="T93" fmla="*/ 118 h 232"/>
              <a:gd name="T94" fmla="*/ 132 w 178"/>
              <a:gd name="T95" fmla="*/ 128 h 232"/>
              <a:gd name="T96" fmla="*/ 124 w 178"/>
              <a:gd name="T97" fmla="*/ 138 h 232"/>
              <a:gd name="T98" fmla="*/ 120 w 178"/>
              <a:gd name="T99" fmla="*/ 146 h 232"/>
              <a:gd name="T100" fmla="*/ 118 w 178"/>
              <a:gd name="T101" fmla="*/ 152 h 232"/>
              <a:gd name="T102" fmla="*/ 62 w 178"/>
              <a:gd name="T103" fmla="*/ 152 h 232"/>
              <a:gd name="T104" fmla="*/ 122 w 178"/>
              <a:gd name="T105" fmla="*/ 178 h 232"/>
              <a:gd name="T106" fmla="*/ 122 w 178"/>
              <a:gd name="T107" fmla="*/ 232 h 232"/>
              <a:gd name="T108" fmla="*/ 58 w 178"/>
              <a:gd name="T109" fmla="*/ 232 h 232"/>
              <a:gd name="T110" fmla="*/ 58 w 178"/>
              <a:gd name="T111" fmla="*/ 178 h 232"/>
              <a:gd name="T112" fmla="*/ 122 w 178"/>
              <a:gd name="T113" fmla="*/ 17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232">
                <a:moveTo>
                  <a:pt x="62" y="152"/>
                </a:moveTo>
                <a:lnTo>
                  <a:pt x="62" y="152"/>
                </a:lnTo>
                <a:lnTo>
                  <a:pt x="62" y="142"/>
                </a:lnTo>
                <a:lnTo>
                  <a:pt x="64" y="130"/>
                </a:lnTo>
                <a:lnTo>
                  <a:pt x="72" y="114"/>
                </a:lnTo>
                <a:lnTo>
                  <a:pt x="84" y="98"/>
                </a:lnTo>
                <a:lnTo>
                  <a:pt x="84" y="98"/>
                </a:lnTo>
                <a:lnTo>
                  <a:pt x="102" y="80"/>
                </a:lnTo>
                <a:lnTo>
                  <a:pt x="108" y="72"/>
                </a:lnTo>
                <a:lnTo>
                  <a:pt x="110" y="64"/>
                </a:lnTo>
                <a:lnTo>
                  <a:pt x="110" y="64"/>
                </a:lnTo>
                <a:lnTo>
                  <a:pt x="108" y="54"/>
                </a:lnTo>
                <a:lnTo>
                  <a:pt x="106" y="48"/>
                </a:lnTo>
                <a:lnTo>
                  <a:pt x="100" y="44"/>
                </a:lnTo>
                <a:lnTo>
                  <a:pt x="92" y="44"/>
                </a:lnTo>
                <a:lnTo>
                  <a:pt x="92" y="44"/>
                </a:lnTo>
                <a:lnTo>
                  <a:pt x="82" y="46"/>
                </a:lnTo>
                <a:lnTo>
                  <a:pt x="76" y="52"/>
                </a:lnTo>
                <a:lnTo>
                  <a:pt x="72" y="60"/>
                </a:lnTo>
                <a:lnTo>
                  <a:pt x="68" y="72"/>
                </a:lnTo>
                <a:lnTo>
                  <a:pt x="0" y="68"/>
                </a:lnTo>
                <a:lnTo>
                  <a:pt x="0" y="68"/>
                </a:lnTo>
                <a:lnTo>
                  <a:pt x="4" y="54"/>
                </a:lnTo>
                <a:lnTo>
                  <a:pt x="10" y="42"/>
                </a:lnTo>
                <a:lnTo>
                  <a:pt x="18" y="30"/>
                </a:lnTo>
                <a:lnTo>
                  <a:pt x="28" y="20"/>
                </a:lnTo>
                <a:lnTo>
                  <a:pt x="40" y="12"/>
                </a:lnTo>
                <a:lnTo>
                  <a:pt x="56" y="6"/>
                </a:lnTo>
                <a:lnTo>
                  <a:pt x="74" y="2"/>
                </a:lnTo>
                <a:lnTo>
                  <a:pt x="94" y="0"/>
                </a:lnTo>
                <a:lnTo>
                  <a:pt x="94" y="0"/>
                </a:lnTo>
                <a:lnTo>
                  <a:pt x="114" y="2"/>
                </a:lnTo>
                <a:lnTo>
                  <a:pt x="132" y="6"/>
                </a:lnTo>
                <a:lnTo>
                  <a:pt x="148" y="10"/>
                </a:lnTo>
                <a:lnTo>
                  <a:pt x="158" y="18"/>
                </a:lnTo>
                <a:lnTo>
                  <a:pt x="168" y="28"/>
                </a:lnTo>
                <a:lnTo>
                  <a:pt x="174" y="38"/>
                </a:lnTo>
                <a:lnTo>
                  <a:pt x="178" y="48"/>
                </a:lnTo>
                <a:lnTo>
                  <a:pt x="178" y="60"/>
                </a:lnTo>
                <a:lnTo>
                  <a:pt x="178" y="60"/>
                </a:lnTo>
                <a:lnTo>
                  <a:pt x="178" y="70"/>
                </a:lnTo>
                <a:lnTo>
                  <a:pt x="176" y="78"/>
                </a:lnTo>
                <a:lnTo>
                  <a:pt x="174" y="86"/>
                </a:lnTo>
                <a:lnTo>
                  <a:pt x="170" y="94"/>
                </a:lnTo>
                <a:lnTo>
                  <a:pt x="158" y="106"/>
                </a:lnTo>
                <a:lnTo>
                  <a:pt x="144" y="118"/>
                </a:lnTo>
                <a:lnTo>
                  <a:pt x="144" y="118"/>
                </a:lnTo>
                <a:lnTo>
                  <a:pt x="132" y="128"/>
                </a:lnTo>
                <a:lnTo>
                  <a:pt x="124" y="138"/>
                </a:lnTo>
                <a:lnTo>
                  <a:pt x="120" y="146"/>
                </a:lnTo>
                <a:lnTo>
                  <a:pt x="118" y="152"/>
                </a:lnTo>
                <a:lnTo>
                  <a:pt x="62" y="152"/>
                </a:lnTo>
                <a:close/>
                <a:moveTo>
                  <a:pt x="122" y="178"/>
                </a:moveTo>
                <a:lnTo>
                  <a:pt x="122" y="232"/>
                </a:lnTo>
                <a:lnTo>
                  <a:pt x="58" y="232"/>
                </a:lnTo>
                <a:lnTo>
                  <a:pt x="58" y="178"/>
                </a:lnTo>
                <a:lnTo>
                  <a:pt x="122" y="178"/>
                </a:lnTo>
                <a:close/>
              </a:path>
            </a:pathLst>
          </a:custGeom>
          <a:solidFill>
            <a:srgbClr val="A3CD95"/>
          </a:solidFill>
          <a:ln>
            <a:solidFill>
              <a:schemeClr val="accent1">
                <a:shade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23" name="Freeform 43"/>
          <p:cNvSpPr>
            <a:spLocks noChangeAspect="1" noEditPoints="1"/>
          </p:cNvSpPr>
          <p:nvPr/>
        </p:nvSpPr>
        <p:spPr bwMode="auto">
          <a:xfrm>
            <a:off x="6993477" y="5310131"/>
            <a:ext cx="245523" cy="342900"/>
          </a:xfrm>
          <a:custGeom>
            <a:avLst/>
            <a:gdLst>
              <a:gd name="T0" fmla="*/ 62 w 178"/>
              <a:gd name="T1" fmla="*/ 152 h 232"/>
              <a:gd name="T2" fmla="*/ 62 w 178"/>
              <a:gd name="T3" fmla="*/ 152 h 232"/>
              <a:gd name="T4" fmla="*/ 62 w 178"/>
              <a:gd name="T5" fmla="*/ 142 h 232"/>
              <a:gd name="T6" fmla="*/ 64 w 178"/>
              <a:gd name="T7" fmla="*/ 130 h 232"/>
              <a:gd name="T8" fmla="*/ 72 w 178"/>
              <a:gd name="T9" fmla="*/ 114 h 232"/>
              <a:gd name="T10" fmla="*/ 84 w 178"/>
              <a:gd name="T11" fmla="*/ 98 h 232"/>
              <a:gd name="T12" fmla="*/ 84 w 178"/>
              <a:gd name="T13" fmla="*/ 98 h 232"/>
              <a:gd name="T14" fmla="*/ 102 w 178"/>
              <a:gd name="T15" fmla="*/ 80 h 232"/>
              <a:gd name="T16" fmla="*/ 108 w 178"/>
              <a:gd name="T17" fmla="*/ 72 h 232"/>
              <a:gd name="T18" fmla="*/ 110 w 178"/>
              <a:gd name="T19" fmla="*/ 64 h 232"/>
              <a:gd name="T20" fmla="*/ 110 w 178"/>
              <a:gd name="T21" fmla="*/ 64 h 232"/>
              <a:gd name="T22" fmla="*/ 108 w 178"/>
              <a:gd name="T23" fmla="*/ 54 h 232"/>
              <a:gd name="T24" fmla="*/ 106 w 178"/>
              <a:gd name="T25" fmla="*/ 48 h 232"/>
              <a:gd name="T26" fmla="*/ 100 w 178"/>
              <a:gd name="T27" fmla="*/ 44 h 232"/>
              <a:gd name="T28" fmla="*/ 92 w 178"/>
              <a:gd name="T29" fmla="*/ 44 h 232"/>
              <a:gd name="T30" fmla="*/ 92 w 178"/>
              <a:gd name="T31" fmla="*/ 44 h 232"/>
              <a:gd name="T32" fmla="*/ 82 w 178"/>
              <a:gd name="T33" fmla="*/ 46 h 232"/>
              <a:gd name="T34" fmla="*/ 76 w 178"/>
              <a:gd name="T35" fmla="*/ 52 h 232"/>
              <a:gd name="T36" fmla="*/ 72 w 178"/>
              <a:gd name="T37" fmla="*/ 60 h 232"/>
              <a:gd name="T38" fmla="*/ 68 w 178"/>
              <a:gd name="T39" fmla="*/ 72 h 232"/>
              <a:gd name="T40" fmla="*/ 0 w 178"/>
              <a:gd name="T41" fmla="*/ 68 h 232"/>
              <a:gd name="T42" fmla="*/ 0 w 178"/>
              <a:gd name="T43" fmla="*/ 68 h 232"/>
              <a:gd name="T44" fmla="*/ 4 w 178"/>
              <a:gd name="T45" fmla="*/ 54 h 232"/>
              <a:gd name="T46" fmla="*/ 10 w 178"/>
              <a:gd name="T47" fmla="*/ 42 h 232"/>
              <a:gd name="T48" fmla="*/ 18 w 178"/>
              <a:gd name="T49" fmla="*/ 30 h 232"/>
              <a:gd name="T50" fmla="*/ 28 w 178"/>
              <a:gd name="T51" fmla="*/ 20 h 232"/>
              <a:gd name="T52" fmla="*/ 40 w 178"/>
              <a:gd name="T53" fmla="*/ 12 h 232"/>
              <a:gd name="T54" fmla="*/ 56 w 178"/>
              <a:gd name="T55" fmla="*/ 6 h 232"/>
              <a:gd name="T56" fmla="*/ 74 w 178"/>
              <a:gd name="T57" fmla="*/ 2 h 232"/>
              <a:gd name="T58" fmla="*/ 94 w 178"/>
              <a:gd name="T59" fmla="*/ 0 h 232"/>
              <a:gd name="T60" fmla="*/ 94 w 178"/>
              <a:gd name="T61" fmla="*/ 0 h 232"/>
              <a:gd name="T62" fmla="*/ 114 w 178"/>
              <a:gd name="T63" fmla="*/ 2 h 232"/>
              <a:gd name="T64" fmla="*/ 132 w 178"/>
              <a:gd name="T65" fmla="*/ 6 h 232"/>
              <a:gd name="T66" fmla="*/ 148 w 178"/>
              <a:gd name="T67" fmla="*/ 10 h 232"/>
              <a:gd name="T68" fmla="*/ 158 w 178"/>
              <a:gd name="T69" fmla="*/ 18 h 232"/>
              <a:gd name="T70" fmla="*/ 168 w 178"/>
              <a:gd name="T71" fmla="*/ 28 h 232"/>
              <a:gd name="T72" fmla="*/ 174 w 178"/>
              <a:gd name="T73" fmla="*/ 38 h 232"/>
              <a:gd name="T74" fmla="*/ 178 w 178"/>
              <a:gd name="T75" fmla="*/ 48 h 232"/>
              <a:gd name="T76" fmla="*/ 178 w 178"/>
              <a:gd name="T77" fmla="*/ 60 h 232"/>
              <a:gd name="T78" fmla="*/ 178 w 178"/>
              <a:gd name="T79" fmla="*/ 60 h 232"/>
              <a:gd name="T80" fmla="*/ 178 w 178"/>
              <a:gd name="T81" fmla="*/ 70 h 232"/>
              <a:gd name="T82" fmla="*/ 176 w 178"/>
              <a:gd name="T83" fmla="*/ 78 h 232"/>
              <a:gd name="T84" fmla="*/ 174 w 178"/>
              <a:gd name="T85" fmla="*/ 86 h 232"/>
              <a:gd name="T86" fmla="*/ 170 w 178"/>
              <a:gd name="T87" fmla="*/ 94 h 232"/>
              <a:gd name="T88" fmla="*/ 158 w 178"/>
              <a:gd name="T89" fmla="*/ 106 h 232"/>
              <a:gd name="T90" fmla="*/ 144 w 178"/>
              <a:gd name="T91" fmla="*/ 118 h 232"/>
              <a:gd name="T92" fmla="*/ 144 w 178"/>
              <a:gd name="T93" fmla="*/ 118 h 232"/>
              <a:gd name="T94" fmla="*/ 132 w 178"/>
              <a:gd name="T95" fmla="*/ 128 h 232"/>
              <a:gd name="T96" fmla="*/ 124 w 178"/>
              <a:gd name="T97" fmla="*/ 138 h 232"/>
              <a:gd name="T98" fmla="*/ 120 w 178"/>
              <a:gd name="T99" fmla="*/ 146 h 232"/>
              <a:gd name="T100" fmla="*/ 118 w 178"/>
              <a:gd name="T101" fmla="*/ 152 h 232"/>
              <a:gd name="T102" fmla="*/ 62 w 178"/>
              <a:gd name="T103" fmla="*/ 152 h 232"/>
              <a:gd name="T104" fmla="*/ 122 w 178"/>
              <a:gd name="T105" fmla="*/ 178 h 232"/>
              <a:gd name="T106" fmla="*/ 122 w 178"/>
              <a:gd name="T107" fmla="*/ 232 h 232"/>
              <a:gd name="T108" fmla="*/ 58 w 178"/>
              <a:gd name="T109" fmla="*/ 232 h 232"/>
              <a:gd name="T110" fmla="*/ 58 w 178"/>
              <a:gd name="T111" fmla="*/ 178 h 232"/>
              <a:gd name="T112" fmla="*/ 122 w 178"/>
              <a:gd name="T113" fmla="*/ 17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232">
                <a:moveTo>
                  <a:pt x="62" y="152"/>
                </a:moveTo>
                <a:lnTo>
                  <a:pt x="62" y="152"/>
                </a:lnTo>
                <a:lnTo>
                  <a:pt x="62" y="142"/>
                </a:lnTo>
                <a:lnTo>
                  <a:pt x="64" y="130"/>
                </a:lnTo>
                <a:lnTo>
                  <a:pt x="72" y="114"/>
                </a:lnTo>
                <a:lnTo>
                  <a:pt x="84" y="98"/>
                </a:lnTo>
                <a:lnTo>
                  <a:pt x="84" y="98"/>
                </a:lnTo>
                <a:lnTo>
                  <a:pt x="102" y="80"/>
                </a:lnTo>
                <a:lnTo>
                  <a:pt x="108" y="72"/>
                </a:lnTo>
                <a:lnTo>
                  <a:pt x="110" y="64"/>
                </a:lnTo>
                <a:lnTo>
                  <a:pt x="110" y="64"/>
                </a:lnTo>
                <a:lnTo>
                  <a:pt x="108" y="54"/>
                </a:lnTo>
                <a:lnTo>
                  <a:pt x="106" y="48"/>
                </a:lnTo>
                <a:lnTo>
                  <a:pt x="100" y="44"/>
                </a:lnTo>
                <a:lnTo>
                  <a:pt x="92" y="44"/>
                </a:lnTo>
                <a:lnTo>
                  <a:pt x="92" y="44"/>
                </a:lnTo>
                <a:lnTo>
                  <a:pt x="82" y="46"/>
                </a:lnTo>
                <a:lnTo>
                  <a:pt x="76" y="52"/>
                </a:lnTo>
                <a:lnTo>
                  <a:pt x="72" y="60"/>
                </a:lnTo>
                <a:lnTo>
                  <a:pt x="68" y="72"/>
                </a:lnTo>
                <a:lnTo>
                  <a:pt x="0" y="68"/>
                </a:lnTo>
                <a:lnTo>
                  <a:pt x="0" y="68"/>
                </a:lnTo>
                <a:lnTo>
                  <a:pt x="4" y="54"/>
                </a:lnTo>
                <a:lnTo>
                  <a:pt x="10" y="42"/>
                </a:lnTo>
                <a:lnTo>
                  <a:pt x="18" y="30"/>
                </a:lnTo>
                <a:lnTo>
                  <a:pt x="28" y="20"/>
                </a:lnTo>
                <a:lnTo>
                  <a:pt x="40" y="12"/>
                </a:lnTo>
                <a:lnTo>
                  <a:pt x="56" y="6"/>
                </a:lnTo>
                <a:lnTo>
                  <a:pt x="74" y="2"/>
                </a:lnTo>
                <a:lnTo>
                  <a:pt x="94" y="0"/>
                </a:lnTo>
                <a:lnTo>
                  <a:pt x="94" y="0"/>
                </a:lnTo>
                <a:lnTo>
                  <a:pt x="114" y="2"/>
                </a:lnTo>
                <a:lnTo>
                  <a:pt x="132" y="6"/>
                </a:lnTo>
                <a:lnTo>
                  <a:pt x="148" y="10"/>
                </a:lnTo>
                <a:lnTo>
                  <a:pt x="158" y="18"/>
                </a:lnTo>
                <a:lnTo>
                  <a:pt x="168" y="28"/>
                </a:lnTo>
                <a:lnTo>
                  <a:pt x="174" y="38"/>
                </a:lnTo>
                <a:lnTo>
                  <a:pt x="178" y="48"/>
                </a:lnTo>
                <a:lnTo>
                  <a:pt x="178" y="60"/>
                </a:lnTo>
                <a:lnTo>
                  <a:pt x="178" y="60"/>
                </a:lnTo>
                <a:lnTo>
                  <a:pt x="178" y="70"/>
                </a:lnTo>
                <a:lnTo>
                  <a:pt x="176" y="78"/>
                </a:lnTo>
                <a:lnTo>
                  <a:pt x="174" y="86"/>
                </a:lnTo>
                <a:lnTo>
                  <a:pt x="170" y="94"/>
                </a:lnTo>
                <a:lnTo>
                  <a:pt x="158" y="106"/>
                </a:lnTo>
                <a:lnTo>
                  <a:pt x="144" y="118"/>
                </a:lnTo>
                <a:lnTo>
                  <a:pt x="144" y="118"/>
                </a:lnTo>
                <a:lnTo>
                  <a:pt x="132" y="128"/>
                </a:lnTo>
                <a:lnTo>
                  <a:pt x="124" y="138"/>
                </a:lnTo>
                <a:lnTo>
                  <a:pt x="120" y="146"/>
                </a:lnTo>
                <a:lnTo>
                  <a:pt x="118" y="152"/>
                </a:lnTo>
                <a:lnTo>
                  <a:pt x="62" y="152"/>
                </a:lnTo>
                <a:close/>
                <a:moveTo>
                  <a:pt x="122" y="178"/>
                </a:moveTo>
                <a:lnTo>
                  <a:pt x="122" y="232"/>
                </a:lnTo>
                <a:lnTo>
                  <a:pt x="58" y="232"/>
                </a:lnTo>
                <a:lnTo>
                  <a:pt x="58" y="178"/>
                </a:lnTo>
                <a:lnTo>
                  <a:pt x="122" y="178"/>
                </a:lnTo>
                <a:close/>
              </a:path>
            </a:pathLst>
          </a:custGeom>
          <a:solidFill>
            <a:srgbClr val="A3CD95"/>
          </a:solidFill>
          <a:ln>
            <a:solidFill>
              <a:schemeClr val="accent1">
                <a:shade val="50000"/>
              </a:schemeClr>
            </a:solidFill>
          </a:ln>
        </p:spPr>
        <p:txBody>
          <a:bodyPr vert="horz" wrap="square" lIns="91440" tIns="45720" rIns="91440" bIns="45720" numCol="1" anchor="t" anchorCtr="0" compatLnSpc="1">
            <a:prstTxWarp prst="textNoShape">
              <a:avLst/>
            </a:prstTxWarp>
          </a:bodyPr>
          <a:lstStyle/>
          <a:p>
            <a:endParaRPr lang="en-US" dirty="0"/>
          </a:p>
        </p:txBody>
      </p:sp>
      <p:grpSp>
        <p:nvGrpSpPr>
          <p:cNvPr id="20" name="Group 19"/>
          <p:cNvGrpSpPr>
            <a:grpSpLocks/>
          </p:cNvGrpSpPr>
          <p:nvPr/>
        </p:nvGrpSpPr>
        <p:grpSpPr bwMode="auto">
          <a:xfrm>
            <a:off x="7848600" y="4732337"/>
            <a:ext cx="876300" cy="754063"/>
            <a:chOff x="2061980" y="2298223"/>
            <a:chExt cx="1574800" cy="1310316"/>
          </a:xfrm>
        </p:grpSpPr>
        <p:sp>
          <p:nvSpPr>
            <p:cNvPr id="24" name="Rectangle 23"/>
            <p:cNvSpPr/>
            <p:nvPr/>
          </p:nvSpPr>
          <p:spPr>
            <a:xfrm>
              <a:off x="2061980" y="2643626"/>
              <a:ext cx="1574800" cy="964913"/>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Down">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Information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25" name="Rectangle 24"/>
            <p:cNvSpPr/>
            <p:nvPr/>
          </p:nvSpPr>
          <p:spPr>
            <a:xfrm>
              <a:off x="2233393" y="2298223"/>
              <a:ext cx="1231974" cy="592415"/>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a:prstTxWarp prst="textArchUp">
                <a:avLst/>
              </a:prstTxWarp>
              <a:spAutoFit/>
            </a:bodyPr>
            <a:lstStyle/>
            <a:p>
              <a:pPr algn="ct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For</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M</a:t>
              </a:r>
              <a:r>
                <a:rPr lang="en-US"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o</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re</a:t>
              </a:r>
            </a:p>
          </p:txBody>
        </p:sp>
        <p:sp>
          <p:nvSpPr>
            <p:cNvPr id="26" name="Oval 25"/>
            <p:cNvSpPr>
              <a:spLocks noChangeAspect="1"/>
            </p:cNvSpPr>
            <p:nvPr/>
          </p:nvSpPr>
          <p:spPr>
            <a:xfrm>
              <a:off x="2362547" y="2404064"/>
              <a:ext cx="973667" cy="97374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7" name="Oval 26"/>
            <p:cNvSpPr>
              <a:spLocks noChangeAspect="1"/>
            </p:cNvSpPr>
            <p:nvPr/>
          </p:nvSpPr>
          <p:spPr>
            <a:xfrm>
              <a:off x="2442980" y="2484504"/>
              <a:ext cx="812800" cy="810745"/>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8" name="Oval 27"/>
            <p:cNvSpPr>
              <a:spLocks noChangeAspect="1"/>
            </p:cNvSpPr>
            <p:nvPr/>
          </p:nvSpPr>
          <p:spPr>
            <a:xfrm>
              <a:off x="2544580" y="2586111"/>
              <a:ext cx="609600" cy="609646"/>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9" name="Picture 6" descr="C:\Documents and Settings\Lynn\Local Settings\Temporary Internet Files\Content.IE5\1KOY8IDP\MC900436883[1].png"/>
            <p:cNvPicPr>
              <a:picLocks noChangeAspect="1" noChangeArrowheads="1"/>
            </p:cNvPicPr>
            <p:nvPr/>
          </p:nvPicPr>
          <p:blipFill>
            <a:blip r:embed="rId3" cstate="print"/>
            <a:srcRect/>
            <a:stretch>
              <a:fillRect/>
            </a:stretch>
          </p:blipFill>
          <p:spPr bwMode="auto">
            <a:xfrm>
              <a:off x="2545260" y="2561246"/>
              <a:ext cx="608241" cy="608241"/>
            </a:xfrm>
            <a:prstGeom prst="rect">
              <a:avLst/>
            </a:prstGeom>
            <a:noFill/>
            <a:ln w="9525">
              <a:noFill/>
              <a:miter lim="800000"/>
              <a:headEnd/>
              <a:tailEnd/>
            </a:ln>
          </p:spPr>
        </p:pic>
      </p:grpSp>
      <p:sp>
        <p:nvSpPr>
          <p:cNvPr id="7" name="TextBox 6"/>
          <p:cNvSpPr txBox="1"/>
          <p:nvPr/>
        </p:nvSpPr>
        <p:spPr>
          <a:xfrm>
            <a:off x="533400" y="3581400"/>
            <a:ext cx="8382000" cy="846899"/>
          </a:xfrm>
          <a:prstGeom prst="rect">
            <a:avLst/>
          </a:prstGeom>
          <a:noFill/>
        </p:spPr>
        <p:txBody>
          <a:bodyPr wrap="square" rtlCol="0">
            <a:spAutoFit/>
          </a:bodyPr>
          <a:lstStyle/>
          <a:p>
            <a:pPr marL="347663" indent="-347663">
              <a:lnSpc>
                <a:spcPct val="90000"/>
              </a:lnSpc>
              <a:spcBef>
                <a:spcPts val="700"/>
              </a:spcBef>
              <a:buClr>
                <a:schemeClr val="accent1"/>
              </a:buClr>
              <a:buFont typeface="Wingdings" pitchFamily="2" charset="2"/>
              <a:buChar char="§"/>
            </a:pPr>
            <a:r>
              <a:rPr lang="en-US" sz="2400" dirty="0"/>
              <a:t>Biology of weed </a:t>
            </a:r>
            <a:r>
              <a:rPr lang="en-US" sz="2400" dirty="0" smtClean="0"/>
              <a:t>species</a:t>
            </a:r>
          </a:p>
          <a:p>
            <a:pPr marL="347663" indent="-347663">
              <a:lnSpc>
                <a:spcPct val="90000"/>
              </a:lnSpc>
              <a:spcBef>
                <a:spcPts val="700"/>
              </a:spcBef>
              <a:buClr>
                <a:schemeClr val="accent1"/>
              </a:buClr>
              <a:buFont typeface="Wingdings" pitchFamily="2" charset="2"/>
              <a:buChar char="§"/>
            </a:pPr>
            <a:r>
              <a:rPr lang="en-US" sz="2400" dirty="0" smtClean="0"/>
              <a:t>Frequency </a:t>
            </a:r>
            <a:r>
              <a:rPr lang="en-US" sz="2400" dirty="0"/>
              <a:t>of resistant biotypes among weed </a:t>
            </a:r>
            <a:r>
              <a:rPr lang="en-US" sz="2400" dirty="0" smtClean="0"/>
              <a:t>species</a:t>
            </a:r>
            <a:endParaRPr lang="en-US" sz="2400" dirty="0"/>
          </a:p>
        </p:txBody>
      </p:sp>
      <p:sp>
        <p:nvSpPr>
          <p:cNvPr id="30" name="Rounded Rectangular Callout 29"/>
          <p:cNvSpPr/>
          <p:nvPr/>
        </p:nvSpPr>
        <p:spPr>
          <a:xfrm>
            <a:off x="5410199" y="573943"/>
            <a:ext cx="3219317" cy="3920821"/>
          </a:xfrm>
          <a:prstGeom prst="wedgeRoundRectCallout">
            <a:avLst/>
          </a:prstGeom>
          <a:solidFill>
            <a:schemeClr val="accent5">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500" spc="-20" dirty="0" smtClean="0">
                <a:solidFill>
                  <a:schemeClr val="tx1"/>
                </a:solidFill>
              </a:rPr>
              <a:t>Another factor affecting the speed of selection is the mechanism of herbicide resistance. There are two general types of mechanisms: (1) exclusionary resistance (for example, differential uptake and translocation, compartmentalization and metabolic detoxification) and (2) target site resistance (alteration of the targeted enzyme and overproduction of a specific enzyme). Exclusionary resistance generally takes longer to evolve in the field.</a:t>
            </a:r>
          </a:p>
          <a:p>
            <a:pPr lvl="0" algn="ctr">
              <a:spcBef>
                <a:spcPts val="300"/>
              </a:spcBef>
            </a:pPr>
            <a:r>
              <a:rPr lang="en-US" b="1" i="1" dirty="0">
                <a:solidFill>
                  <a:prstClr val="black"/>
                </a:solidFill>
                <a:latin typeface="Adobe Garamond Pro" pitchFamily="18" charset="0"/>
              </a:rPr>
              <a:t>[Click to close</a:t>
            </a:r>
            <a:r>
              <a:rPr lang="en-US" b="1" i="1" dirty="0" smtClean="0">
                <a:solidFill>
                  <a:prstClr val="black"/>
                </a:solidFill>
                <a:latin typeface="Adobe Garamond Pro" pitchFamily="18" charset="0"/>
              </a:rPr>
              <a:t>.]</a:t>
            </a:r>
            <a:endParaRPr lang="en-US" sz="1500" dirty="0" smtClean="0">
              <a:solidFill>
                <a:schemeClr val="tx1"/>
              </a:solidFill>
            </a:endParaRPr>
          </a:p>
          <a:p>
            <a:endParaRPr lang="en-US" sz="1500" dirty="0" smtClean="0">
              <a:solidFill>
                <a:schemeClr val="tx1"/>
              </a:solidFill>
            </a:endParaRPr>
          </a:p>
          <a:p>
            <a:endParaRPr lang="en-US" sz="15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1" end="1"/>
                                            </p:txEl>
                                          </p:spTgt>
                                        </p:tgtEl>
                                      </p:cBhvr>
                                    </p:animEffect>
                                    <p:animScale>
                                      <p:cBhvr>
                                        <p:cTn id="7" dur="250" autoRev="1" fill="hold"/>
                                        <p:tgtEl>
                                          <p:spTgt spid="3">
                                            <p:txEl>
                                              <p:pRg st="1" end="1"/>
                                            </p:txEl>
                                          </p:spTgt>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3">
                                            <p:txEl>
                                              <p:pRg st="2" end="2"/>
                                            </p:txEl>
                                          </p:spTgt>
                                        </p:tgtEl>
                                      </p:cBhvr>
                                    </p:animEffect>
                                    <p:animScale>
                                      <p:cBhvr>
                                        <p:cTn id="10" dur="250" autoRev="1" fill="hold"/>
                                        <p:tgtEl>
                                          <p:spTgt spid="3">
                                            <p:txEl>
                                              <p:pRg st="2" end="2"/>
                                            </p:txEl>
                                          </p:spTgt>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3">
                                            <p:txEl>
                                              <p:pRg st="3" end="3"/>
                                            </p:txEl>
                                          </p:spTgt>
                                        </p:tgtEl>
                                      </p:cBhvr>
                                    </p:animEffect>
                                    <p:animScale>
                                      <p:cBhvr>
                                        <p:cTn id="13" dur="250" autoRev="1" fill="hold"/>
                                        <p:tgtEl>
                                          <p:spTgt spid="3">
                                            <p:txEl>
                                              <p:pRg st="3" end="3"/>
                                            </p:txEl>
                                          </p:spTgt>
                                        </p:tgtEl>
                                      </p:cBhvr>
                                      <p:by x="105000" y="105000"/>
                                    </p:animScale>
                                  </p:childTnLst>
                                </p:cTn>
                              </p:par>
                            </p:childTnLst>
                          </p:cTn>
                        </p:par>
                      </p:childTnLst>
                    </p:cTn>
                  </p:par>
                  <p:par>
                    <p:cTn id="14" fill="hold">
                      <p:stCondLst>
                        <p:cond delay="indefinite"/>
                      </p:stCondLst>
                      <p:childTnLst>
                        <p:par>
                          <p:cTn id="15" fill="hold">
                            <p:stCondLst>
                              <p:cond delay="0"/>
                            </p:stCondLst>
                            <p:childTnLst>
                              <p:par>
                                <p:cTn id="16" presetID="26" presetClass="emph" presetSubtype="0" fill="hold" grpId="0" nodeType="clickEffect">
                                  <p:stCondLst>
                                    <p:cond delay="0"/>
                                  </p:stCondLst>
                                  <p:childTnLst>
                                    <p:animEffect transition="out" filter="fade">
                                      <p:cBhvr>
                                        <p:cTn id="17" dur="500" tmFilter="0, 0; .2, .5; .8, .5; 1, 0"/>
                                        <p:tgtEl>
                                          <p:spTgt spid="7"/>
                                        </p:tgtEl>
                                      </p:cBhvr>
                                    </p:animEffect>
                                    <p:animScale>
                                      <p:cBhvr>
                                        <p:cTn id="18" dur="250" autoRev="1" fill="hold"/>
                                        <p:tgtEl>
                                          <p:spTgt spid="7"/>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2.77778E-6 -4.07407E-6 C 0.16615 -4.07407E-6 0.33247 -4.07407E-6 0.49861 -4.07407E-6 " pathEditMode="relative" ptsTypes="fA">
                                      <p:cBhvr>
                                        <p:cTn id="22"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0"/>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8" restart="whenNotActive" fill="hold" evtFilter="cancelBubble" nodeType="interactiveSeq">
                <p:stCondLst>
                  <p:cond evt="onClick" delay="0">
                    <p:tgtEl>
                      <p:spTgt spid="30"/>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childTnLst>
        </p:cTn>
      </p:par>
    </p:tnLst>
    <p:bldLst>
      <p:bldP spid="4" grpId="0" animBg="1"/>
      <p:bldP spid="7" grpId="0"/>
      <p:bldP spid="30" grpId="0" animBg="1"/>
      <p:bldP spid="3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Level of Herbicide Resistance</a:t>
            </a:r>
            <a:endParaRPr lang="en-US" dirty="0">
              <a:latin typeface="+mj-lt"/>
            </a:endParaRPr>
          </a:p>
        </p:txBody>
      </p:sp>
      <p:sp>
        <p:nvSpPr>
          <p:cNvPr id="4" name="Slide Number Placeholder 3"/>
          <p:cNvSpPr>
            <a:spLocks noGrp="1"/>
          </p:cNvSpPr>
          <p:nvPr>
            <p:ph type="sldNum" sz="quarter" idx="12"/>
          </p:nvPr>
        </p:nvSpPr>
        <p:spPr/>
        <p:txBody>
          <a:bodyPr/>
          <a:lstStyle/>
          <a:p>
            <a:fld id="{3750D3DD-1A08-41E3-BE78-F610B60E630E}" type="slidenum">
              <a:rPr lang="en-US" smtClean="0"/>
              <a:pPr/>
              <a:t>8</a:t>
            </a:fld>
            <a:endParaRPr lang="en-US" dirty="0"/>
          </a:p>
        </p:txBody>
      </p:sp>
      <p:sp>
        <p:nvSpPr>
          <p:cNvPr id="3" name="Content Placeholder 2"/>
          <p:cNvSpPr>
            <a:spLocks noGrp="1"/>
          </p:cNvSpPr>
          <p:nvPr>
            <p:ph idx="4294967295"/>
          </p:nvPr>
        </p:nvSpPr>
        <p:spPr>
          <a:xfrm>
            <a:off x="548640" y="1828800"/>
            <a:ext cx="6309360" cy="2678660"/>
          </a:xfrm>
        </p:spPr>
        <p:txBody>
          <a:bodyPr>
            <a:normAutofit/>
          </a:bodyPr>
          <a:lstStyle/>
          <a:p>
            <a:pPr marL="0" indent="0">
              <a:buNone/>
            </a:pPr>
            <a:r>
              <a:rPr lang="en-US" sz="2400" dirty="0" smtClean="0"/>
              <a:t>The level of herbicide resistance in </a:t>
            </a:r>
            <a:r>
              <a:rPr lang="en-US" sz="2400" dirty="0"/>
              <a:t>weeds varies by weed </a:t>
            </a:r>
            <a:r>
              <a:rPr lang="en-US" sz="2400" dirty="0" smtClean="0"/>
              <a:t>biology and resistance mechanism.</a:t>
            </a:r>
          </a:p>
          <a:p>
            <a:pPr marL="0" indent="0">
              <a:buNone/>
            </a:pPr>
            <a:r>
              <a:rPr lang="en-US" sz="2400" dirty="0" smtClean="0"/>
              <a:t>In some cases, resistance occurs when the species survives application of a labeled rate, while in other cases, the species can survive up to 1000 times the labeled rate.  </a:t>
            </a:r>
            <a:r>
              <a:rPr lang="en-US" sz="1800" dirty="0" smtClean="0"/>
              <a:t>(1X equals the labeled rate.)</a:t>
            </a:r>
            <a:endParaRPr lang="en-US" sz="2400" dirty="0" smtClean="0"/>
          </a:p>
        </p:txBody>
      </p:sp>
      <p:grpSp>
        <p:nvGrpSpPr>
          <p:cNvPr id="6" name="Group 5"/>
          <p:cNvGrpSpPr/>
          <p:nvPr/>
        </p:nvGrpSpPr>
        <p:grpSpPr>
          <a:xfrm>
            <a:off x="7079990" y="4507460"/>
            <a:ext cx="1143000" cy="1219200"/>
            <a:chOff x="5410200" y="4648201"/>
            <a:chExt cx="1143000" cy="1219200"/>
          </a:xfrm>
        </p:grpSpPr>
        <p:pic>
          <p:nvPicPr>
            <p:cNvPr id="1028" name="Picture 4" descr="C:\Documents and Settings\Lynn\Local Settings\Temporary Internet Files\Content.IE5\H7CBS2GX\MC90029955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6119" y="4804487"/>
              <a:ext cx="906171" cy="922173"/>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5410200" y="4648201"/>
              <a:ext cx="1143000" cy="121920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p:cNvSpPr txBox="1"/>
          <p:nvPr/>
        </p:nvSpPr>
        <p:spPr>
          <a:xfrm>
            <a:off x="548640" y="4507460"/>
            <a:ext cx="6172200" cy="1815882"/>
          </a:xfrm>
          <a:prstGeom prst="rect">
            <a:avLst/>
          </a:prstGeom>
          <a:noFill/>
        </p:spPr>
        <p:txBody>
          <a:bodyPr wrap="square" rtlCol="0">
            <a:spAutoFit/>
          </a:bodyPr>
          <a:lstStyle/>
          <a:p>
            <a:r>
              <a:rPr lang="en-US" sz="2800" dirty="0"/>
              <a:t>This is important in terms of being able to identify </a:t>
            </a:r>
            <a:r>
              <a:rPr lang="en-US" sz="2800" dirty="0" smtClean="0"/>
              <a:t>herbicide resistance </a:t>
            </a:r>
            <a:r>
              <a:rPr lang="en-US" sz="2800" dirty="0"/>
              <a:t>in the field.</a:t>
            </a:r>
          </a:p>
          <a:p>
            <a:endParaRPr lang="en-US" sz="2800" dirty="0"/>
          </a:p>
        </p:txBody>
      </p:sp>
      <p:sp>
        <p:nvSpPr>
          <p:cNvPr id="8" name="Rectangle 7"/>
          <p:cNvSpPr/>
          <p:nvPr/>
        </p:nvSpPr>
        <p:spPr>
          <a:xfrm>
            <a:off x="6356090" y="1905000"/>
            <a:ext cx="2590800" cy="175432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1X to 1000X</a:t>
            </a:r>
            <a:endParaRPr 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a:bodyPr>
          <a:lstStyle/>
          <a:p>
            <a:r>
              <a:rPr lang="en-US" dirty="0" smtClean="0">
                <a:latin typeface="+mj-lt"/>
              </a:rPr>
              <a:t>Herbicide Resistance Characteristics</a:t>
            </a:r>
            <a:endParaRPr lang="en-US" u="sng" dirty="0">
              <a:latin typeface="+mj-lt"/>
            </a:endParaRPr>
          </a:p>
        </p:txBody>
      </p:sp>
      <p:sp>
        <p:nvSpPr>
          <p:cNvPr id="6" name="Slide Number Placeholder 5"/>
          <p:cNvSpPr>
            <a:spLocks noGrp="1"/>
          </p:cNvSpPr>
          <p:nvPr>
            <p:ph type="sldNum" sz="quarter" idx="12"/>
          </p:nvPr>
        </p:nvSpPr>
        <p:spPr/>
        <p:txBody>
          <a:bodyPr/>
          <a:lstStyle/>
          <a:p>
            <a:fld id="{3750D3DD-1A08-41E3-BE78-F610B60E630E}" type="slidenum">
              <a:rPr lang="en-US" smtClean="0"/>
              <a:pPr/>
              <a:t>9</a:t>
            </a:fld>
            <a:endParaRPr lang="en-US" dirty="0"/>
          </a:p>
        </p:txBody>
      </p:sp>
      <p:sp>
        <p:nvSpPr>
          <p:cNvPr id="21" name="Content Placeholder 2"/>
          <p:cNvSpPr txBox="1">
            <a:spLocks/>
          </p:cNvSpPr>
          <p:nvPr/>
        </p:nvSpPr>
        <p:spPr>
          <a:xfrm>
            <a:off x="5105401" y="2035172"/>
            <a:ext cx="3886199" cy="18671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387C2C"/>
              </a:buClr>
              <a:buFont typeface="Wingdings" pitchFamily="2" charset="2"/>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C47829"/>
              </a:buClr>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1313" lvl="1" indent="-231775"/>
            <a:r>
              <a:rPr lang="en-US" sz="2000" spc="-100" dirty="0" smtClean="0"/>
              <a:t>Plants are slightly injured to</a:t>
            </a:r>
            <a:r>
              <a:rPr lang="en-US" sz="2000" strike="sngStrike" spc="-100" dirty="0" smtClean="0"/>
              <a:t> </a:t>
            </a:r>
            <a:r>
              <a:rPr lang="en-US" sz="2000" spc="-100" dirty="0" smtClean="0"/>
              <a:t>uninjured </a:t>
            </a:r>
          </a:p>
          <a:p>
            <a:pPr marL="341313" lvl="1" indent="-231775"/>
            <a:r>
              <a:rPr lang="en-US" sz="2000" spc="-100" dirty="0" smtClean="0"/>
              <a:t>Few plants have an intermediate responses</a:t>
            </a:r>
          </a:p>
          <a:p>
            <a:pPr marL="341313" lvl="1" indent="-231775"/>
            <a:r>
              <a:rPr lang="en-US" sz="2000" spc="-100" dirty="0" smtClean="0"/>
              <a:t>Susceptible plants can be present in the population</a:t>
            </a:r>
          </a:p>
        </p:txBody>
      </p:sp>
      <p:graphicFrame>
        <p:nvGraphicFramePr>
          <p:cNvPr id="19" name="Content Placeholder 10"/>
          <p:cNvGraphicFramePr>
            <a:graphicFrameLocks/>
          </p:cNvGraphicFramePr>
          <p:nvPr>
            <p:extLst>
              <p:ext uri="{D42A27DB-BD31-4B8C-83A1-F6EECF244321}">
                <p14:modId xmlns:p14="http://schemas.microsoft.com/office/powerpoint/2010/main" val="645179860"/>
              </p:ext>
            </p:extLst>
          </p:nvPr>
        </p:nvGraphicFramePr>
        <p:xfrm>
          <a:off x="5693881" y="4739609"/>
          <a:ext cx="3200400" cy="182880"/>
        </p:xfrm>
        <a:graphic>
          <a:graphicData uri="http://schemas.openxmlformats.org/drawingml/2006/table">
            <a:tbl>
              <a:tblPr/>
              <a:tblGrid>
                <a:gridCol w="1371600"/>
                <a:gridCol w="457200"/>
                <a:gridCol w="1371600"/>
              </a:tblGrid>
              <a:tr h="30480">
                <a:tc>
                  <a:txBody>
                    <a:bodyPr/>
                    <a:lstStyle/>
                    <a:p>
                      <a:pPr marL="0" marR="0" algn="ctr">
                        <a:spcBef>
                          <a:spcPts val="0"/>
                        </a:spcBef>
                        <a:spcAft>
                          <a:spcPts val="0"/>
                        </a:spcAft>
                      </a:pPr>
                      <a:r>
                        <a:rPr lang="en-US" sz="1200" dirty="0">
                          <a:latin typeface="Arial"/>
                          <a:ea typeface="Times New Roman"/>
                          <a:cs typeface="Arial"/>
                        </a:rPr>
                        <a:t>GROUP</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chemeClr val="bg1"/>
                          </a:solidFill>
                          <a:latin typeface="Arial"/>
                          <a:ea typeface="Times New Roman"/>
                          <a:cs typeface="Arial"/>
                        </a:rPr>
                        <a:t>5</a:t>
                      </a:r>
                      <a:endParaRPr lang="en-US" sz="1200" dirty="0">
                        <a:solidFill>
                          <a:schemeClr val="bg1"/>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1200" dirty="0">
                          <a:latin typeface="Arial"/>
                          <a:ea typeface="Times New Roman"/>
                          <a:cs typeface="Arial"/>
                        </a:rPr>
                        <a:t>HERBICIDE</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 name="Text Box 54"/>
          <p:cNvSpPr txBox="1">
            <a:spLocks noChangeArrowheads="1"/>
          </p:cNvSpPr>
          <p:nvPr/>
        </p:nvSpPr>
        <p:spPr bwMode="auto">
          <a:xfrm>
            <a:off x="6128492" y="4391227"/>
            <a:ext cx="2242280" cy="307777"/>
          </a:xfrm>
          <a:prstGeom prst="rect">
            <a:avLst/>
          </a:prstGeom>
          <a:noFill/>
          <a:ln w="9525">
            <a:noFill/>
            <a:miter lim="800000"/>
            <a:headEnd/>
            <a:tailEnd/>
          </a:ln>
        </p:spPr>
        <p:txBody>
          <a:bodyPr wrap="none">
            <a:spAutoFit/>
          </a:bodyPr>
          <a:lstStyle/>
          <a:p>
            <a:pPr algn="r"/>
            <a:r>
              <a:rPr lang="en-US" sz="1400" dirty="0" smtClean="0">
                <a:latin typeface="Calibri" pitchFamily="34" charset="0"/>
              </a:rPr>
              <a:t> </a:t>
            </a:r>
            <a:r>
              <a:rPr lang="en-US" sz="1400" dirty="0" err="1" smtClean="0">
                <a:latin typeface="Calibri" pitchFamily="34" charset="0"/>
              </a:rPr>
              <a:t>Diuron</a:t>
            </a:r>
            <a:r>
              <a:rPr lang="en-US" sz="1400" dirty="0" smtClean="0">
                <a:latin typeface="Calibri" pitchFamily="34" charset="0"/>
              </a:rPr>
              <a:t>, </a:t>
            </a:r>
            <a:r>
              <a:rPr lang="en-US" sz="1400" dirty="0" err="1" smtClean="0">
                <a:latin typeface="Calibri" pitchFamily="34" charset="0"/>
              </a:rPr>
              <a:t>Princep</a:t>
            </a:r>
            <a:r>
              <a:rPr lang="en-US" sz="1400" dirty="0" smtClean="0">
                <a:latin typeface="Calibri" pitchFamily="34" charset="0"/>
              </a:rPr>
              <a:t>, </a:t>
            </a:r>
            <a:r>
              <a:rPr lang="en-US" sz="1400" dirty="0" err="1" smtClean="0">
                <a:latin typeface="Calibri" pitchFamily="34" charset="0"/>
              </a:rPr>
              <a:t>Hyvar</a:t>
            </a:r>
            <a:r>
              <a:rPr lang="en-US" sz="1400" dirty="0" smtClean="0">
                <a:latin typeface="Calibri" pitchFamily="34" charset="0"/>
              </a:rPr>
              <a:t>, etc. </a:t>
            </a:r>
            <a:endParaRPr lang="en-US" sz="1600" dirty="0">
              <a:latin typeface="Calibri" pitchFamily="34" charset="0"/>
            </a:endParaRPr>
          </a:p>
        </p:txBody>
      </p:sp>
      <p:graphicFrame>
        <p:nvGraphicFramePr>
          <p:cNvPr id="24" name="Content Placeholder 10"/>
          <p:cNvGraphicFramePr>
            <a:graphicFrameLocks/>
          </p:cNvGraphicFramePr>
          <p:nvPr>
            <p:extLst>
              <p:ext uri="{D42A27DB-BD31-4B8C-83A1-F6EECF244321}">
                <p14:modId xmlns:p14="http://schemas.microsoft.com/office/powerpoint/2010/main" val="2808926369"/>
              </p:ext>
            </p:extLst>
          </p:nvPr>
        </p:nvGraphicFramePr>
        <p:xfrm>
          <a:off x="5693881" y="5326364"/>
          <a:ext cx="3200400" cy="182880"/>
        </p:xfrm>
        <a:graphic>
          <a:graphicData uri="http://schemas.openxmlformats.org/drawingml/2006/table">
            <a:tbl>
              <a:tblPr/>
              <a:tblGrid>
                <a:gridCol w="1371600"/>
                <a:gridCol w="457200"/>
                <a:gridCol w="1371600"/>
              </a:tblGrid>
              <a:tr h="30480">
                <a:tc>
                  <a:txBody>
                    <a:bodyPr/>
                    <a:lstStyle/>
                    <a:p>
                      <a:pPr marL="0" marR="0" algn="ctr">
                        <a:spcBef>
                          <a:spcPts val="0"/>
                        </a:spcBef>
                        <a:spcAft>
                          <a:spcPts val="0"/>
                        </a:spcAft>
                      </a:pPr>
                      <a:r>
                        <a:rPr lang="en-US" sz="1200" dirty="0">
                          <a:latin typeface="Arial"/>
                          <a:ea typeface="Times New Roman"/>
                          <a:cs typeface="Arial"/>
                        </a:rPr>
                        <a:t>GROUP</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chemeClr val="bg1"/>
                          </a:solidFill>
                          <a:latin typeface="Arial"/>
                          <a:ea typeface="Times New Roman"/>
                          <a:cs typeface="Arial"/>
                        </a:rPr>
                        <a:t>2</a:t>
                      </a:r>
                      <a:endParaRPr lang="en-US" sz="1200" dirty="0">
                        <a:solidFill>
                          <a:schemeClr val="bg1"/>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1200" dirty="0">
                          <a:latin typeface="Arial"/>
                          <a:ea typeface="Times New Roman"/>
                          <a:cs typeface="Arial"/>
                        </a:rPr>
                        <a:t>HERBICIDE</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 name="Text Box 54"/>
          <p:cNvSpPr txBox="1">
            <a:spLocks noChangeArrowheads="1"/>
          </p:cNvSpPr>
          <p:nvPr/>
        </p:nvSpPr>
        <p:spPr bwMode="auto">
          <a:xfrm>
            <a:off x="6137290" y="5008309"/>
            <a:ext cx="2317045" cy="307777"/>
          </a:xfrm>
          <a:prstGeom prst="rect">
            <a:avLst/>
          </a:prstGeom>
          <a:noFill/>
          <a:ln w="9525">
            <a:noFill/>
            <a:miter lim="800000"/>
            <a:headEnd/>
            <a:tailEnd/>
          </a:ln>
        </p:spPr>
        <p:txBody>
          <a:bodyPr wrap="none">
            <a:spAutoFit/>
          </a:bodyPr>
          <a:lstStyle/>
          <a:p>
            <a:pPr algn="r"/>
            <a:r>
              <a:rPr lang="en-US" sz="1400" dirty="0" smtClean="0">
                <a:latin typeface="Calibri" pitchFamily="34" charset="0"/>
              </a:rPr>
              <a:t>Outrider, Escort, Plateau, etc.</a:t>
            </a:r>
            <a:endParaRPr lang="en-US" sz="1600" dirty="0">
              <a:latin typeface="Calibri" pitchFamily="34" charset="0"/>
            </a:endParaRPr>
          </a:p>
        </p:txBody>
      </p:sp>
      <p:graphicFrame>
        <p:nvGraphicFramePr>
          <p:cNvPr id="26" name="Content Placeholder 10"/>
          <p:cNvGraphicFramePr>
            <a:graphicFrameLocks/>
          </p:cNvGraphicFramePr>
          <p:nvPr>
            <p:extLst>
              <p:ext uri="{D42A27DB-BD31-4B8C-83A1-F6EECF244321}">
                <p14:modId xmlns:p14="http://schemas.microsoft.com/office/powerpoint/2010/main" val="4220185995"/>
              </p:ext>
            </p:extLst>
          </p:nvPr>
        </p:nvGraphicFramePr>
        <p:xfrm>
          <a:off x="5693881" y="5913120"/>
          <a:ext cx="3200400" cy="182880"/>
        </p:xfrm>
        <a:graphic>
          <a:graphicData uri="http://schemas.openxmlformats.org/drawingml/2006/table">
            <a:tbl>
              <a:tblPr/>
              <a:tblGrid>
                <a:gridCol w="1371600"/>
                <a:gridCol w="457200"/>
                <a:gridCol w="1371600"/>
              </a:tblGrid>
              <a:tr h="45720">
                <a:tc>
                  <a:txBody>
                    <a:bodyPr/>
                    <a:lstStyle/>
                    <a:p>
                      <a:pPr marL="0" marR="0" algn="ctr">
                        <a:spcBef>
                          <a:spcPts val="0"/>
                        </a:spcBef>
                        <a:spcAft>
                          <a:spcPts val="0"/>
                        </a:spcAft>
                      </a:pPr>
                      <a:r>
                        <a:rPr lang="en-US" sz="1200" dirty="0">
                          <a:latin typeface="Arial"/>
                          <a:ea typeface="Times New Roman"/>
                          <a:cs typeface="Arial"/>
                        </a:rPr>
                        <a:t>GROUP</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chemeClr val="bg1"/>
                          </a:solidFill>
                          <a:latin typeface="Arial"/>
                          <a:ea typeface="Times New Roman"/>
                          <a:cs typeface="Arial"/>
                        </a:rPr>
                        <a:t>1</a:t>
                      </a:r>
                      <a:endParaRPr lang="en-US" sz="1200" dirty="0">
                        <a:solidFill>
                          <a:schemeClr val="bg1"/>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1200" dirty="0">
                          <a:latin typeface="Arial"/>
                          <a:ea typeface="Times New Roman"/>
                          <a:cs typeface="Arial"/>
                        </a:rPr>
                        <a:t>HERBICIDE</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7" name="Text Box 54"/>
          <p:cNvSpPr txBox="1">
            <a:spLocks noChangeArrowheads="1"/>
          </p:cNvSpPr>
          <p:nvPr/>
        </p:nvSpPr>
        <p:spPr bwMode="auto">
          <a:xfrm>
            <a:off x="6815904" y="5625017"/>
            <a:ext cx="959815" cy="307777"/>
          </a:xfrm>
          <a:prstGeom prst="rect">
            <a:avLst/>
          </a:prstGeom>
          <a:noFill/>
          <a:ln w="9525">
            <a:noFill/>
            <a:miter lim="800000"/>
            <a:headEnd/>
            <a:tailEnd/>
          </a:ln>
        </p:spPr>
        <p:txBody>
          <a:bodyPr wrap="none">
            <a:spAutoFit/>
          </a:bodyPr>
          <a:lstStyle/>
          <a:p>
            <a:pPr algn="r"/>
            <a:r>
              <a:rPr lang="en-US" sz="1400" dirty="0" smtClean="0">
                <a:latin typeface="Calibri" pitchFamily="34" charset="0"/>
              </a:rPr>
              <a:t>Envoy, etc.</a:t>
            </a:r>
            <a:endParaRPr lang="en-US" sz="1400" dirty="0">
              <a:latin typeface="Calibri" pitchFamily="34" charset="0"/>
            </a:endParaRPr>
          </a:p>
        </p:txBody>
      </p:sp>
      <p:sp>
        <p:nvSpPr>
          <p:cNvPr id="28" name="Content Placeholder 2"/>
          <p:cNvSpPr txBox="1">
            <a:spLocks/>
          </p:cNvSpPr>
          <p:nvPr/>
        </p:nvSpPr>
        <p:spPr>
          <a:xfrm>
            <a:off x="644850" y="2035172"/>
            <a:ext cx="4384349" cy="18671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387C2C"/>
              </a:buClr>
              <a:buFont typeface="Wingdings" pitchFamily="2" charset="2"/>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C47829"/>
              </a:buClr>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1313" lvl="1" indent="-231775"/>
            <a:r>
              <a:rPr lang="en-US" sz="2000" spc="-100" dirty="0" smtClean="0"/>
              <a:t>A continuum of plant responses from slightly injured to nearly dead </a:t>
            </a:r>
          </a:p>
          <a:p>
            <a:pPr marL="341313" lvl="1" indent="-231775"/>
            <a:r>
              <a:rPr lang="en-US" sz="2000" spc="-100" dirty="0"/>
              <a:t>T</a:t>
            </a:r>
            <a:r>
              <a:rPr lang="en-US" sz="2000" spc="-100" dirty="0" smtClean="0"/>
              <a:t>he majority of plants display an intermediate response</a:t>
            </a:r>
          </a:p>
          <a:p>
            <a:pPr marL="341313" lvl="1" indent="-231775"/>
            <a:r>
              <a:rPr lang="en-US" sz="2000" spc="-100" dirty="0" smtClean="0"/>
              <a:t>Susceptible plants will be present in the population, especially when herbicide resistance is determined early</a:t>
            </a:r>
          </a:p>
        </p:txBody>
      </p:sp>
      <p:graphicFrame>
        <p:nvGraphicFramePr>
          <p:cNvPr id="41" name="Content Placeholder 10"/>
          <p:cNvGraphicFramePr>
            <a:graphicFrameLocks/>
          </p:cNvGraphicFramePr>
          <p:nvPr>
            <p:extLst>
              <p:ext uri="{D42A27DB-BD31-4B8C-83A1-F6EECF244321}">
                <p14:modId xmlns:p14="http://schemas.microsoft.com/office/powerpoint/2010/main" val="432051064"/>
              </p:ext>
            </p:extLst>
          </p:nvPr>
        </p:nvGraphicFramePr>
        <p:xfrm>
          <a:off x="1559251" y="4878437"/>
          <a:ext cx="3200400" cy="182880"/>
        </p:xfrm>
        <a:graphic>
          <a:graphicData uri="http://schemas.openxmlformats.org/drawingml/2006/table">
            <a:tbl>
              <a:tblPr/>
              <a:tblGrid>
                <a:gridCol w="1371600"/>
                <a:gridCol w="457200"/>
                <a:gridCol w="1371600"/>
              </a:tblGrid>
              <a:tr h="30480">
                <a:tc>
                  <a:txBody>
                    <a:bodyPr/>
                    <a:lstStyle/>
                    <a:p>
                      <a:pPr marL="0" marR="0" algn="ctr">
                        <a:spcBef>
                          <a:spcPts val="0"/>
                        </a:spcBef>
                        <a:spcAft>
                          <a:spcPts val="0"/>
                        </a:spcAft>
                      </a:pPr>
                      <a:r>
                        <a:rPr lang="en-US" sz="1200" dirty="0">
                          <a:latin typeface="Arial"/>
                          <a:ea typeface="Times New Roman"/>
                          <a:cs typeface="Arial"/>
                        </a:rPr>
                        <a:t>GROUP</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smtClean="0">
                          <a:solidFill>
                            <a:schemeClr val="bg1"/>
                          </a:solidFill>
                          <a:latin typeface="Arial"/>
                          <a:ea typeface="Times New Roman"/>
                          <a:cs typeface="Times New Roman"/>
                        </a:rPr>
                        <a:t>9</a:t>
                      </a:r>
                      <a:endParaRPr lang="en-US" sz="1200" dirty="0">
                        <a:solidFill>
                          <a:schemeClr val="bg1"/>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1200" dirty="0">
                          <a:latin typeface="Arial"/>
                          <a:ea typeface="Times New Roman"/>
                          <a:cs typeface="Arial"/>
                        </a:rPr>
                        <a:t>HERBICIDE</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2" name="Text Box 54"/>
          <p:cNvSpPr txBox="1">
            <a:spLocks noChangeArrowheads="1"/>
          </p:cNvSpPr>
          <p:nvPr/>
        </p:nvSpPr>
        <p:spPr bwMode="auto">
          <a:xfrm>
            <a:off x="319517" y="4800600"/>
            <a:ext cx="1198983" cy="307777"/>
          </a:xfrm>
          <a:prstGeom prst="rect">
            <a:avLst/>
          </a:prstGeom>
          <a:noFill/>
          <a:ln w="9525">
            <a:noFill/>
            <a:miter lim="800000"/>
            <a:headEnd/>
            <a:tailEnd/>
          </a:ln>
        </p:spPr>
        <p:txBody>
          <a:bodyPr wrap="none">
            <a:spAutoFit/>
          </a:bodyPr>
          <a:lstStyle/>
          <a:p>
            <a:pPr algn="r"/>
            <a:r>
              <a:rPr lang="en-US" sz="1400" dirty="0" smtClean="0">
                <a:latin typeface="Calibri" pitchFamily="34" charset="0"/>
              </a:rPr>
              <a:t>Roundup, etc.</a:t>
            </a:r>
            <a:endParaRPr lang="en-US" sz="1600" dirty="0">
              <a:latin typeface="Calibri" pitchFamily="34" charset="0"/>
            </a:endParaRPr>
          </a:p>
        </p:txBody>
      </p:sp>
      <p:graphicFrame>
        <p:nvGraphicFramePr>
          <p:cNvPr id="43" name="Content Placeholder 10"/>
          <p:cNvGraphicFramePr>
            <a:graphicFrameLocks/>
          </p:cNvGraphicFramePr>
          <p:nvPr>
            <p:extLst>
              <p:ext uri="{D42A27DB-BD31-4B8C-83A1-F6EECF244321}">
                <p14:modId xmlns:p14="http://schemas.microsoft.com/office/powerpoint/2010/main" val="1493259211"/>
              </p:ext>
            </p:extLst>
          </p:nvPr>
        </p:nvGraphicFramePr>
        <p:xfrm>
          <a:off x="1559251" y="5196839"/>
          <a:ext cx="3200400" cy="213361"/>
        </p:xfrm>
        <a:graphic>
          <a:graphicData uri="http://schemas.openxmlformats.org/drawingml/2006/table">
            <a:tbl>
              <a:tblPr/>
              <a:tblGrid>
                <a:gridCol w="1260149"/>
                <a:gridCol w="685800"/>
                <a:gridCol w="1254451"/>
              </a:tblGrid>
              <a:tr h="213361">
                <a:tc>
                  <a:txBody>
                    <a:bodyPr/>
                    <a:lstStyle/>
                    <a:p>
                      <a:pPr marL="0" marR="0" algn="ctr">
                        <a:spcBef>
                          <a:spcPts val="0"/>
                        </a:spcBef>
                        <a:spcAft>
                          <a:spcPts val="0"/>
                        </a:spcAft>
                      </a:pPr>
                      <a:r>
                        <a:rPr lang="en-US" sz="1200" dirty="0">
                          <a:latin typeface="Arial"/>
                          <a:ea typeface="Times New Roman"/>
                          <a:cs typeface="Arial"/>
                        </a:rPr>
                        <a:t>GROUP</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50" dirty="0" smtClean="0">
                          <a:solidFill>
                            <a:schemeClr val="bg1"/>
                          </a:solidFill>
                          <a:latin typeface="Arial"/>
                          <a:ea typeface="Times New Roman"/>
                          <a:cs typeface="Times New Roman"/>
                        </a:rPr>
                        <a:t>14 + 15</a:t>
                      </a:r>
                      <a:endParaRPr lang="en-US" sz="1050" dirty="0">
                        <a:solidFill>
                          <a:schemeClr val="bg1"/>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1200" dirty="0">
                          <a:latin typeface="Arial"/>
                          <a:ea typeface="Times New Roman"/>
                          <a:cs typeface="Arial"/>
                        </a:rPr>
                        <a:t>HERBICIDE</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4" name="Text Box 54"/>
          <p:cNvSpPr txBox="1">
            <a:spLocks noChangeArrowheads="1"/>
          </p:cNvSpPr>
          <p:nvPr/>
        </p:nvSpPr>
        <p:spPr bwMode="auto">
          <a:xfrm>
            <a:off x="615047" y="5139402"/>
            <a:ext cx="903453" cy="307777"/>
          </a:xfrm>
          <a:prstGeom prst="rect">
            <a:avLst/>
          </a:prstGeom>
          <a:noFill/>
          <a:ln w="9525">
            <a:noFill/>
            <a:miter lim="800000"/>
            <a:headEnd/>
            <a:tailEnd/>
          </a:ln>
        </p:spPr>
        <p:txBody>
          <a:bodyPr wrap="none">
            <a:spAutoFit/>
          </a:bodyPr>
          <a:lstStyle/>
          <a:p>
            <a:pPr algn="r"/>
            <a:r>
              <a:rPr lang="en-US" sz="1400" dirty="0" smtClean="0">
                <a:latin typeface="Calibri" pitchFamily="34" charset="0"/>
              </a:rPr>
              <a:t>Piper, etc.</a:t>
            </a:r>
            <a:endParaRPr lang="en-US" sz="1600" dirty="0">
              <a:latin typeface="Calibri" pitchFamily="34" charset="0"/>
            </a:endParaRPr>
          </a:p>
        </p:txBody>
      </p:sp>
      <p:graphicFrame>
        <p:nvGraphicFramePr>
          <p:cNvPr id="45" name="Content Placeholder 10"/>
          <p:cNvGraphicFramePr>
            <a:graphicFrameLocks/>
          </p:cNvGraphicFramePr>
          <p:nvPr>
            <p:extLst>
              <p:ext uri="{D42A27DB-BD31-4B8C-83A1-F6EECF244321}">
                <p14:modId xmlns:p14="http://schemas.microsoft.com/office/powerpoint/2010/main" val="2010247215"/>
              </p:ext>
            </p:extLst>
          </p:nvPr>
        </p:nvGraphicFramePr>
        <p:xfrm>
          <a:off x="1559251" y="5568701"/>
          <a:ext cx="3200400" cy="182880"/>
        </p:xfrm>
        <a:graphic>
          <a:graphicData uri="http://schemas.openxmlformats.org/drawingml/2006/table">
            <a:tbl>
              <a:tblPr/>
              <a:tblGrid>
                <a:gridCol w="1371600"/>
                <a:gridCol w="457200"/>
                <a:gridCol w="1371600"/>
              </a:tblGrid>
              <a:tr h="30480">
                <a:tc>
                  <a:txBody>
                    <a:bodyPr/>
                    <a:lstStyle/>
                    <a:p>
                      <a:pPr marL="0" marR="0" algn="ctr">
                        <a:spcBef>
                          <a:spcPts val="0"/>
                        </a:spcBef>
                        <a:spcAft>
                          <a:spcPts val="0"/>
                        </a:spcAft>
                      </a:pPr>
                      <a:r>
                        <a:rPr lang="en-US" sz="1200" dirty="0">
                          <a:latin typeface="Arial"/>
                          <a:ea typeface="Times New Roman"/>
                          <a:cs typeface="Arial"/>
                        </a:rPr>
                        <a:t>GROUP</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smtClean="0">
                          <a:solidFill>
                            <a:schemeClr val="bg1"/>
                          </a:solidFill>
                          <a:latin typeface="Arial"/>
                          <a:ea typeface="Times New Roman"/>
                          <a:cs typeface="Times New Roman"/>
                        </a:rPr>
                        <a:t>4</a:t>
                      </a:r>
                      <a:endParaRPr lang="en-US" sz="1200" dirty="0">
                        <a:solidFill>
                          <a:schemeClr val="bg1"/>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1200" dirty="0">
                          <a:latin typeface="Arial"/>
                          <a:ea typeface="Times New Roman"/>
                          <a:cs typeface="Arial"/>
                        </a:rPr>
                        <a:t>HERBICIDE</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6" name="Text Box 54"/>
          <p:cNvSpPr txBox="1">
            <a:spLocks noChangeArrowheads="1"/>
          </p:cNvSpPr>
          <p:nvPr/>
        </p:nvSpPr>
        <p:spPr bwMode="auto">
          <a:xfrm>
            <a:off x="-234100" y="5478204"/>
            <a:ext cx="1752600" cy="307777"/>
          </a:xfrm>
          <a:prstGeom prst="rect">
            <a:avLst/>
          </a:prstGeom>
          <a:noFill/>
          <a:ln w="9525">
            <a:noFill/>
            <a:miter lim="800000"/>
            <a:headEnd/>
            <a:tailEnd/>
          </a:ln>
        </p:spPr>
        <p:txBody>
          <a:bodyPr wrap="square">
            <a:spAutoFit/>
          </a:bodyPr>
          <a:lstStyle/>
          <a:p>
            <a:pPr algn="r"/>
            <a:r>
              <a:rPr lang="en-US" sz="1400" dirty="0" err="1" smtClean="0">
                <a:latin typeface="Calibri" pitchFamily="34" charset="0"/>
              </a:rPr>
              <a:t>Garlon</a:t>
            </a:r>
            <a:r>
              <a:rPr lang="en-US" sz="1400" dirty="0" smtClean="0">
                <a:latin typeface="Calibri" pitchFamily="34" charset="0"/>
              </a:rPr>
              <a:t>, 2,4 D, etc.</a:t>
            </a:r>
            <a:endParaRPr lang="en-US" sz="1400" dirty="0">
              <a:latin typeface="Calibri" pitchFamily="34" charset="0"/>
            </a:endParaRPr>
          </a:p>
        </p:txBody>
      </p:sp>
      <p:graphicFrame>
        <p:nvGraphicFramePr>
          <p:cNvPr id="47" name="Content Placeholder 10"/>
          <p:cNvGraphicFramePr>
            <a:graphicFrameLocks/>
          </p:cNvGraphicFramePr>
          <p:nvPr>
            <p:extLst>
              <p:ext uri="{D42A27DB-BD31-4B8C-83A1-F6EECF244321}">
                <p14:modId xmlns:p14="http://schemas.microsoft.com/office/powerpoint/2010/main" val="3883613362"/>
              </p:ext>
            </p:extLst>
          </p:nvPr>
        </p:nvGraphicFramePr>
        <p:xfrm>
          <a:off x="1559251" y="5894843"/>
          <a:ext cx="3200400" cy="182880"/>
        </p:xfrm>
        <a:graphic>
          <a:graphicData uri="http://schemas.openxmlformats.org/drawingml/2006/table">
            <a:tbl>
              <a:tblPr/>
              <a:tblGrid>
                <a:gridCol w="1371600"/>
                <a:gridCol w="457200"/>
                <a:gridCol w="1371600"/>
              </a:tblGrid>
              <a:tr h="30480">
                <a:tc>
                  <a:txBody>
                    <a:bodyPr/>
                    <a:lstStyle/>
                    <a:p>
                      <a:pPr marL="0" marR="0" algn="ctr">
                        <a:spcBef>
                          <a:spcPts val="0"/>
                        </a:spcBef>
                        <a:spcAft>
                          <a:spcPts val="0"/>
                        </a:spcAft>
                      </a:pPr>
                      <a:r>
                        <a:rPr lang="en-US" sz="1200" dirty="0">
                          <a:latin typeface="Arial"/>
                          <a:ea typeface="Times New Roman"/>
                          <a:cs typeface="Arial"/>
                        </a:rPr>
                        <a:t>GROUP</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smtClean="0">
                          <a:solidFill>
                            <a:schemeClr val="bg1"/>
                          </a:solidFill>
                          <a:latin typeface="Arial"/>
                          <a:ea typeface="Times New Roman"/>
                          <a:cs typeface="Times New Roman"/>
                        </a:rPr>
                        <a:t>22</a:t>
                      </a:r>
                      <a:endParaRPr lang="en-US" sz="1200" dirty="0">
                        <a:solidFill>
                          <a:schemeClr val="bg1"/>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1200" dirty="0">
                          <a:latin typeface="Arial"/>
                          <a:ea typeface="Times New Roman"/>
                          <a:cs typeface="Arial"/>
                        </a:rPr>
                        <a:t>HERBICIDE</a:t>
                      </a:r>
                      <a:endParaRPr lang="en-US"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8" name="Text Box 54"/>
          <p:cNvSpPr txBox="1">
            <a:spLocks noChangeArrowheads="1"/>
          </p:cNvSpPr>
          <p:nvPr/>
        </p:nvSpPr>
        <p:spPr bwMode="auto">
          <a:xfrm>
            <a:off x="430125" y="5817006"/>
            <a:ext cx="1088375" cy="307777"/>
          </a:xfrm>
          <a:prstGeom prst="rect">
            <a:avLst/>
          </a:prstGeom>
          <a:noFill/>
          <a:ln w="9525">
            <a:noFill/>
            <a:miter lim="800000"/>
            <a:headEnd/>
            <a:tailEnd/>
          </a:ln>
        </p:spPr>
        <p:txBody>
          <a:bodyPr wrap="none">
            <a:spAutoFit/>
          </a:bodyPr>
          <a:lstStyle/>
          <a:p>
            <a:pPr algn="r"/>
            <a:r>
              <a:rPr lang="en-US" sz="1400" dirty="0" smtClean="0">
                <a:latin typeface="Calibri" pitchFamily="34" charset="0"/>
              </a:rPr>
              <a:t>Reward, etc.</a:t>
            </a:r>
            <a:endParaRPr lang="en-US" sz="1600" dirty="0">
              <a:latin typeface="Calibri" pitchFamily="34" charset="0"/>
            </a:endParaRPr>
          </a:p>
        </p:txBody>
      </p:sp>
      <p:grpSp>
        <p:nvGrpSpPr>
          <p:cNvPr id="3" name="Group 2"/>
          <p:cNvGrpSpPr/>
          <p:nvPr/>
        </p:nvGrpSpPr>
        <p:grpSpPr>
          <a:xfrm>
            <a:off x="4908797" y="4191000"/>
            <a:ext cx="1111003" cy="338554"/>
            <a:chOff x="533400" y="3695960"/>
            <a:chExt cx="1111003" cy="338554"/>
          </a:xfrm>
        </p:grpSpPr>
        <p:sp>
          <p:nvSpPr>
            <p:cNvPr id="30" name="TextBox 7"/>
            <p:cNvSpPr txBox="1">
              <a:spLocks noChangeArrowheads="1"/>
            </p:cNvSpPr>
            <p:nvPr/>
          </p:nvSpPr>
          <p:spPr bwMode="auto">
            <a:xfrm>
              <a:off x="533400" y="3695960"/>
              <a:ext cx="1111003" cy="338554"/>
            </a:xfrm>
            <a:prstGeom prst="rect">
              <a:avLst/>
            </a:prstGeom>
            <a:noFill/>
            <a:ln w="9525">
              <a:noFill/>
              <a:miter lim="800000"/>
              <a:headEnd/>
              <a:tailEnd/>
            </a:ln>
          </p:spPr>
          <p:txBody>
            <a:bodyPr wrap="square">
              <a:spAutoFit/>
            </a:bodyPr>
            <a:lstStyle/>
            <a:p>
              <a:pPr algn="r"/>
              <a:r>
                <a:rPr lang="en-US" sz="1600" i="1" dirty="0" smtClean="0">
                  <a:latin typeface="Calibri" pitchFamily="34" charset="0"/>
                </a:rPr>
                <a:t>Examples</a:t>
              </a:r>
              <a:endParaRPr lang="en-US" sz="1600" i="1" dirty="0">
                <a:latin typeface="Calibri" pitchFamily="34" charset="0"/>
              </a:endParaRPr>
            </a:p>
          </p:txBody>
        </p:sp>
        <p:cxnSp>
          <p:nvCxnSpPr>
            <p:cNvPr id="31" name="Straight Connector 30"/>
            <p:cNvCxnSpPr/>
            <p:nvPr/>
          </p:nvCxnSpPr>
          <p:spPr bwMode="auto">
            <a:xfrm>
              <a:off x="747960" y="3738824"/>
              <a:ext cx="7905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auto">
            <a:xfrm>
              <a:off x="747960" y="3988061"/>
              <a:ext cx="790575"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5105401" y="1600200"/>
            <a:ext cx="3124199" cy="461665"/>
          </a:xfrm>
          <a:prstGeom prst="rect">
            <a:avLst/>
          </a:prstGeom>
          <a:noFill/>
        </p:spPr>
        <p:txBody>
          <a:bodyPr wrap="square" rtlCol="0">
            <a:spAutoFit/>
          </a:bodyPr>
          <a:lstStyle/>
          <a:p>
            <a:r>
              <a:rPr lang="en-US" sz="2400" b="1" u="sng" dirty="0" smtClean="0">
                <a:solidFill>
                  <a:schemeClr val="accent1"/>
                </a:solidFill>
                <a:latin typeface="+mj-lt"/>
              </a:rPr>
              <a:t>High-Level Resistance</a:t>
            </a:r>
            <a:endParaRPr lang="en-US" sz="2400" b="1" dirty="0">
              <a:solidFill>
                <a:schemeClr val="accent1"/>
              </a:solidFill>
              <a:latin typeface="+mj-lt"/>
            </a:endParaRPr>
          </a:p>
        </p:txBody>
      </p:sp>
      <p:sp>
        <p:nvSpPr>
          <p:cNvPr id="34" name="TextBox 33"/>
          <p:cNvSpPr txBox="1"/>
          <p:nvPr/>
        </p:nvSpPr>
        <p:spPr>
          <a:xfrm>
            <a:off x="644851" y="1600200"/>
            <a:ext cx="3622349" cy="461665"/>
          </a:xfrm>
          <a:prstGeom prst="rect">
            <a:avLst/>
          </a:prstGeom>
          <a:noFill/>
        </p:spPr>
        <p:txBody>
          <a:bodyPr wrap="square" rtlCol="0">
            <a:spAutoFit/>
          </a:bodyPr>
          <a:lstStyle/>
          <a:p>
            <a:r>
              <a:rPr lang="en-US" sz="2400" b="1" u="sng" dirty="0" smtClean="0">
                <a:solidFill>
                  <a:schemeClr val="accent1"/>
                </a:solidFill>
                <a:latin typeface="+mj-lt"/>
              </a:rPr>
              <a:t>Low-Level Resistance</a:t>
            </a:r>
            <a:endParaRPr lang="en-US" sz="2400" b="1" dirty="0">
              <a:solidFill>
                <a:schemeClr val="accent1"/>
              </a:solidFill>
              <a:latin typeface="+mj-lt"/>
            </a:endParaRPr>
          </a:p>
        </p:txBody>
      </p:sp>
      <p:grpSp>
        <p:nvGrpSpPr>
          <p:cNvPr id="35" name="Group 34"/>
          <p:cNvGrpSpPr/>
          <p:nvPr/>
        </p:nvGrpSpPr>
        <p:grpSpPr>
          <a:xfrm>
            <a:off x="381000" y="4462046"/>
            <a:ext cx="1111003" cy="338554"/>
            <a:chOff x="533400" y="3695960"/>
            <a:chExt cx="1111003" cy="338554"/>
          </a:xfrm>
        </p:grpSpPr>
        <p:sp>
          <p:nvSpPr>
            <p:cNvPr id="36" name="TextBox 7"/>
            <p:cNvSpPr txBox="1">
              <a:spLocks noChangeArrowheads="1"/>
            </p:cNvSpPr>
            <p:nvPr/>
          </p:nvSpPr>
          <p:spPr bwMode="auto">
            <a:xfrm>
              <a:off x="533400" y="3695960"/>
              <a:ext cx="1111003" cy="338554"/>
            </a:xfrm>
            <a:prstGeom prst="rect">
              <a:avLst/>
            </a:prstGeom>
            <a:noFill/>
            <a:ln w="9525">
              <a:noFill/>
              <a:miter lim="800000"/>
              <a:headEnd/>
              <a:tailEnd/>
            </a:ln>
          </p:spPr>
          <p:txBody>
            <a:bodyPr wrap="square">
              <a:spAutoFit/>
            </a:bodyPr>
            <a:lstStyle/>
            <a:p>
              <a:pPr algn="r"/>
              <a:r>
                <a:rPr lang="en-US" sz="1600" i="1" dirty="0" smtClean="0">
                  <a:latin typeface="Calibri" pitchFamily="34" charset="0"/>
                </a:rPr>
                <a:t>Examples</a:t>
              </a:r>
              <a:endParaRPr lang="en-US" sz="1600" i="1" dirty="0">
                <a:latin typeface="Calibri" pitchFamily="34" charset="0"/>
              </a:endParaRPr>
            </a:p>
          </p:txBody>
        </p:sp>
        <p:cxnSp>
          <p:nvCxnSpPr>
            <p:cNvPr id="37" name="Straight Connector 36"/>
            <p:cNvCxnSpPr/>
            <p:nvPr/>
          </p:nvCxnSpPr>
          <p:spPr bwMode="auto">
            <a:xfrm>
              <a:off x="747960" y="3738824"/>
              <a:ext cx="7905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a:off x="747960" y="3988061"/>
              <a:ext cx="790575"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1000" fill="hold"/>
                                        <p:tgtEl>
                                          <p:spTgt spid="35"/>
                                        </p:tgtEl>
                                        <p:attrNameLst>
                                          <p:attrName>ppt_x</p:attrName>
                                        </p:attrNameLst>
                                      </p:cBhvr>
                                      <p:tavLst>
                                        <p:tav tm="0">
                                          <p:val>
                                            <p:strVal val="0-#ppt_w/2"/>
                                          </p:val>
                                        </p:tav>
                                        <p:tav tm="100000">
                                          <p:val>
                                            <p:strVal val="#ppt_x"/>
                                          </p:val>
                                        </p:tav>
                                      </p:tavLst>
                                    </p:anim>
                                    <p:anim calcmode="lin" valueType="num">
                                      <p:cBhvr additive="base">
                                        <p:cTn id="20" dur="1000" fill="hold"/>
                                        <p:tgtEl>
                                          <p:spTgt spid="3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1000" fill="hold"/>
                                        <p:tgtEl>
                                          <p:spTgt spid="42"/>
                                        </p:tgtEl>
                                        <p:attrNameLst>
                                          <p:attrName>ppt_x</p:attrName>
                                        </p:attrNameLst>
                                      </p:cBhvr>
                                      <p:tavLst>
                                        <p:tav tm="0">
                                          <p:val>
                                            <p:strVal val="0-#ppt_w/2"/>
                                          </p:val>
                                        </p:tav>
                                        <p:tav tm="100000">
                                          <p:val>
                                            <p:strVal val="#ppt_x"/>
                                          </p:val>
                                        </p:tav>
                                      </p:tavLst>
                                    </p:anim>
                                    <p:anim calcmode="lin" valueType="num">
                                      <p:cBhvr additive="base">
                                        <p:cTn id="24" dur="10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1000" fill="hold"/>
                                        <p:tgtEl>
                                          <p:spTgt spid="44"/>
                                        </p:tgtEl>
                                        <p:attrNameLst>
                                          <p:attrName>ppt_x</p:attrName>
                                        </p:attrNameLst>
                                      </p:cBhvr>
                                      <p:tavLst>
                                        <p:tav tm="0">
                                          <p:val>
                                            <p:strVal val="0-#ppt_w/2"/>
                                          </p:val>
                                        </p:tav>
                                        <p:tav tm="100000">
                                          <p:val>
                                            <p:strVal val="#ppt_x"/>
                                          </p:val>
                                        </p:tav>
                                      </p:tavLst>
                                    </p:anim>
                                    <p:anim calcmode="lin" valueType="num">
                                      <p:cBhvr additive="base">
                                        <p:cTn id="28" dur="10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1000" fill="hold"/>
                                        <p:tgtEl>
                                          <p:spTgt spid="46"/>
                                        </p:tgtEl>
                                        <p:attrNameLst>
                                          <p:attrName>ppt_x</p:attrName>
                                        </p:attrNameLst>
                                      </p:cBhvr>
                                      <p:tavLst>
                                        <p:tav tm="0">
                                          <p:val>
                                            <p:strVal val="0-#ppt_w/2"/>
                                          </p:val>
                                        </p:tav>
                                        <p:tav tm="100000">
                                          <p:val>
                                            <p:strVal val="#ppt_x"/>
                                          </p:val>
                                        </p:tav>
                                      </p:tavLst>
                                    </p:anim>
                                    <p:anim calcmode="lin" valueType="num">
                                      <p:cBhvr additive="base">
                                        <p:cTn id="32" dur="1000" fill="hold"/>
                                        <p:tgtEl>
                                          <p:spTgt spid="4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1000" fill="hold"/>
                                        <p:tgtEl>
                                          <p:spTgt spid="48"/>
                                        </p:tgtEl>
                                        <p:attrNameLst>
                                          <p:attrName>ppt_x</p:attrName>
                                        </p:attrNameLst>
                                      </p:cBhvr>
                                      <p:tavLst>
                                        <p:tav tm="0">
                                          <p:val>
                                            <p:strVal val="0-#ppt_w/2"/>
                                          </p:val>
                                        </p:tav>
                                        <p:tav tm="100000">
                                          <p:val>
                                            <p:strVal val="#ppt_x"/>
                                          </p:val>
                                        </p:tav>
                                      </p:tavLst>
                                    </p:anim>
                                    <p:anim calcmode="lin" valueType="num">
                                      <p:cBhvr additive="base">
                                        <p:cTn id="36" dur="10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1000" fill="hold"/>
                                        <p:tgtEl>
                                          <p:spTgt spid="41"/>
                                        </p:tgtEl>
                                        <p:attrNameLst>
                                          <p:attrName>ppt_x</p:attrName>
                                        </p:attrNameLst>
                                      </p:cBhvr>
                                      <p:tavLst>
                                        <p:tav tm="0">
                                          <p:val>
                                            <p:strVal val="0-#ppt_w/2"/>
                                          </p:val>
                                        </p:tav>
                                        <p:tav tm="100000">
                                          <p:val>
                                            <p:strVal val="#ppt_x"/>
                                          </p:val>
                                        </p:tav>
                                      </p:tavLst>
                                    </p:anim>
                                    <p:anim calcmode="lin" valueType="num">
                                      <p:cBhvr additive="base">
                                        <p:cTn id="40" dur="10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1000" fill="hold"/>
                                        <p:tgtEl>
                                          <p:spTgt spid="43"/>
                                        </p:tgtEl>
                                        <p:attrNameLst>
                                          <p:attrName>ppt_x</p:attrName>
                                        </p:attrNameLst>
                                      </p:cBhvr>
                                      <p:tavLst>
                                        <p:tav tm="0">
                                          <p:val>
                                            <p:strVal val="0-#ppt_w/2"/>
                                          </p:val>
                                        </p:tav>
                                        <p:tav tm="100000">
                                          <p:val>
                                            <p:strVal val="#ppt_x"/>
                                          </p:val>
                                        </p:tav>
                                      </p:tavLst>
                                    </p:anim>
                                    <p:anim calcmode="lin" valueType="num">
                                      <p:cBhvr additive="base">
                                        <p:cTn id="44" dur="1000" fill="hold"/>
                                        <p:tgtEl>
                                          <p:spTgt spid="43"/>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1000" fill="hold"/>
                                        <p:tgtEl>
                                          <p:spTgt spid="45"/>
                                        </p:tgtEl>
                                        <p:attrNameLst>
                                          <p:attrName>ppt_x</p:attrName>
                                        </p:attrNameLst>
                                      </p:cBhvr>
                                      <p:tavLst>
                                        <p:tav tm="0">
                                          <p:val>
                                            <p:strVal val="0-#ppt_w/2"/>
                                          </p:val>
                                        </p:tav>
                                        <p:tav tm="100000">
                                          <p:val>
                                            <p:strVal val="#ppt_x"/>
                                          </p:val>
                                        </p:tav>
                                      </p:tavLst>
                                    </p:anim>
                                    <p:anim calcmode="lin" valueType="num">
                                      <p:cBhvr additive="base">
                                        <p:cTn id="48" dur="1000" fill="hold"/>
                                        <p:tgtEl>
                                          <p:spTgt spid="45"/>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1000" fill="hold"/>
                                        <p:tgtEl>
                                          <p:spTgt spid="47"/>
                                        </p:tgtEl>
                                        <p:attrNameLst>
                                          <p:attrName>ppt_x</p:attrName>
                                        </p:attrNameLst>
                                      </p:cBhvr>
                                      <p:tavLst>
                                        <p:tav tm="0">
                                          <p:val>
                                            <p:strVal val="0-#ppt_w/2"/>
                                          </p:val>
                                        </p:tav>
                                        <p:tav tm="100000">
                                          <p:val>
                                            <p:strVal val="#ppt_x"/>
                                          </p:val>
                                        </p:tav>
                                      </p:tavLst>
                                    </p:anim>
                                    <p:anim calcmode="lin" valueType="num">
                                      <p:cBhvr additive="base">
                                        <p:cTn id="52" dur="10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nodeType="clickEffect">
                                  <p:stCondLst>
                                    <p:cond delay="0"/>
                                  </p:stCondLst>
                                  <p:childTnLst>
                                    <p:set>
                                      <p:cBhvr>
                                        <p:cTn id="68" dur="1" fill="hold">
                                          <p:stCondLst>
                                            <p:cond delay="0"/>
                                          </p:stCondLst>
                                        </p:cTn>
                                        <p:tgtEl>
                                          <p:spTgt spid="3"/>
                                        </p:tgtEl>
                                        <p:attrNameLst>
                                          <p:attrName>style.visibility</p:attrName>
                                        </p:attrNameLst>
                                      </p:cBhvr>
                                      <p:to>
                                        <p:strVal val="visible"/>
                                      </p:to>
                                    </p:set>
                                    <p:anim calcmode="lin" valueType="num">
                                      <p:cBhvr additive="base">
                                        <p:cTn id="69" dur="1000" fill="hold"/>
                                        <p:tgtEl>
                                          <p:spTgt spid="3"/>
                                        </p:tgtEl>
                                        <p:attrNameLst>
                                          <p:attrName>ppt_x</p:attrName>
                                        </p:attrNameLst>
                                      </p:cBhvr>
                                      <p:tavLst>
                                        <p:tav tm="0">
                                          <p:val>
                                            <p:strVal val="1+#ppt_w/2"/>
                                          </p:val>
                                        </p:tav>
                                        <p:tav tm="100000">
                                          <p:val>
                                            <p:strVal val="#ppt_x"/>
                                          </p:val>
                                        </p:tav>
                                      </p:tavLst>
                                    </p:anim>
                                    <p:anim calcmode="lin" valueType="num">
                                      <p:cBhvr additive="base">
                                        <p:cTn id="70" dur="1000" fill="hold"/>
                                        <p:tgtEl>
                                          <p:spTgt spid="3"/>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1000" fill="hold"/>
                                        <p:tgtEl>
                                          <p:spTgt spid="22"/>
                                        </p:tgtEl>
                                        <p:attrNameLst>
                                          <p:attrName>ppt_x</p:attrName>
                                        </p:attrNameLst>
                                      </p:cBhvr>
                                      <p:tavLst>
                                        <p:tav tm="0">
                                          <p:val>
                                            <p:strVal val="1+#ppt_w/2"/>
                                          </p:val>
                                        </p:tav>
                                        <p:tav tm="100000">
                                          <p:val>
                                            <p:strVal val="#ppt_x"/>
                                          </p:val>
                                        </p:tav>
                                      </p:tavLst>
                                    </p:anim>
                                    <p:anim calcmode="lin" valueType="num">
                                      <p:cBhvr additive="base">
                                        <p:cTn id="74" dur="1000" fill="hold"/>
                                        <p:tgtEl>
                                          <p:spTgt spid="22"/>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1000" fill="hold"/>
                                        <p:tgtEl>
                                          <p:spTgt spid="19"/>
                                        </p:tgtEl>
                                        <p:attrNameLst>
                                          <p:attrName>ppt_x</p:attrName>
                                        </p:attrNameLst>
                                      </p:cBhvr>
                                      <p:tavLst>
                                        <p:tav tm="0">
                                          <p:val>
                                            <p:strVal val="1+#ppt_w/2"/>
                                          </p:val>
                                        </p:tav>
                                        <p:tav tm="100000">
                                          <p:val>
                                            <p:strVal val="#ppt_x"/>
                                          </p:val>
                                        </p:tav>
                                      </p:tavLst>
                                    </p:anim>
                                    <p:anim calcmode="lin" valueType="num">
                                      <p:cBhvr additive="base">
                                        <p:cTn id="78" dur="1000" fill="hold"/>
                                        <p:tgtEl>
                                          <p:spTgt spid="19"/>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1000" fill="hold"/>
                                        <p:tgtEl>
                                          <p:spTgt spid="25"/>
                                        </p:tgtEl>
                                        <p:attrNameLst>
                                          <p:attrName>ppt_x</p:attrName>
                                        </p:attrNameLst>
                                      </p:cBhvr>
                                      <p:tavLst>
                                        <p:tav tm="0">
                                          <p:val>
                                            <p:strVal val="1+#ppt_w/2"/>
                                          </p:val>
                                        </p:tav>
                                        <p:tav tm="100000">
                                          <p:val>
                                            <p:strVal val="#ppt_x"/>
                                          </p:val>
                                        </p:tav>
                                      </p:tavLst>
                                    </p:anim>
                                    <p:anim calcmode="lin" valueType="num">
                                      <p:cBhvr additive="base">
                                        <p:cTn id="82" dur="1000" fill="hold"/>
                                        <p:tgtEl>
                                          <p:spTgt spid="25"/>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1000" fill="hold"/>
                                        <p:tgtEl>
                                          <p:spTgt spid="24"/>
                                        </p:tgtEl>
                                        <p:attrNameLst>
                                          <p:attrName>ppt_x</p:attrName>
                                        </p:attrNameLst>
                                      </p:cBhvr>
                                      <p:tavLst>
                                        <p:tav tm="0">
                                          <p:val>
                                            <p:strVal val="1+#ppt_w/2"/>
                                          </p:val>
                                        </p:tav>
                                        <p:tav tm="100000">
                                          <p:val>
                                            <p:strVal val="#ppt_x"/>
                                          </p:val>
                                        </p:tav>
                                      </p:tavLst>
                                    </p:anim>
                                    <p:anim calcmode="lin" valueType="num">
                                      <p:cBhvr additive="base">
                                        <p:cTn id="86" dur="1000" fill="hold"/>
                                        <p:tgtEl>
                                          <p:spTgt spid="24"/>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1000" fill="hold"/>
                                        <p:tgtEl>
                                          <p:spTgt spid="27"/>
                                        </p:tgtEl>
                                        <p:attrNameLst>
                                          <p:attrName>ppt_x</p:attrName>
                                        </p:attrNameLst>
                                      </p:cBhvr>
                                      <p:tavLst>
                                        <p:tav tm="0">
                                          <p:val>
                                            <p:strVal val="1+#ppt_w/2"/>
                                          </p:val>
                                        </p:tav>
                                        <p:tav tm="100000">
                                          <p:val>
                                            <p:strVal val="#ppt_x"/>
                                          </p:val>
                                        </p:tav>
                                      </p:tavLst>
                                    </p:anim>
                                    <p:anim calcmode="lin" valueType="num">
                                      <p:cBhvr additive="base">
                                        <p:cTn id="90" dur="1000" fill="hold"/>
                                        <p:tgtEl>
                                          <p:spTgt spid="27"/>
                                        </p:tgtEl>
                                        <p:attrNameLst>
                                          <p:attrName>ppt_y</p:attrName>
                                        </p:attrNameLst>
                                      </p:cBhvr>
                                      <p:tavLst>
                                        <p:tav tm="0">
                                          <p:val>
                                            <p:strVal val="#ppt_y"/>
                                          </p:val>
                                        </p:tav>
                                        <p:tav tm="100000">
                                          <p:val>
                                            <p:strVal val="#ppt_y"/>
                                          </p:val>
                                        </p:tav>
                                      </p:tavLst>
                                    </p:anim>
                                  </p:childTnLst>
                                </p:cTn>
                              </p:par>
                              <p:par>
                                <p:cTn id="91" presetID="2" presetClass="entr" presetSubtype="2" fill="hold" nodeType="with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1000" fill="hold"/>
                                        <p:tgtEl>
                                          <p:spTgt spid="26"/>
                                        </p:tgtEl>
                                        <p:attrNameLst>
                                          <p:attrName>ppt_x</p:attrName>
                                        </p:attrNameLst>
                                      </p:cBhvr>
                                      <p:tavLst>
                                        <p:tav tm="0">
                                          <p:val>
                                            <p:strVal val="1+#ppt_w/2"/>
                                          </p:val>
                                        </p:tav>
                                        <p:tav tm="100000">
                                          <p:val>
                                            <p:strVal val="#ppt_x"/>
                                          </p:val>
                                        </p:tav>
                                      </p:tavLst>
                                    </p:anim>
                                    <p:anim calcmode="lin" valueType="num">
                                      <p:cBhvr additive="base">
                                        <p:cTn id="94"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7" grpId="0"/>
      <p:bldP spid="42" grpId="0"/>
      <p:bldP spid="44" grpId="0"/>
      <p:bldP spid="46"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dirty="0" smtClean="0">
                <a:latin typeface="+mj-lt"/>
              </a:rPr>
              <a:t>Herbicide Resistance Types</a:t>
            </a:r>
            <a:endParaRPr lang="en-US" dirty="0">
              <a:latin typeface="+mj-lt"/>
            </a:endParaRPr>
          </a:p>
        </p:txBody>
      </p:sp>
      <p:sp>
        <p:nvSpPr>
          <p:cNvPr id="6" name="Slide Number Placeholder 5"/>
          <p:cNvSpPr>
            <a:spLocks noGrp="1"/>
          </p:cNvSpPr>
          <p:nvPr>
            <p:ph type="sldNum" sz="quarter" idx="12"/>
          </p:nvPr>
        </p:nvSpPr>
        <p:spPr/>
        <p:txBody>
          <a:bodyPr/>
          <a:lstStyle/>
          <a:p>
            <a:fld id="{3750D3DD-1A08-41E3-BE78-F610B60E630E}" type="slidenum">
              <a:rPr lang="en-US" smtClean="0"/>
              <a:pPr/>
              <a:t>10</a:t>
            </a:fld>
            <a:endParaRPr lang="en-US" dirty="0"/>
          </a:p>
        </p:txBody>
      </p:sp>
      <p:grpSp>
        <p:nvGrpSpPr>
          <p:cNvPr id="503" name="Group 502"/>
          <p:cNvGrpSpPr/>
          <p:nvPr/>
        </p:nvGrpSpPr>
        <p:grpSpPr>
          <a:xfrm>
            <a:off x="4995544" y="1624398"/>
            <a:ext cx="2589419" cy="1247911"/>
            <a:chOff x="4892787" y="2203985"/>
            <a:chExt cx="2589419" cy="1247911"/>
          </a:xfrm>
        </p:grpSpPr>
        <p:grpSp>
          <p:nvGrpSpPr>
            <p:cNvPr id="393" name="Group 392"/>
            <p:cNvGrpSpPr/>
            <p:nvPr/>
          </p:nvGrpSpPr>
          <p:grpSpPr>
            <a:xfrm>
              <a:off x="6004532" y="2203985"/>
              <a:ext cx="1477674" cy="1247911"/>
              <a:chOff x="2495424" y="3823299"/>
              <a:chExt cx="2781375" cy="2348899"/>
            </a:xfrm>
          </p:grpSpPr>
          <p:sp>
            <p:nvSpPr>
              <p:cNvPr id="394" name="Rectangle 393"/>
              <p:cNvSpPr/>
              <p:nvPr/>
            </p:nvSpPr>
            <p:spPr>
              <a:xfrm rot="10800000">
                <a:off x="2495424" y="3823299"/>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5" name="Freeform 3"/>
              <p:cNvSpPr>
                <a:spLocks/>
              </p:cNvSpPr>
              <p:nvPr/>
            </p:nvSpPr>
            <p:spPr bwMode="auto">
              <a:xfrm rot="13547502" flipH="1">
                <a:off x="4642485" y="564880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96" name="Freeform 4"/>
              <p:cNvSpPr>
                <a:spLocks/>
              </p:cNvSpPr>
              <p:nvPr/>
            </p:nvSpPr>
            <p:spPr bwMode="auto">
              <a:xfrm rot="7778987" flipH="1">
                <a:off x="2966260" y="571613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97" name="Freeform 5"/>
              <p:cNvSpPr>
                <a:spLocks/>
              </p:cNvSpPr>
              <p:nvPr/>
            </p:nvSpPr>
            <p:spPr bwMode="auto">
              <a:xfrm rot="1097970" flipH="1">
                <a:off x="4318101" y="45046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98" name="Freeform 6"/>
              <p:cNvSpPr>
                <a:spLocks/>
              </p:cNvSpPr>
              <p:nvPr/>
            </p:nvSpPr>
            <p:spPr bwMode="auto">
              <a:xfrm rot="10800000" flipH="1">
                <a:off x="4674230" y="423359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99" name="Freeform 7"/>
              <p:cNvSpPr>
                <a:spLocks/>
              </p:cNvSpPr>
              <p:nvPr/>
            </p:nvSpPr>
            <p:spPr bwMode="auto">
              <a:xfrm rot="10800000" flipH="1">
                <a:off x="3607929"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400" name="Freeform 8"/>
              <p:cNvSpPr>
                <a:spLocks/>
              </p:cNvSpPr>
              <p:nvPr/>
            </p:nvSpPr>
            <p:spPr bwMode="auto">
              <a:xfrm rot="7819868" flipH="1">
                <a:off x="4170808"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1" name="Freeform 9"/>
              <p:cNvSpPr>
                <a:spLocks/>
              </p:cNvSpPr>
              <p:nvPr/>
            </p:nvSpPr>
            <p:spPr bwMode="auto">
              <a:xfrm rot="10800000" flipH="1">
                <a:off x="3632308" y="47194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02" name="Freeform 10"/>
              <p:cNvSpPr>
                <a:spLocks/>
              </p:cNvSpPr>
              <p:nvPr/>
            </p:nvSpPr>
            <p:spPr bwMode="auto">
              <a:xfrm rot="16042860" flipH="1">
                <a:off x="2647173" y="453554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3" name="Freeform 11"/>
              <p:cNvSpPr>
                <a:spLocks/>
              </p:cNvSpPr>
              <p:nvPr/>
            </p:nvSpPr>
            <p:spPr bwMode="auto">
              <a:xfrm rot="8935725" flipH="1">
                <a:off x="3459395" y="530901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04" name="Freeform 12"/>
              <p:cNvSpPr>
                <a:spLocks/>
              </p:cNvSpPr>
              <p:nvPr/>
            </p:nvSpPr>
            <p:spPr bwMode="auto">
              <a:xfrm rot="10800000" flipH="1">
                <a:off x="4307963" y="524228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5" name="Freeform 13"/>
              <p:cNvSpPr>
                <a:spLocks/>
              </p:cNvSpPr>
              <p:nvPr/>
            </p:nvSpPr>
            <p:spPr bwMode="auto">
              <a:xfrm rot="18778209" flipH="1">
                <a:off x="4756454" y="4966347"/>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06" name="Freeform 14"/>
              <p:cNvSpPr>
                <a:spLocks/>
              </p:cNvSpPr>
              <p:nvPr/>
            </p:nvSpPr>
            <p:spPr bwMode="auto">
              <a:xfrm rot="17279495" flipH="1">
                <a:off x="3649235" y="564880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7" name="Freeform 15"/>
              <p:cNvSpPr>
                <a:spLocks/>
              </p:cNvSpPr>
              <p:nvPr/>
            </p:nvSpPr>
            <p:spPr bwMode="auto">
              <a:xfrm rot="12098688" flipH="1">
                <a:off x="3231323" y="436032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8" name="Freeform 16"/>
              <p:cNvSpPr>
                <a:spLocks/>
              </p:cNvSpPr>
              <p:nvPr/>
            </p:nvSpPr>
            <p:spPr bwMode="auto">
              <a:xfrm rot="10155991" flipH="1">
                <a:off x="2806717" y="387646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09" name="Freeform 17"/>
              <p:cNvSpPr>
                <a:spLocks/>
              </p:cNvSpPr>
              <p:nvPr/>
            </p:nvSpPr>
            <p:spPr bwMode="auto">
              <a:xfrm rot="4202718" flipH="1">
                <a:off x="2813349" y="504328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grpSp>
          <p:nvGrpSpPr>
            <p:cNvPr id="456" name="Group 455"/>
            <p:cNvGrpSpPr/>
            <p:nvPr/>
          </p:nvGrpSpPr>
          <p:grpSpPr>
            <a:xfrm flipH="1">
              <a:off x="5684359" y="2244334"/>
              <a:ext cx="640346" cy="1192855"/>
              <a:chOff x="5332199" y="2429933"/>
              <a:chExt cx="1877677" cy="3497791"/>
            </a:xfrm>
          </p:grpSpPr>
          <p:sp>
            <p:nvSpPr>
              <p:cNvPr id="457"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458" name="Group 457"/>
              <p:cNvGrpSpPr/>
              <p:nvPr/>
            </p:nvGrpSpPr>
            <p:grpSpPr>
              <a:xfrm>
                <a:off x="6527434" y="2429933"/>
                <a:ext cx="682442" cy="320672"/>
                <a:chOff x="6557823" y="2530492"/>
                <a:chExt cx="547755" cy="257384"/>
              </a:xfrm>
            </p:grpSpPr>
            <p:sp>
              <p:nvSpPr>
                <p:cNvPr id="459" name="Rectangle 458"/>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0"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461"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sp>
          <p:nvSpPr>
            <p:cNvPr id="5" name="TextBox 4"/>
            <p:cNvSpPr txBox="1"/>
            <p:nvPr/>
          </p:nvSpPr>
          <p:spPr>
            <a:xfrm>
              <a:off x="4892787" y="2283303"/>
              <a:ext cx="1024256" cy="430887"/>
            </a:xfrm>
            <a:prstGeom prst="rect">
              <a:avLst/>
            </a:prstGeom>
            <a:noFill/>
            <a:ln>
              <a:noFill/>
            </a:ln>
          </p:spPr>
          <p:txBody>
            <a:bodyPr wrap="square" lIns="0" tIns="0" rIns="0" bIns="0" rtlCol="0">
              <a:prstTxWarp prst="textArchUp">
                <a:avLst/>
              </a:prstTxWarp>
              <a:spAutoFit/>
            </a:bodyPr>
            <a:lstStyle/>
            <a:p>
              <a:pPr algn="ctr"/>
              <a:r>
                <a:rPr lang="en-US" sz="1400" b="1" dirty="0" smtClean="0">
                  <a:solidFill>
                    <a:schemeClr val="tx2">
                      <a:lumMod val="75000"/>
                    </a:schemeClr>
                  </a:solidFill>
                </a:rPr>
                <a:t>Herbicide A</a:t>
              </a:r>
            </a:p>
            <a:p>
              <a:pPr algn="ctr"/>
              <a:r>
                <a:rPr lang="en-US" sz="1400" b="1" dirty="0" smtClean="0">
                  <a:solidFill>
                    <a:schemeClr val="tx2">
                      <a:lumMod val="75000"/>
                    </a:schemeClr>
                  </a:solidFill>
                </a:rPr>
                <a:t>MOA #1</a:t>
              </a:r>
              <a:endParaRPr lang="en-US" sz="1400" b="1" dirty="0">
                <a:solidFill>
                  <a:schemeClr val="tx2">
                    <a:lumMod val="75000"/>
                  </a:schemeClr>
                </a:solidFill>
              </a:endParaRPr>
            </a:p>
          </p:txBody>
        </p:sp>
      </p:grpSp>
      <p:grpSp>
        <p:nvGrpSpPr>
          <p:cNvPr id="497" name="Group 496"/>
          <p:cNvGrpSpPr/>
          <p:nvPr/>
        </p:nvGrpSpPr>
        <p:grpSpPr>
          <a:xfrm>
            <a:off x="4995544" y="3109998"/>
            <a:ext cx="3767456" cy="1247911"/>
            <a:chOff x="4495800" y="3690602"/>
            <a:chExt cx="3767456" cy="1247911"/>
          </a:xfrm>
        </p:grpSpPr>
        <p:grpSp>
          <p:nvGrpSpPr>
            <p:cNvPr id="410" name="Group 409"/>
            <p:cNvGrpSpPr/>
            <p:nvPr/>
          </p:nvGrpSpPr>
          <p:grpSpPr>
            <a:xfrm>
              <a:off x="5635527" y="3690602"/>
              <a:ext cx="1477674" cy="1247911"/>
              <a:chOff x="2495424" y="3823299"/>
              <a:chExt cx="2781375" cy="2348899"/>
            </a:xfrm>
          </p:grpSpPr>
          <p:sp>
            <p:nvSpPr>
              <p:cNvPr id="411" name="Rectangle 410"/>
              <p:cNvSpPr/>
              <p:nvPr/>
            </p:nvSpPr>
            <p:spPr>
              <a:xfrm rot="10800000">
                <a:off x="2495424" y="3823299"/>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2" name="Freeform 3"/>
              <p:cNvSpPr>
                <a:spLocks/>
              </p:cNvSpPr>
              <p:nvPr/>
            </p:nvSpPr>
            <p:spPr bwMode="auto">
              <a:xfrm rot="13547502" flipH="1">
                <a:off x="4642485" y="564880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13" name="Freeform 4"/>
              <p:cNvSpPr>
                <a:spLocks/>
              </p:cNvSpPr>
              <p:nvPr/>
            </p:nvSpPr>
            <p:spPr bwMode="auto">
              <a:xfrm rot="7778987" flipH="1">
                <a:off x="2966260" y="571613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14" name="Freeform 5"/>
              <p:cNvSpPr>
                <a:spLocks/>
              </p:cNvSpPr>
              <p:nvPr/>
            </p:nvSpPr>
            <p:spPr bwMode="auto">
              <a:xfrm rot="1097970" flipH="1">
                <a:off x="4318101" y="45046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15" name="Freeform 6"/>
              <p:cNvSpPr>
                <a:spLocks/>
              </p:cNvSpPr>
              <p:nvPr/>
            </p:nvSpPr>
            <p:spPr bwMode="auto">
              <a:xfrm rot="10800000" flipH="1">
                <a:off x="4674230" y="423359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16" name="Freeform 7"/>
              <p:cNvSpPr>
                <a:spLocks/>
              </p:cNvSpPr>
              <p:nvPr/>
            </p:nvSpPr>
            <p:spPr bwMode="auto">
              <a:xfrm rot="10800000" flipH="1">
                <a:off x="3607929"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417" name="Freeform 8"/>
              <p:cNvSpPr>
                <a:spLocks/>
              </p:cNvSpPr>
              <p:nvPr/>
            </p:nvSpPr>
            <p:spPr bwMode="auto">
              <a:xfrm rot="7819868" flipH="1">
                <a:off x="4170808"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18" name="Freeform 9"/>
              <p:cNvSpPr>
                <a:spLocks/>
              </p:cNvSpPr>
              <p:nvPr/>
            </p:nvSpPr>
            <p:spPr bwMode="auto">
              <a:xfrm rot="10800000" flipH="1">
                <a:off x="3632308" y="47194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19" name="Freeform 10"/>
              <p:cNvSpPr>
                <a:spLocks/>
              </p:cNvSpPr>
              <p:nvPr/>
            </p:nvSpPr>
            <p:spPr bwMode="auto">
              <a:xfrm rot="16042860" flipH="1">
                <a:off x="2647173" y="453554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20" name="Freeform 11"/>
              <p:cNvSpPr>
                <a:spLocks/>
              </p:cNvSpPr>
              <p:nvPr/>
            </p:nvSpPr>
            <p:spPr bwMode="auto">
              <a:xfrm rot="8935725" flipH="1">
                <a:off x="3459395" y="530901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21" name="Freeform 12"/>
              <p:cNvSpPr>
                <a:spLocks/>
              </p:cNvSpPr>
              <p:nvPr/>
            </p:nvSpPr>
            <p:spPr bwMode="auto">
              <a:xfrm rot="10800000" flipH="1">
                <a:off x="4307963" y="524228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22" name="Freeform 13"/>
              <p:cNvSpPr>
                <a:spLocks/>
              </p:cNvSpPr>
              <p:nvPr/>
            </p:nvSpPr>
            <p:spPr bwMode="auto">
              <a:xfrm rot="18778209" flipH="1">
                <a:off x="4756454" y="4966347"/>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23" name="Freeform 14"/>
              <p:cNvSpPr>
                <a:spLocks/>
              </p:cNvSpPr>
              <p:nvPr/>
            </p:nvSpPr>
            <p:spPr bwMode="auto">
              <a:xfrm rot="17279495" flipH="1">
                <a:off x="3649235" y="564880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24" name="Freeform 15"/>
              <p:cNvSpPr>
                <a:spLocks/>
              </p:cNvSpPr>
              <p:nvPr/>
            </p:nvSpPr>
            <p:spPr bwMode="auto">
              <a:xfrm rot="12098688" flipH="1">
                <a:off x="3231323" y="436032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25" name="Freeform 16"/>
              <p:cNvSpPr>
                <a:spLocks/>
              </p:cNvSpPr>
              <p:nvPr/>
            </p:nvSpPr>
            <p:spPr bwMode="auto">
              <a:xfrm rot="10155991" flipH="1">
                <a:off x="2806717" y="387646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26" name="Freeform 17"/>
              <p:cNvSpPr>
                <a:spLocks/>
              </p:cNvSpPr>
              <p:nvPr/>
            </p:nvSpPr>
            <p:spPr bwMode="auto">
              <a:xfrm rot="4202718" flipH="1">
                <a:off x="2813349" y="504328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grpSp>
          <p:nvGrpSpPr>
            <p:cNvPr id="444" name="Group 443"/>
            <p:cNvGrpSpPr/>
            <p:nvPr/>
          </p:nvGrpSpPr>
          <p:grpSpPr>
            <a:xfrm>
              <a:off x="6858000" y="3722045"/>
              <a:ext cx="640346" cy="1192855"/>
              <a:chOff x="5332199" y="2429933"/>
              <a:chExt cx="1877677" cy="3497791"/>
            </a:xfrm>
          </p:grpSpPr>
          <p:sp>
            <p:nvSpPr>
              <p:cNvPr id="445"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446" name="Group 445"/>
              <p:cNvGrpSpPr/>
              <p:nvPr/>
            </p:nvGrpSpPr>
            <p:grpSpPr>
              <a:xfrm>
                <a:off x="6527434" y="2429933"/>
                <a:ext cx="682442" cy="320672"/>
                <a:chOff x="6557823" y="2530492"/>
                <a:chExt cx="547755" cy="257384"/>
              </a:xfrm>
            </p:grpSpPr>
            <p:sp>
              <p:nvSpPr>
                <p:cNvPr id="447" name="Rectangle 446"/>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8"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449"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grpSp>
          <p:nvGrpSpPr>
            <p:cNvPr id="469" name="Group 468"/>
            <p:cNvGrpSpPr/>
            <p:nvPr/>
          </p:nvGrpSpPr>
          <p:grpSpPr>
            <a:xfrm flipH="1">
              <a:off x="5287372" y="3722045"/>
              <a:ext cx="640346" cy="1192855"/>
              <a:chOff x="5332199" y="2429933"/>
              <a:chExt cx="1877677" cy="3497791"/>
            </a:xfrm>
          </p:grpSpPr>
          <p:sp>
            <p:nvSpPr>
              <p:cNvPr id="470"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471" name="Group 470"/>
              <p:cNvGrpSpPr/>
              <p:nvPr/>
            </p:nvGrpSpPr>
            <p:grpSpPr>
              <a:xfrm>
                <a:off x="6527434" y="2429933"/>
                <a:ext cx="682442" cy="320672"/>
                <a:chOff x="6557823" y="2530492"/>
                <a:chExt cx="547755" cy="257384"/>
              </a:xfrm>
            </p:grpSpPr>
            <p:sp>
              <p:nvSpPr>
                <p:cNvPr id="472" name="Rectangle 471"/>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3"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474"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sp>
          <p:nvSpPr>
            <p:cNvPr id="480" name="TextBox 479"/>
            <p:cNvSpPr txBox="1"/>
            <p:nvPr/>
          </p:nvSpPr>
          <p:spPr>
            <a:xfrm>
              <a:off x="4495800" y="3760113"/>
              <a:ext cx="1024256" cy="430887"/>
            </a:xfrm>
            <a:prstGeom prst="rect">
              <a:avLst/>
            </a:prstGeom>
            <a:noFill/>
            <a:ln>
              <a:noFill/>
            </a:ln>
          </p:spPr>
          <p:txBody>
            <a:bodyPr wrap="square" lIns="0" tIns="0" rIns="0" bIns="0" rtlCol="0">
              <a:prstTxWarp prst="textArchUp">
                <a:avLst/>
              </a:prstTxWarp>
              <a:spAutoFit/>
            </a:bodyPr>
            <a:lstStyle/>
            <a:p>
              <a:pPr algn="ctr"/>
              <a:r>
                <a:rPr lang="en-US" sz="1400" b="1" dirty="0" smtClean="0">
                  <a:solidFill>
                    <a:schemeClr val="tx2">
                      <a:lumMod val="75000"/>
                    </a:schemeClr>
                  </a:solidFill>
                </a:rPr>
                <a:t>Herbicide A</a:t>
              </a:r>
            </a:p>
            <a:p>
              <a:pPr algn="ctr"/>
              <a:r>
                <a:rPr lang="en-US" sz="1400" b="1" dirty="0" smtClean="0">
                  <a:solidFill>
                    <a:schemeClr val="tx2">
                      <a:lumMod val="75000"/>
                    </a:schemeClr>
                  </a:solidFill>
                </a:rPr>
                <a:t>MOA #1</a:t>
              </a:r>
              <a:endParaRPr lang="en-US" sz="1400" b="1" dirty="0">
                <a:solidFill>
                  <a:schemeClr val="tx2">
                    <a:lumMod val="75000"/>
                  </a:schemeClr>
                </a:solidFill>
              </a:endParaRPr>
            </a:p>
          </p:txBody>
        </p:sp>
        <p:sp>
          <p:nvSpPr>
            <p:cNvPr id="481" name="TextBox 480"/>
            <p:cNvSpPr txBox="1"/>
            <p:nvPr/>
          </p:nvSpPr>
          <p:spPr>
            <a:xfrm>
              <a:off x="7239000" y="3760113"/>
              <a:ext cx="1024256" cy="430887"/>
            </a:xfrm>
            <a:prstGeom prst="rect">
              <a:avLst/>
            </a:prstGeom>
            <a:noFill/>
            <a:ln>
              <a:noFill/>
            </a:ln>
          </p:spPr>
          <p:txBody>
            <a:bodyPr wrap="square" lIns="0" tIns="0" rIns="0" bIns="0" rtlCol="0">
              <a:prstTxWarp prst="textArchUp">
                <a:avLst/>
              </a:prstTxWarp>
              <a:spAutoFit/>
            </a:bodyPr>
            <a:lstStyle/>
            <a:p>
              <a:pPr algn="ctr"/>
              <a:r>
                <a:rPr lang="en-US" sz="1400" b="1" dirty="0" smtClean="0">
                  <a:solidFill>
                    <a:schemeClr val="accent1">
                      <a:lumMod val="75000"/>
                    </a:schemeClr>
                  </a:solidFill>
                </a:rPr>
                <a:t>Herbicide B</a:t>
              </a:r>
            </a:p>
            <a:p>
              <a:pPr algn="ctr"/>
              <a:r>
                <a:rPr lang="en-US" sz="1400" b="1" dirty="0" smtClean="0">
                  <a:solidFill>
                    <a:schemeClr val="accent1">
                      <a:lumMod val="75000"/>
                    </a:schemeClr>
                  </a:solidFill>
                </a:rPr>
                <a:t>MOA #1</a:t>
              </a:r>
              <a:endParaRPr lang="en-US" sz="1400" b="1" dirty="0">
                <a:solidFill>
                  <a:schemeClr val="accent1">
                    <a:lumMod val="75000"/>
                  </a:schemeClr>
                </a:solidFill>
              </a:endParaRPr>
            </a:p>
          </p:txBody>
        </p:sp>
      </p:grpSp>
      <p:grpSp>
        <p:nvGrpSpPr>
          <p:cNvPr id="502" name="Group 501"/>
          <p:cNvGrpSpPr/>
          <p:nvPr/>
        </p:nvGrpSpPr>
        <p:grpSpPr>
          <a:xfrm>
            <a:off x="4995544" y="4595599"/>
            <a:ext cx="3767456" cy="1247911"/>
            <a:chOff x="4876800" y="5175186"/>
            <a:chExt cx="3767456" cy="1247911"/>
          </a:xfrm>
        </p:grpSpPr>
        <p:grpSp>
          <p:nvGrpSpPr>
            <p:cNvPr id="427" name="Group 426"/>
            <p:cNvGrpSpPr/>
            <p:nvPr/>
          </p:nvGrpSpPr>
          <p:grpSpPr>
            <a:xfrm>
              <a:off x="6016081" y="5175186"/>
              <a:ext cx="1477674" cy="1247911"/>
              <a:chOff x="2495424" y="3823299"/>
              <a:chExt cx="2781375" cy="2348899"/>
            </a:xfrm>
          </p:grpSpPr>
          <p:sp>
            <p:nvSpPr>
              <p:cNvPr id="428" name="Rectangle 427"/>
              <p:cNvSpPr/>
              <p:nvPr/>
            </p:nvSpPr>
            <p:spPr>
              <a:xfrm rot="10800000">
                <a:off x="2495424" y="3823299"/>
                <a:ext cx="2781375" cy="2348899"/>
              </a:xfrm>
              <a:prstGeom prst="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9" name="Freeform 3"/>
              <p:cNvSpPr>
                <a:spLocks/>
              </p:cNvSpPr>
              <p:nvPr/>
            </p:nvSpPr>
            <p:spPr bwMode="auto">
              <a:xfrm rot="13547502" flipH="1">
                <a:off x="4642485" y="564880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0" name="Freeform 4"/>
              <p:cNvSpPr>
                <a:spLocks/>
              </p:cNvSpPr>
              <p:nvPr/>
            </p:nvSpPr>
            <p:spPr bwMode="auto">
              <a:xfrm rot="7778987" flipH="1">
                <a:off x="2966260" y="5716131"/>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1" name="Freeform 5"/>
              <p:cNvSpPr>
                <a:spLocks/>
              </p:cNvSpPr>
              <p:nvPr/>
            </p:nvSpPr>
            <p:spPr bwMode="auto">
              <a:xfrm rot="1097970" flipH="1">
                <a:off x="4318101" y="45046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2" name="Freeform 6"/>
              <p:cNvSpPr>
                <a:spLocks/>
              </p:cNvSpPr>
              <p:nvPr/>
            </p:nvSpPr>
            <p:spPr bwMode="auto">
              <a:xfrm rot="10800000" flipH="1">
                <a:off x="4674230" y="423359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3" name="Freeform 7"/>
              <p:cNvSpPr>
                <a:spLocks/>
              </p:cNvSpPr>
              <p:nvPr/>
            </p:nvSpPr>
            <p:spPr bwMode="auto">
              <a:xfrm rot="10800000" flipH="1">
                <a:off x="3607929"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434" name="Freeform 8"/>
              <p:cNvSpPr>
                <a:spLocks/>
              </p:cNvSpPr>
              <p:nvPr/>
            </p:nvSpPr>
            <p:spPr bwMode="auto">
              <a:xfrm rot="7819868" flipH="1">
                <a:off x="4170808" y="395499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5" name="Freeform 9"/>
              <p:cNvSpPr>
                <a:spLocks/>
              </p:cNvSpPr>
              <p:nvPr/>
            </p:nvSpPr>
            <p:spPr bwMode="auto">
              <a:xfrm rot="10800000" flipH="1">
                <a:off x="3632308" y="4719419"/>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36" name="Freeform 10"/>
              <p:cNvSpPr>
                <a:spLocks/>
              </p:cNvSpPr>
              <p:nvPr/>
            </p:nvSpPr>
            <p:spPr bwMode="auto">
              <a:xfrm rot="16042860" flipH="1">
                <a:off x="2647173" y="453554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7" name="Freeform 11"/>
              <p:cNvSpPr>
                <a:spLocks/>
              </p:cNvSpPr>
              <p:nvPr/>
            </p:nvSpPr>
            <p:spPr bwMode="auto">
              <a:xfrm rot="8935725" flipH="1">
                <a:off x="3459395" y="530901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38" name="Freeform 12"/>
              <p:cNvSpPr>
                <a:spLocks/>
              </p:cNvSpPr>
              <p:nvPr/>
            </p:nvSpPr>
            <p:spPr bwMode="auto">
              <a:xfrm rot="10800000" flipH="1">
                <a:off x="4307963" y="524228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9" name="Freeform 13"/>
              <p:cNvSpPr>
                <a:spLocks/>
              </p:cNvSpPr>
              <p:nvPr/>
            </p:nvSpPr>
            <p:spPr bwMode="auto">
              <a:xfrm rot="18778209" flipH="1">
                <a:off x="4756454" y="4966347"/>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40" name="Freeform 14"/>
              <p:cNvSpPr>
                <a:spLocks/>
              </p:cNvSpPr>
              <p:nvPr/>
            </p:nvSpPr>
            <p:spPr bwMode="auto">
              <a:xfrm rot="17279495" flipH="1">
                <a:off x="3649235" y="5648802"/>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41" name="Freeform 15"/>
              <p:cNvSpPr>
                <a:spLocks/>
              </p:cNvSpPr>
              <p:nvPr/>
            </p:nvSpPr>
            <p:spPr bwMode="auto">
              <a:xfrm rot="12098688" flipH="1">
                <a:off x="3231323" y="4360326"/>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42" name="Freeform 16"/>
              <p:cNvSpPr>
                <a:spLocks/>
              </p:cNvSpPr>
              <p:nvPr/>
            </p:nvSpPr>
            <p:spPr bwMode="auto">
              <a:xfrm rot="10155991" flipH="1">
                <a:off x="2806717" y="3876464"/>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43" name="Freeform 17"/>
              <p:cNvSpPr>
                <a:spLocks/>
              </p:cNvSpPr>
              <p:nvPr/>
            </p:nvSpPr>
            <p:spPr bwMode="auto">
              <a:xfrm rot="4202718" flipH="1">
                <a:off x="2813349" y="5043288"/>
                <a:ext cx="319088" cy="287338"/>
              </a:xfrm>
              <a:custGeom>
                <a:avLst/>
                <a:gdLst>
                  <a:gd name="T0" fmla="*/ 2147483647 w 1904"/>
                  <a:gd name="T1" fmla="*/ 2147483647 h 1907"/>
                  <a:gd name="T2" fmla="*/ 2147483647 w 1904"/>
                  <a:gd name="T3" fmla="*/ 2147483647 h 1907"/>
                  <a:gd name="T4" fmla="*/ 2147483647 w 1904"/>
                  <a:gd name="T5" fmla="*/ 2147483647 h 1907"/>
                  <a:gd name="T6" fmla="*/ 2147483647 w 1904"/>
                  <a:gd name="T7" fmla="*/ 2147483647 h 1907"/>
                  <a:gd name="T8" fmla="*/ 2147483647 w 1904"/>
                  <a:gd name="T9" fmla="*/ 2147483647 h 1907"/>
                  <a:gd name="T10" fmla="*/ 2147483647 w 1904"/>
                  <a:gd name="T11" fmla="*/ 2147483647 h 1907"/>
                  <a:gd name="T12" fmla="*/ 2147483647 w 1904"/>
                  <a:gd name="T13" fmla="*/ 2147483647 h 1907"/>
                  <a:gd name="T14" fmla="*/ 2147483647 w 1904"/>
                  <a:gd name="T15" fmla="*/ 2147483647 h 1907"/>
                  <a:gd name="T16" fmla="*/ 2147483647 w 1904"/>
                  <a:gd name="T17" fmla="*/ 2147483647 h 1907"/>
                  <a:gd name="T18" fmla="*/ 2147483647 w 1904"/>
                  <a:gd name="T19" fmla="*/ 2147483647 h 1907"/>
                  <a:gd name="T20" fmla="*/ 2147483647 w 1904"/>
                  <a:gd name="T21" fmla="*/ 2147483647 h 1907"/>
                  <a:gd name="T22" fmla="*/ 2147483647 w 1904"/>
                  <a:gd name="T23" fmla="*/ 2147483647 h 1907"/>
                  <a:gd name="T24" fmla="*/ 2147483647 w 1904"/>
                  <a:gd name="T25" fmla="*/ 2147483647 h 1907"/>
                  <a:gd name="T26" fmla="*/ 2147483647 w 1904"/>
                  <a:gd name="T27" fmla="*/ 2147483647 h 1907"/>
                  <a:gd name="T28" fmla="*/ 2147483647 w 1904"/>
                  <a:gd name="T29" fmla="*/ 2147483647 h 1907"/>
                  <a:gd name="T30" fmla="*/ 2147483647 w 1904"/>
                  <a:gd name="T31" fmla="*/ 2147483647 h 1907"/>
                  <a:gd name="T32" fmla="*/ 2147483647 w 1904"/>
                  <a:gd name="T33" fmla="*/ 2147483647 h 1907"/>
                  <a:gd name="T34" fmla="*/ 2147483647 w 1904"/>
                  <a:gd name="T35" fmla="*/ 2147483647 h 1907"/>
                  <a:gd name="T36" fmla="*/ 2147483647 w 1904"/>
                  <a:gd name="T37" fmla="*/ 2147483647 h 1907"/>
                  <a:gd name="T38" fmla="*/ 2147483647 w 1904"/>
                  <a:gd name="T39" fmla="*/ 2147483647 h 1907"/>
                  <a:gd name="T40" fmla="*/ 2147483647 w 1904"/>
                  <a:gd name="T41" fmla="*/ 2147483647 h 1907"/>
                  <a:gd name="T42" fmla="*/ 2147483647 w 1904"/>
                  <a:gd name="T43" fmla="*/ 2147483647 h 1907"/>
                  <a:gd name="T44" fmla="*/ 2147483647 w 1904"/>
                  <a:gd name="T45" fmla="*/ 2147483647 h 1907"/>
                  <a:gd name="T46" fmla="*/ 2147483647 w 1904"/>
                  <a:gd name="T47" fmla="*/ 2147483647 h 1907"/>
                  <a:gd name="T48" fmla="*/ 2147483647 w 1904"/>
                  <a:gd name="T49" fmla="*/ 2147483647 h 1907"/>
                  <a:gd name="T50" fmla="*/ 2147483647 w 1904"/>
                  <a:gd name="T51" fmla="*/ 2147483647 h 1907"/>
                  <a:gd name="T52" fmla="*/ 2147483647 w 1904"/>
                  <a:gd name="T53" fmla="*/ 2147483647 h 1907"/>
                  <a:gd name="T54" fmla="*/ 2147483647 w 1904"/>
                  <a:gd name="T55" fmla="*/ 2147483647 h 1907"/>
                  <a:gd name="T56" fmla="*/ 2147483647 w 1904"/>
                  <a:gd name="T57" fmla="*/ 2147483647 h 1907"/>
                  <a:gd name="T58" fmla="*/ 2147483647 w 1904"/>
                  <a:gd name="T59" fmla="*/ 2147483647 h 1907"/>
                  <a:gd name="T60" fmla="*/ 2147483647 w 1904"/>
                  <a:gd name="T61" fmla="*/ 2147483647 h 1907"/>
                  <a:gd name="T62" fmla="*/ 2147483647 w 1904"/>
                  <a:gd name="T63" fmla="*/ 2147483647 h 1907"/>
                  <a:gd name="T64" fmla="*/ 2147483647 w 1904"/>
                  <a:gd name="T65" fmla="*/ 2147483647 h 1907"/>
                  <a:gd name="T66" fmla="*/ 2147483647 w 1904"/>
                  <a:gd name="T67" fmla="*/ 2147483647 h 1907"/>
                  <a:gd name="T68" fmla="*/ 2147483647 w 1904"/>
                  <a:gd name="T69" fmla="*/ 2147483647 h 1907"/>
                  <a:gd name="T70" fmla="*/ 2147483647 w 1904"/>
                  <a:gd name="T71" fmla="*/ 2147483647 h 1907"/>
                  <a:gd name="T72" fmla="*/ 2147483647 w 1904"/>
                  <a:gd name="T73" fmla="*/ 2147483647 h 1907"/>
                  <a:gd name="T74" fmla="*/ 2147483647 w 1904"/>
                  <a:gd name="T75" fmla="*/ 2147483647 h 1907"/>
                  <a:gd name="T76" fmla="*/ 2147483647 w 1904"/>
                  <a:gd name="T77" fmla="*/ 2147483647 h 1907"/>
                  <a:gd name="T78" fmla="*/ 2147483647 w 1904"/>
                  <a:gd name="T79" fmla="*/ 2147483647 h 1907"/>
                  <a:gd name="T80" fmla="*/ 2147483647 w 1904"/>
                  <a:gd name="T81" fmla="*/ 2147483647 h 1907"/>
                  <a:gd name="T82" fmla="*/ 2147483647 w 1904"/>
                  <a:gd name="T83" fmla="*/ 2147483647 h 1907"/>
                  <a:gd name="T84" fmla="*/ 2147483647 w 1904"/>
                  <a:gd name="T85" fmla="*/ 2147483647 h 1907"/>
                  <a:gd name="T86" fmla="*/ 2147483647 w 1904"/>
                  <a:gd name="T87" fmla="*/ 2147483647 h 1907"/>
                  <a:gd name="T88" fmla="*/ 2147483647 w 1904"/>
                  <a:gd name="T89" fmla="*/ 2147483647 h 1907"/>
                  <a:gd name="T90" fmla="*/ 2147483647 w 1904"/>
                  <a:gd name="T91" fmla="*/ 2147483647 h 1907"/>
                  <a:gd name="T92" fmla="*/ 2147483647 w 1904"/>
                  <a:gd name="T93" fmla="*/ 2147483647 h 1907"/>
                  <a:gd name="T94" fmla="*/ 2147483647 w 1904"/>
                  <a:gd name="T95" fmla="*/ 2147483647 h 1907"/>
                  <a:gd name="T96" fmla="*/ 2147483647 w 1904"/>
                  <a:gd name="T97" fmla="*/ 2147483647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sp>
          <p:nvSpPr>
            <p:cNvPr id="482" name="TextBox 481"/>
            <p:cNvSpPr txBox="1"/>
            <p:nvPr/>
          </p:nvSpPr>
          <p:spPr>
            <a:xfrm>
              <a:off x="4876800" y="5246013"/>
              <a:ext cx="1024256" cy="430887"/>
            </a:xfrm>
            <a:prstGeom prst="rect">
              <a:avLst/>
            </a:prstGeom>
            <a:noFill/>
            <a:ln>
              <a:noFill/>
            </a:ln>
          </p:spPr>
          <p:txBody>
            <a:bodyPr wrap="square" lIns="0" tIns="0" rIns="0" bIns="0" rtlCol="0">
              <a:prstTxWarp prst="textArchUp">
                <a:avLst/>
              </a:prstTxWarp>
              <a:spAutoFit/>
            </a:bodyPr>
            <a:lstStyle/>
            <a:p>
              <a:pPr algn="ctr"/>
              <a:r>
                <a:rPr lang="en-US" sz="1400" b="1" dirty="0" smtClean="0">
                  <a:solidFill>
                    <a:schemeClr val="tx2">
                      <a:lumMod val="75000"/>
                    </a:schemeClr>
                  </a:solidFill>
                </a:rPr>
                <a:t>Herbicide A</a:t>
              </a:r>
            </a:p>
            <a:p>
              <a:pPr algn="ctr"/>
              <a:r>
                <a:rPr lang="en-US" sz="1400" b="1" dirty="0" smtClean="0">
                  <a:solidFill>
                    <a:schemeClr val="tx2">
                      <a:lumMod val="75000"/>
                    </a:schemeClr>
                  </a:solidFill>
                </a:rPr>
                <a:t>MOA #1</a:t>
              </a:r>
              <a:endParaRPr lang="en-US" sz="1400" b="1" dirty="0">
                <a:solidFill>
                  <a:schemeClr val="tx2">
                    <a:lumMod val="75000"/>
                  </a:schemeClr>
                </a:solidFill>
              </a:endParaRPr>
            </a:p>
          </p:txBody>
        </p:sp>
        <p:grpSp>
          <p:nvGrpSpPr>
            <p:cNvPr id="483" name="Group 482"/>
            <p:cNvGrpSpPr/>
            <p:nvPr/>
          </p:nvGrpSpPr>
          <p:grpSpPr>
            <a:xfrm flipH="1">
              <a:off x="5668372" y="5226995"/>
              <a:ext cx="640346" cy="1192855"/>
              <a:chOff x="5332199" y="2429933"/>
              <a:chExt cx="1877677" cy="3497791"/>
            </a:xfrm>
          </p:grpSpPr>
          <p:sp>
            <p:nvSpPr>
              <p:cNvPr id="484"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485" name="Group 484"/>
              <p:cNvGrpSpPr/>
              <p:nvPr/>
            </p:nvGrpSpPr>
            <p:grpSpPr>
              <a:xfrm>
                <a:off x="6527434" y="2429933"/>
                <a:ext cx="682442" cy="320672"/>
                <a:chOff x="6557823" y="2530492"/>
                <a:chExt cx="547755" cy="257384"/>
              </a:xfrm>
            </p:grpSpPr>
            <p:sp>
              <p:nvSpPr>
                <p:cNvPr id="486" name="Rectangle 485"/>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7"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488"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grpSp>
          <p:nvGrpSpPr>
            <p:cNvPr id="489" name="Group 488"/>
            <p:cNvGrpSpPr/>
            <p:nvPr/>
          </p:nvGrpSpPr>
          <p:grpSpPr>
            <a:xfrm>
              <a:off x="7239000" y="5226995"/>
              <a:ext cx="640346" cy="1192855"/>
              <a:chOff x="5332199" y="2429933"/>
              <a:chExt cx="1877677" cy="3497791"/>
            </a:xfrm>
          </p:grpSpPr>
          <p:sp>
            <p:nvSpPr>
              <p:cNvPr id="490"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491" name="Group 490"/>
              <p:cNvGrpSpPr/>
              <p:nvPr/>
            </p:nvGrpSpPr>
            <p:grpSpPr>
              <a:xfrm>
                <a:off x="6527434" y="2429933"/>
                <a:ext cx="682442" cy="320672"/>
                <a:chOff x="6557823" y="2530492"/>
                <a:chExt cx="547755" cy="257384"/>
              </a:xfrm>
            </p:grpSpPr>
            <p:sp>
              <p:nvSpPr>
                <p:cNvPr id="492" name="Rectangle 491"/>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3"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494"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sp>
          <p:nvSpPr>
            <p:cNvPr id="495" name="TextBox 494"/>
            <p:cNvSpPr txBox="1"/>
            <p:nvPr/>
          </p:nvSpPr>
          <p:spPr>
            <a:xfrm>
              <a:off x="7620000" y="5246013"/>
              <a:ext cx="1024256" cy="430887"/>
            </a:xfrm>
            <a:prstGeom prst="rect">
              <a:avLst/>
            </a:prstGeom>
            <a:noFill/>
            <a:ln>
              <a:noFill/>
            </a:ln>
          </p:spPr>
          <p:txBody>
            <a:bodyPr wrap="square" lIns="0" tIns="0" rIns="0" bIns="0" rtlCol="0">
              <a:prstTxWarp prst="textArchUp">
                <a:avLst/>
              </a:prstTxWarp>
              <a:spAutoFit/>
            </a:bodyPr>
            <a:lstStyle/>
            <a:p>
              <a:pPr algn="ctr"/>
              <a:r>
                <a:rPr lang="en-US" sz="1400" b="1" dirty="0" smtClean="0">
                  <a:solidFill>
                    <a:schemeClr val="accent6">
                      <a:lumMod val="75000"/>
                    </a:schemeClr>
                  </a:solidFill>
                </a:rPr>
                <a:t>Herbicide C</a:t>
              </a:r>
            </a:p>
            <a:p>
              <a:pPr algn="ctr"/>
              <a:r>
                <a:rPr lang="en-US" sz="1400" b="1" dirty="0" smtClean="0">
                  <a:solidFill>
                    <a:schemeClr val="accent6">
                      <a:lumMod val="75000"/>
                    </a:schemeClr>
                  </a:solidFill>
                </a:rPr>
                <a:t>MOA #2</a:t>
              </a:r>
              <a:endParaRPr lang="en-US" sz="1400" b="1" dirty="0">
                <a:solidFill>
                  <a:schemeClr val="accent6">
                    <a:lumMod val="75000"/>
                  </a:schemeClr>
                </a:solidFill>
              </a:endParaRPr>
            </a:p>
          </p:txBody>
        </p:sp>
      </p:grpSp>
      <p:sp>
        <p:nvSpPr>
          <p:cNvPr id="499" name="TextBox 498"/>
          <p:cNvSpPr txBox="1"/>
          <p:nvPr/>
        </p:nvSpPr>
        <p:spPr>
          <a:xfrm>
            <a:off x="652143" y="1682215"/>
            <a:ext cx="4855529" cy="677108"/>
          </a:xfrm>
          <a:prstGeom prst="rect">
            <a:avLst/>
          </a:prstGeom>
          <a:noFill/>
        </p:spPr>
        <p:txBody>
          <a:bodyPr wrap="square" rtlCol="0">
            <a:spAutoFit/>
          </a:bodyPr>
          <a:lstStyle/>
          <a:p>
            <a:pPr marL="182880" indent="-182880"/>
            <a:r>
              <a:rPr lang="en-US" sz="2000" b="1" dirty="0" smtClean="0"/>
              <a:t>Single Herbicide Resistance</a:t>
            </a:r>
          </a:p>
          <a:p>
            <a:pPr marL="182880" indent="-182880">
              <a:buFont typeface="Arial" pitchFamily="34" charset="0"/>
              <a:buChar char="•"/>
            </a:pPr>
            <a:r>
              <a:rPr lang="en-US" dirty="0" smtClean="0"/>
              <a:t>Resistant to only </a:t>
            </a:r>
            <a:r>
              <a:rPr lang="en-US" i="1" u="sng" dirty="0" smtClean="0"/>
              <a:t>one</a:t>
            </a:r>
            <a:r>
              <a:rPr lang="en-US" u="sng" dirty="0" smtClean="0"/>
              <a:t> </a:t>
            </a:r>
            <a:r>
              <a:rPr lang="en-US" dirty="0" smtClean="0"/>
              <a:t>herbicide</a:t>
            </a:r>
          </a:p>
        </p:txBody>
      </p:sp>
      <p:sp>
        <p:nvSpPr>
          <p:cNvPr id="500" name="TextBox 499"/>
          <p:cNvSpPr txBox="1"/>
          <p:nvPr/>
        </p:nvSpPr>
        <p:spPr>
          <a:xfrm>
            <a:off x="609600" y="2667000"/>
            <a:ext cx="4148457" cy="1231106"/>
          </a:xfrm>
          <a:prstGeom prst="rect">
            <a:avLst/>
          </a:prstGeom>
          <a:noFill/>
        </p:spPr>
        <p:txBody>
          <a:bodyPr wrap="square" rtlCol="0">
            <a:spAutoFit/>
          </a:bodyPr>
          <a:lstStyle/>
          <a:p>
            <a:pPr marL="182880" indent="-182880"/>
            <a:r>
              <a:rPr lang="en-US" sz="2000" b="1" dirty="0" smtClean="0"/>
              <a:t>Cross Herbicide Resistance</a:t>
            </a:r>
          </a:p>
          <a:p>
            <a:pPr marL="182880" indent="-182880">
              <a:buFont typeface="Arial" pitchFamily="34" charset="0"/>
              <a:buChar char="•"/>
            </a:pPr>
            <a:r>
              <a:rPr lang="en-US" dirty="0" smtClean="0"/>
              <a:t>Resistant to </a:t>
            </a:r>
            <a:r>
              <a:rPr lang="en-US" i="1" u="sng" dirty="0" smtClean="0"/>
              <a:t>two or more </a:t>
            </a:r>
            <a:r>
              <a:rPr lang="en-US" dirty="0" smtClean="0"/>
              <a:t>herbicide families with </a:t>
            </a:r>
            <a:r>
              <a:rPr lang="en-US" i="1" u="sng" dirty="0" smtClean="0"/>
              <a:t>same mechanism of action</a:t>
            </a:r>
            <a:endParaRPr lang="en-US" i="1" u="sng" dirty="0" smtClean="0">
              <a:solidFill>
                <a:srgbClr val="FF0000"/>
              </a:solidFill>
            </a:endParaRPr>
          </a:p>
          <a:p>
            <a:pPr marL="182880" indent="-182880">
              <a:buFont typeface="Arial" pitchFamily="34" charset="0"/>
              <a:buChar char="•"/>
            </a:pPr>
            <a:r>
              <a:rPr lang="en-US" dirty="0" smtClean="0"/>
              <a:t>Single resistance mechanism</a:t>
            </a:r>
            <a:endParaRPr lang="en-US" dirty="0"/>
          </a:p>
        </p:txBody>
      </p:sp>
      <p:sp>
        <p:nvSpPr>
          <p:cNvPr id="501" name="TextBox 500"/>
          <p:cNvSpPr txBox="1"/>
          <p:nvPr/>
        </p:nvSpPr>
        <p:spPr>
          <a:xfrm>
            <a:off x="652143" y="4267200"/>
            <a:ext cx="4148457" cy="1508105"/>
          </a:xfrm>
          <a:prstGeom prst="rect">
            <a:avLst/>
          </a:prstGeom>
          <a:noFill/>
        </p:spPr>
        <p:txBody>
          <a:bodyPr wrap="square" rtlCol="0">
            <a:spAutoFit/>
          </a:bodyPr>
          <a:lstStyle/>
          <a:p>
            <a:pPr marL="182880" indent="-182880"/>
            <a:r>
              <a:rPr lang="en-US" sz="2000" b="1" dirty="0" smtClean="0"/>
              <a:t>Multiple Herbicide Resistance</a:t>
            </a:r>
          </a:p>
          <a:p>
            <a:pPr marL="182880" indent="-182880">
              <a:buFont typeface="Arial" pitchFamily="34" charset="0"/>
              <a:buChar char="•"/>
            </a:pPr>
            <a:r>
              <a:rPr lang="en-US" dirty="0" smtClean="0"/>
              <a:t>Resistant to </a:t>
            </a:r>
            <a:r>
              <a:rPr lang="en-US" i="1" u="sng" dirty="0" smtClean="0"/>
              <a:t>two or more </a:t>
            </a:r>
            <a:r>
              <a:rPr lang="en-US" dirty="0" smtClean="0"/>
              <a:t>herbicides with </a:t>
            </a:r>
            <a:r>
              <a:rPr lang="en-US" i="1" u="sng" dirty="0" smtClean="0"/>
              <a:t>different mechanisms of action</a:t>
            </a:r>
          </a:p>
          <a:p>
            <a:pPr marL="182880" indent="-182880">
              <a:buFont typeface="Arial" pitchFamily="34" charset="0"/>
              <a:buChar char="•"/>
            </a:pPr>
            <a:r>
              <a:rPr lang="en-US" dirty="0" smtClean="0"/>
              <a:t>May be the result of two or more different resistance mechanisms</a:t>
            </a:r>
            <a:endParaRPr lang="en-US" dirty="0"/>
          </a:p>
        </p:txBody>
      </p:sp>
    </p:spTree>
    <p:extLst>
      <p:ext uri="{BB962C8B-B14F-4D97-AF65-F5344CB8AC3E}">
        <p14:creationId xmlns:p14="http://schemas.microsoft.com/office/powerpoint/2010/main" val="424813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Group 151"/>
          <p:cNvGrpSpPr/>
          <p:nvPr/>
        </p:nvGrpSpPr>
        <p:grpSpPr>
          <a:xfrm>
            <a:off x="6327337" y="2874093"/>
            <a:ext cx="640346" cy="1192855"/>
            <a:chOff x="5332199" y="2429933"/>
            <a:chExt cx="1877677" cy="3497791"/>
          </a:xfrm>
        </p:grpSpPr>
        <p:sp>
          <p:nvSpPr>
            <p:cNvPr id="153"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154" name="Group 153"/>
            <p:cNvGrpSpPr/>
            <p:nvPr/>
          </p:nvGrpSpPr>
          <p:grpSpPr>
            <a:xfrm>
              <a:off x="6527434" y="2429933"/>
              <a:ext cx="682442" cy="320672"/>
              <a:chOff x="6557823" y="2530492"/>
              <a:chExt cx="547755" cy="257384"/>
            </a:xfrm>
          </p:grpSpPr>
          <p:sp>
            <p:nvSpPr>
              <p:cNvPr id="155" name="Rectangle 154"/>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157"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sp>
        <p:nvSpPr>
          <p:cNvPr id="2" name="Title 1"/>
          <p:cNvSpPr>
            <a:spLocks noGrp="1"/>
          </p:cNvSpPr>
          <p:nvPr>
            <p:ph type="title"/>
          </p:nvPr>
        </p:nvSpPr>
        <p:spPr/>
        <p:txBody>
          <a:bodyPr>
            <a:normAutofit fontScale="90000"/>
          </a:bodyPr>
          <a:lstStyle/>
          <a:p>
            <a:r>
              <a:rPr lang="en-US" dirty="0" smtClean="0">
                <a:latin typeface="+mj-lt"/>
              </a:rPr>
              <a:t>Herbicide Resistance Types: Cross Resistance</a:t>
            </a:r>
            <a:endParaRPr lang="en-US" dirty="0">
              <a:latin typeface="+mj-lt"/>
            </a:endParaRPr>
          </a:p>
        </p:txBody>
      </p:sp>
      <p:sp>
        <p:nvSpPr>
          <p:cNvPr id="71" name="Slide Number Placeholder 70"/>
          <p:cNvSpPr>
            <a:spLocks noGrp="1"/>
          </p:cNvSpPr>
          <p:nvPr>
            <p:ph type="sldNum" sz="quarter" idx="12"/>
          </p:nvPr>
        </p:nvSpPr>
        <p:spPr/>
        <p:txBody>
          <a:bodyPr/>
          <a:lstStyle/>
          <a:p>
            <a:fld id="{3750D3DD-1A08-41E3-BE78-F610B60E630E}" type="slidenum">
              <a:rPr lang="en-US" smtClean="0"/>
              <a:pPr/>
              <a:t>11</a:t>
            </a:fld>
            <a:endParaRPr lang="en-US" dirty="0"/>
          </a:p>
        </p:txBody>
      </p:sp>
      <p:sp>
        <p:nvSpPr>
          <p:cNvPr id="165" name="Content Placeholder 164"/>
          <p:cNvSpPr>
            <a:spLocks noGrp="1"/>
          </p:cNvSpPr>
          <p:nvPr>
            <p:ph idx="4294967295"/>
          </p:nvPr>
        </p:nvSpPr>
        <p:spPr>
          <a:xfrm>
            <a:off x="609600" y="4859337"/>
            <a:ext cx="8229600" cy="1160463"/>
          </a:xfrm>
        </p:spPr>
        <p:txBody>
          <a:bodyPr>
            <a:noAutofit/>
          </a:bodyPr>
          <a:lstStyle/>
          <a:p>
            <a:pPr marL="0" indent="0">
              <a:buNone/>
            </a:pPr>
            <a:r>
              <a:rPr lang="en-US" sz="1800" dirty="0" smtClean="0"/>
              <a:t>Oust, </a:t>
            </a:r>
            <a:r>
              <a:rPr lang="en-US" sz="1800" dirty="0"/>
              <a:t>a </a:t>
            </a:r>
            <a:r>
              <a:rPr lang="en-US" sz="1800" dirty="0" smtClean="0"/>
              <a:t>sulfonylurea, and Outrider, an </a:t>
            </a:r>
            <a:r>
              <a:rPr lang="en-US" sz="1800" dirty="0" err="1" smtClean="0"/>
              <a:t>imidazolinone</a:t>
            </a:r>
            <a:r>
              <a:rPr lang="en-US" sz="1800" dirty="0" smtClean="0"/>
              <a:t>, both belong </a:t>
            </a:r>
            <a:r>
              <a:rPr lang="en-US" sz="1800" dirty="0"/>
              <a:t>to the </a:t>
            </a:r>
            <a:r>
              <a:rPr lang="en-US" sz="1800" dirty="0" smtClean="0"/>
              <a:t>ALS-inhibitors, or group 2 herbicides. Both herbicide products have the </a:t>
            </a:r>
            <a:r>
              <a:rPr lang="en-US" sz="1800" dirty="0"/>
              <a:t>same </a:t>
            </a:r>
            <a:r>
              <a:rPr lang="en-US" sz="1800" dirty="0" smtClean="0"/>
              <a:t>mechanism </a:t>
            </a:r>
            <a:r>
              <a:rPr lang="en-US" sz="1800" dirty="0"/>
              <a:t>of </a:t>
            </a:r>
            <a:r>
              <a:rPr lang="en-US" sz="1800" dirty="0" smtClean="0"/>
              <a:t>action.</a:t>
            </a:r>
          </a:p>
          <a:p>
            <a:pPr marL="0" indent="0">
              <a:buNone/>
            </a:pPr>
            <a:r>
              <a:rPr lang="en-US" sz="1400" i="1" spc="-50" dirty="0" smtClean="0"/>
              <a:t>CAUTION</a:t>
            </a:r>
            <a:r>
              <a:rPr lang="en-US" sz="1400" i="1" spc="-50" dirty="0"/>
              <a:t>: Weeds </a:t>
            </a:r>
            <a:r>
              <a:rPr lang="en-US" sz="1400" i="1" spc="-50" dirty="0" smtClean="0"/>
              <a:t>that are herbicide-resistant </a:t>
            </a:r>
            <a:r>
              <a:rPr lang="en-US" sz="1400" i="1" spc="-50" dirty="0"/>
              <a:t>to one member of a herbicide </a:t>
            </a:r>
            <a:r>
              <a:rPr lang="en-US" sz="1400" i="1" spc="-50" dirty="0" smtClean="0"/>
              <a:t>mechanism </a:t>
            </a:r>
            <a:r>
              <a:rPr lang="en-US" sz="1400" i="1" spc="-50" dirty="0"/>
              <a:t>of action group may or may not be cross-resistant to all herbicides within that </a:t>
            </a:r>
            <a:r>
              <a:rPr lang="en-US" sz="1400" i="1" spc="-50" dirty="0" smtClean="0"/>
              <a:t>group</a:t>
            </a:r>
            <a:r>
              <a:rPr lang="en-US" sz="1400" i="1" spc="-50" dirty="0"/>
              <a:t>. Consult </a:t>
            </a:r>
            <a:r>
              <a:rPr lang="en-US" sz="1400" i="1" spc="-50" dirty="0" smtClean="0"/>
              <a:t>your </a:t>
            </a:r>
            <a:r>
              <a:rPr lang="en-US" sz="1400" i="1" spc="-50" dirty="0"/>
              <a:t>local </a:t>
            </a:r>
            <a:r>
              <a:rPr lang="en-US" sz="1400" i="1" spc="-50" dirty="0" smtClean="0"/>
              <a:t>extension </a:t>
            </a:r>
            <a:r>
              <a:rPr lang="en-US" sz="1400" i="1" spc="-50" dirty="0"/>
              <a:t>specialist for more information.</a:t>
            </a:r>
          </a:p>
          <a:p>
            <a:pPr marL="182880" indent="-182880">
              <a:buNone/>
            </a:pPr>
            <a:endParaRPr lang="en-US" dirty="0"/>
          </a:p>
        </p:txBody>
      </p:sp>
      <p:grpSp>
        <p:nvGrpSpPr>
          <p:cNvPr id="78" name="Group 77"/>
          <p:cNvGrpSpPr/>
          <p:nvPr/>
        </p:nvGrpSpPr>
        <p:grpSpPr>
          <a:xfrm>
            <a:off x="6324600" y="3072725"/>
            <a:ext cx="2286000" cy="838200"/>
            <a:chOff x="6324600" y="4892675"/>
            <a:chExt cx="2286000" cy="838200"/>
          </a:xfrm>
        </p:grpSpPr>
        <p:sp>
          <p:nvSpPr>
            <p:cNvPr id="80" name="Freeform 6"/>
            <p:cNvSpPr>
              <a:spLocks/>
            </p:cNvSpPr>
            <p:nvPr/>
          </p:nvSpPr>
          <p:spPr bwMode="auto">
            <a:xfrm>
              <a:off x="664751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82" name="Freeform 7"/>
            <p:cNvSpPr>
              <a:spLocks/>
            </p:cNvSpPr>
            <p:nvPr/>
          </p:nvSpPr>
          <p:spPr bwMode="auto">
            <a:xfrm>
              <a:off x="6625300" y="499195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83" name="Freeform 8"/>
            <p:cNvSpPr>
              <a:spLocks/>
            </p:cNvSpPr>
            <p:nvPr/>
          </p:nvSpPr>
          <p:spPr bwMode="auto">
            <a:xfrm>
              <a:off x="6324600" y="514656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84" name="Freeform 9"/>
            <p:cNvSpPr>
              <a:spLocks/>
            </p:cNvSpPr>
            <p:nvPr/>
          </p:nvSpPr>
          <p:spPr bwMode="auto">
            <a:xfrm>
              <a:off x="6866201" y="531461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85" name="Freeform 10"/>
            <p:cNvSpPr>
              <a:spLocks/>
            </p:cNvSpPr>
            <p:nvPr/>
          </p:nvSpPr>
          <p:spPr bwMode="auto">
            <a:xfrm>
              <a:off x="7030219" y="489267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86" name="Freeform 11"/>
            <p:cNvSpPr>
              <a:spLocks/>
            </p:cNvSpPr>
            <p:nvPr/>
          </p:nvSpPr>
          <p:spPr bwMode="auto">
            <a:xfrm>
              <a:off x="7221573" y="543872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87" name="Freeform 12"/>
            <p:cNvSpPr>
              <a:spLocks/>
            </p:cNvSpPr>
            <p:nvPr/>
          </p:nvSpPr>
          <p:spPr bwMode="auto">
            <a:xfrm>
              <a:off x="7440264" y="528979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88" name="Freeform 13"/>
            <p:cNvSpPr>
              <a:spLocks/>
            </p:cNvSpPr>
            <p:nvPr/>
          </p:nvSpPr>
          <p:spPr bwMode="auto">
            <a:xfrm>
              <a:off x="776830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89" name="Freeform 14"/>
            <p:cNvSpPr>
              <a:spLocks/>
            </p:cNvSpPr>
            <p:nvPr/>
          </p:nvSpPr>
          <p:spPr bwMode="auto">
            <a:xfrm>
              <a:off x="7440264" y="504159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90" name="Freeform 15"/>
            <p:cNvSpPr>
              <a:spLocks/>
            </p:cNvSpPr>
            <p:nvPr/>
          </p:nvSpPr>
          <p:spPr bwMode="auto">
            <a:xfrm>
              <a:off x="7686291" y="491749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91" name="Freeform 16"/>
            <p:cNvSpPr>
              <a:spLocks/>
            </p:cNvSpPr>
            <p:nvPr/>
          </p:nvSpPr>
          <p:spPr bwMode="auto">
            <a:xfrm>
              <a:off x="7139564"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92" name="Freeform 17"/>
            <p:cNvSpPr>
              <a:spLocks/>
            </p:cNvSpPr>
            <p:nvPr/>
          </p:nvSpPr>
          <p:spPr bwMode="auto">
            <a:xfrm>
              <a:off x="7768300" y="511605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93" name="Freeform 18"/>
            <p:cNvSpPr>
              <a:spLocks/>
            </p:cNvSpPr>
            <p:nvPr/>
          </p:nvSpPr>
          <p:spPr bwMode="auto">
            <a:xfrm>
              <a:off x="8068999" y="5240158"/>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94" name="Freeform 19"/>
            <p:cNvSpPr>
              <a:spLocks/>
            </p:cNvSpPr>
            <p:nvPr/>
          </p:nvSpPr>
          <p:spPr bwMode="auto">
            <a:xfrm>
              <a:off x="8342362"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95" name="Freeform 20"/>
            <p:cNvSpPr>
              <a:spLocks/>
            </p:cNvSpPr>
            <p:nvPr/>
          </p:nvSpPr>
          <p:spPr bwMode="auto">
            <a:xfrm>
              <a:off x="8096335" y="494231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grpSp>
      <p:grpSp>
        <p:nvGrpSpPr>
          <p:cNvPr id="96" name="Group 95"/>
          <p:cNvGrpSpPr/>
          <p:nvPr/>
        </p:nvGrpSpPr>
        <p:grpSpPr>
          <a:xfrm>
            <a:off x="381000" y="2980650"/>
            <a:ext cx="2271713" cy="973138"/>
            <a:chOff x="381000" y="4800600"/>
            <a:chExt cx="2271713" cy="973138"/>
          </a:xfrm>
          <a:solidFill>
            <a:schemeClr val="accent4">
              <a:lumMod val="60000"/>
              <a:lumOff val="40000"/>
            </a:schemeClr>
          </a:solidFill>
        </p:grpSpPr>
        <p:sp>
          <p:nvSpPr>
            <p:cNvPr id="97" name="Freeform 22"/>
            <p:cNvSpPr>
              <a:spLocks/>
            </p:cNvSpPr>
            <p:nvPr/>
          </p:nvSpPr>
          <p:spPr bwMode="auto">
            <a:xfrm>
              <a:off x="701892"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98" name="Freeform 23"/>
            <p:cNvSpPr>
              <a:spLocks/>
            </p:cNvSpPr>
            <p:nvPr/>
          </p:nvSpPr>
          <p:spPr bwMode="auto">
            <a:xfrm>
              <a:off x="679820" y="4915864"/>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99" name="Freeform 24"/>
            <p:cNvSpPr>
              <a:spLocks/>
            </p:cNvSpPr>
            <p:nvPr/>
          </p:nvSpPr>
          <p:spPr bwMode="auto">
            <a:xfrm>
              <a:off x="381000" y="509536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0" name="Freeform 25"/>
            <p:cNvSpPr>
              <a:spLocks/>
            </p:cNvSpPr>
            <p:nvPr/>
          </p:nvSpPr>
          <p:spPr bwMode="auto">
            <a:xfrm>
              <a:off x="919216" y="5290471"/>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1" name="Freeform 26"/>
            <p:cNvSpPr>
              <a:spLocks/>
            </p:cNvSpPr>
            <p:nvPr/>
          </p:nvSpPr>
          <p:spPr bwMode="auto">
            <a:xfrm>
              <a:off x="1082209" y="480060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02" name="Freeform 27"/>
            <p:cNvSpPr>
              <a:spLocks/>
            </p:cNvSpPr>
            <p:nvPr/>
          </p:nvSpPr>
          <p:spPr bwMode="auto">
            <a:xfrm>
              <a:off x="1272367" y="543455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3" name="Freeform 28"/>
            <p:cNvSpPr>
              <a:spLocks/>
            </p:cNvSpPr>
            <p:nvPr/>
          </p:nvSpPr>
          <p:spPr bwMode="auto">
            <a:xfrm>
              <a:off x="1489691" y="526165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4" name="Freeform 29"/>
            <p:cNvSpPr>
              <a:spLocks/>
            </p:cNvSpPr>
            <p:nvPr/>
          </p:nvSpPr>
          <p:spPr bwMode="auto">
            <a:xfrm>
              <a:off x="1815677"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5" name="Freeform 30"/>
            <p:cNvSpPr>
              <a:spLocks/>
            </p:cNvSpPr>
            <p:nvPr/>
          </p:nvSpPr>
          <p:spPr bwMode="auto">
            <a:xfrm>
              <a:off x="1489691" y="497349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6" name="Freeform 31"/>
            <p:cNvSpPr>
              <a:spLocks/>
            </p:cNvSpPr>
            <p:nvPr/>
          </p:nvSpPr>
          <p:spPr bwMode="auto">
            <a:xfrm>
              <a:off x="1734180" y="482941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7" name="Freeform 32"/>
            <p:cNvSpPr>
              <a:spLocks/>
            </p:cNvSpPr>
            <p:nvPr/>
          </p:nvSpPr>
          <p:spPr bwMode="auto">
            <a:xfrm>
              <a:off x="1190871"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8" name="Freeform 33"/>
            <p:cNvSpPr>
              <a:spLocks/>
            </p:cNvSpPr>
            <p:nvPr/>
          </p:nvSpPr>
          <p:spPr bwMode="auto">
            <a:xfrm>
              <a:off x="1815677" y="505994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09" name="Freeform 34"/>
            <p:cNvSpPr>
              <a:spLocks/>
            </p:cNvSpPr>
            <p:nvPr/>
          </p:nvSpPr>
          <p:spPr bwMode="auto">
            <a:xfrm>
              <a:off x="2114497" y="520402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10" name="Freeform 35"/>
            <p:cNvSpPr>
              <a:spLocks/>
            </p:cNvSpPr>
            <p:nvPr/>
          </p:nvSpPr>
          <p:spPr bwMode="auto">
            <a:xfrm>
              <a:off x="2386152"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11" name="Freeform 36"/>
            <p:cNvSpPr>
              <a:spLocks/>
            </p:cNvSpPr>
            <p:nvPr/>
          </p:nvSpPr>
          <p:spPr bwMode="auto">
            <a:xfrm>
              <a:off x="2141662" y="4858232"/>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grpSp>
      <p:grpSp>
        <p:nvGrpSpPr>
          <p:cNvPr id="112" name="Group 111"/>
          <p:cNvGrpSpPr/>
          <p:nvPr/>
        </p:nvGrpSpPr>
        <p:grpSpPr>
          <a:xfrm>
            <a:off x="3352800" y="3090188"/>
            <a:ext cx="2286000" cy="820738"/>
            <a:chOff x="3352800" y="4910138"/>
            <a:chExt cx="2286000" cy="820738"/>
          </a:xfrm>
          <a:solidFill>
            <a:schemeClr val="accent4">
              <a:lumMod val="60000"/>
              <a:lumOff val="40000"/>
            </a:schemeClr>
          </a:solidFill>
        </p:grpSpPr>
        <p:sp>
          <p:nvSpPr>
            <p:cNvPr id="113" name="Freeform 38"/>
            <p:cNvSpPr>
              <a:spLocks/>
            </p:cNvSpPr>
            <p:nvPr/>
          </p:nvSpPr>
          <p:spPr bwMode="auto">
            <a:xfrm>
              <a:off x="367571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14" name="Freeform 39"/>
            <p:cNvSpPr>
              <a:spLocks/>
            </p:cNvSpPr>
            <p:nvPr/>
          </p:nvSpPr>
          <p:spPr bwMode="auto">
            <a:xfrm>
              <a:off x="3653500" y="500735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15" name="Freeform 40"/>
            <p:cNvSpPr>
              <a:spLocks/>
            </p:cNvSpPr>
            <p:nvPr/>
          </p:nvSpPr>
          <p:spPr bwMode="auto">
            <a:xfrm>
              <a:off x="3352800" y="515873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16" name="Freeform 41"/>
            <p:cNvSpPr>
              <a:spLocks/>
            </p:cNvSpPr>
            <p:nvPr/>
          </p:nvSpPr>
          <p:spPr bwMode="auto">
            <a:xfrm>
              <a:off x="3894401" y="532329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17" name="Freeform 42"/>
            <p:cNvSpPr>
              <a:spLocks/>
            </p:cNvSpPr>
            <p:nvPr/>
          </p:nvSpPr>
          <p:spPr bwMode="auto">
            <a:xfrm>
              <a:off x="4058419" y="491013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18" name="Freeform 43"/>
            <p:cNvSpPr>
              <a:spLocks/>
            </p:cNvSpPr>
            <p:nvPr/>
          </p:nvSpPr>
          <p:spPr bwMode="auto">
            <a:xfrm>
              <a:off x="4249773" y="544480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19" name="Freeform 44"/>
            <p:cNvSpPr>
              <a:spLocks/>
            </p:cNvSpPr>
            <p:nvPr/>
          </p:nvSpPr>
          <p:spPr bwMode="auto">
            <a:xfrm>
              <a:off x="4468464" y="529898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20" name="Freeform 45"/>
            <p:cNvSpPr>
              <a:spLocks/>
            </p:cNvSpPr>
            <p:nvPr/>
          </p:nvSpPr>
          <p:spPr bwMode="auto">
            <a:xfrm>
              <a:off x="479650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21" name="Freeform 46"/>
            <p:cNvSpPr>
              <a:spLocks/>
            </p:cNvSpPr>
            <p:nvPr/>
          </p:nvSpPr>
          <p:spPr bwMode="auto">
            <a:xfrm>
              <a:off x="4468464" y="5055957"/>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22" name="Freeform 47"/>
            <p:cNvSpPr>
              <a:spLocks/>
            </p:cNvSpPr>
            <p:nvPr/>
          </p:nvSpPr>
          <p:spPr bwMode="auto">
            <a:xfrm>
              <a:off x="4714491" y="493444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23" name="Freeform 48"/>
            <p:cNvSpPr>
              <a:spLocks/>
            </p:cNvSpPr>
            <p:nvPr/>
          </p:nvSpPr>
          <p:spPr bwMode="auto">
            <a:xfrm>
              <a:off x="4167764"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24" name="Freeform 49"/>
            <p:cNvSpPr>
              <a:spLocks/>
            </p:cNvSpPr>
            <p:nvPr/>
          </p:nvSpPr>
          <p:spPr bwMode="auto">
            <a:xfrm>
              <a:off x="4796500" y="5128866"/>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25" name="Freeform 50"/>
            <p:cNvSpPr>
              <a:spLocks/>
            </p:cNvSpPr>
            <p:nvPr/>
          </p:nvSpPr>
          <p:spPr bwMode="auto">
            <a:xfrm>
              <a:off x="5097199" y="525038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26" name="Freeform 51"/>
            <p:cNvSpPr>
              <a:spLocks/>
            </p:cNvSpPr>
            <p:nvPr/>
          </p:nvSpPr>
          <p:spPr bwMode="auto">
            <a:xfrm>
              <a:off x="5370562"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sp>
          <p:nvSpPr>
            <p:cNvPr id="127" name="Freeform 52"/>
            <p:cNvSpPr>
              <a:spLocks/>
            </p:cNvSpPr>
            <p:nvPr/>
          </p:nvSpPr>
          <p:spPr bwMode="auto">
            <a:xfrm>
              <a:off x="5124535" y="495874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lumMod val="75000"/>
              </a:schemeClr>
            </a:solidFill>
            <a:ln w="9525">
              <a:noFill/>
              <a:round/>
              <a:headEnd/>
              <a:tailEnd/>
            </a:ln>
          </p:spPr>
          <p:txBody>
            <a:bodyPr/>
            <a:lstStyle/>
            <a:p>
              <a:endParaRPr lang="en-US" dirty="0">
                <a:latin typeface="Calibri" pitchFamily="34" charset="0"/>
              </a:endParaRPr>
            </a:p>
          </p:txBody>
        </p:sp>
      </p:grpSp>
      <p:sp>
        <p:nvSpPr>
          <p:cNvPr id="128" name="AutoShape 53"/>
          <p:cNvSpPr>
            <a:spLocks noChangeArrowheads="1"/>
          </p:cNvSpPr>
          <p:nvPr/>
        </p:nvSpPr>
        <p:spPr bwMode="auto">
          <a:xfrm rot="37300">
            <a:off x="2745665" y="3225125"/>
            <a:ext cx="533400" cy="457200"/>
          </a:xfrm>
          <a:prstGeom prst="rightArrow">
            <a:avLst>
              <a:gd name="adj1" fmla="val 50000"/>
              <a:gd name="adj2" fmla="val 29167"/>
            </a:avLst>
          </a:prstGeom>
          <a:solidFill>
            <a:schemeClr val="accent6">
              <a:lumMod val="50000"/>
            </a:schemeClr>
          </a:solidFill>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129" name="Text Box 54"/>
          <p:cNvSpPr txBox="1">
            <a:spLocks noChangeArrowheads="1"/>
          </p:cNvSpPr>
          <p:nvPr/>
        </p:nvSpPr>
        <p:spPr bwMode="auto">
          <a:xfrm>
            <a:off x="1194151" y="2244963"/>
            <a:ext cx="636777" cy="307777"/>
          </a:xfrm>
          <a:prstGeom prst="rect">
            <a:avLst/>
          </a:prstGeom>
          <a:noFill/>
          <a:ln w="9525">
            <a:noFill/>
            <a:miter lim="800000"/>
            <a:headEnd/>
            <a:tailEnd/>
          </a:ln>
        </p:spPr>
        <p:txBody>
          <a:bodyPr wrap="none">
            <a:spAutoFit/>
          </a:bodyPr>
          <a:lstStyle/>
          <a:p>
            <a:r>
              <a:rPr lang="en-US" sz="1400" b="1" dirty="0">
                <a:latin typeface="Calibri" pitchFamily="34" charset="0"/>
              </a:rPr>
              <a:t>Year 1</a:t>
            </a:r>
          </a:p>
        </p:txBody>
      </p:sp>
      <p:sp>
        <p:nvSpPr>
          <p:cNvPr id="130" name="Text Box 55"/>
          <p:cNvSpPr txBox="1">
            <a:spLocks noChangeArrowheads="1"/>
          </p:cNvSpPr>
          <p:nvPr/>
        </p:nvSpPr>
        <p:spPr bwMode="auto">
          <a:xfrm>
            <a:off x="4182894" y="2244963"/>
            <a:ext cx="636777" cy="307777"/>
          </a:xfrm>
          <a:prstGeom prst="rect">
            <a:avLst/>
          </a:prstGeom>
          <a:noFill/>
          <a:ln w="9525">
            <a:noFill/>
            <a:miter lim="800000"/>
            <a:headEnd/>
            <a:tailEnd/>
          </a:ln>
        </p:spPr>
        <p:txBody>
          <a:bodyPr wrap="none">
            <a:spAutoFit/>
          </a:bodyPr>
          <a:lstStyle/>
          <a:p>
            <a:r>
              <a:rPr lang="en-US" sz="1400" b="1" dirty="0">
                <a:latin typeface="Calibri" pitchFamily="34" charset="0"/>
              </a:rPr>
              <a:t>Year 2</a:t>
            </a:r>
          </a:p>
        </p:txBody>
      </p:sp>
      <p:sp>
        <p:nvSpPr>
          <p:cNvPr id="131" name="Text Box 56"/>
          <p:cNvSpPr txBox="1">
            <a:spLocks noChangeArrowheads="1"/>
          </p:cNvSpPr>
          <p:nvPr/>
        </p:nvSpPr>
        <p:spPr bwMode="auto">
          <a:xfrm>
            <a:off x="7152640" y="2244963"/>
            <a:ext cx="636777" cy="307777"/>
          </a:xfrm>
          <a:prstGeom prst="rect">
            <a:avLst/>
          </a:prstGeom>
          <a:noFill/>
          <a:ln w="9525">
            <a:noFill/>
            <a:miter lim="800000"/>
            <a:headEnd/>
            <a:tailEnd/>
          </a:ln>
        </p:spPr>
        <p:txBody>
          <a:bodyPr wrap="none">
            <a:spAutoFit/>
          </a:bodyPr>
          <a:lstStyle/>
          <a:p>
            <a:r>
              <a:rPr lang="en-US" sz="1400" b="1" dirty="0">
                <a:latin typeface="Calibri" pitchFamily="34" charset="0"/>
              </a:rPr>
              <a:t>Year 3</a:t>
            </a:r>
          </a:p>
        </p:txBody>
      </p:sp>
      <p:sp>
        <p:nvSpPr>
          <p:cNvPr id="132" name="AutoShape 57"/>
          <p:cNvSpPr>
            <a:spLocks noChangeArrowheads="1"/>
          </p:cNvSpPr>
          <p:nvPr/>
        </p:nvSpPr>
        <p:spPr bwMode="auto">
          <a:xfrm rot="37300">
            <a:off x="5715000" y="3225125"/>
            <a:ext cx="533400" cy="457200"/>
          </a:xfrm>
          <a:prstGeom prst="rightArrow">
            <a:avLst>
              <a:gd name="adj1" fmla="val 50000"/>
              <a:gd name="adj2" fmla="val 29167"/>
            </a:avLst>
          </a:prstGeom>
          <a:solidFill>
            <a:schemeClr val="accent6">
              <a:lumMod val="50000"/>
            </a:schemeClr>
          </a:solidFill>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grpSp>
        <p:nvGrpSpPr>
          <p:cNvPr id="134" name="Group 133"/>
          <p:cNvGrpSpPr/>
          <p:nvPr/>
        </p:nvGrpSpPr>
        <p:grpSpPr>
          <a:xfrm>
            <a:off x="393989" y="2874093"/>
            <a:ext cx="640346" cy="1192855"/>
            <a:chOff x="5332199" y="2429933"/>
            <a:chExt cx="1877677" cy="3497791"/>
          </a:xfrm>
        </p:grpSpPr>
        <p:sp>
          <p:nvSpPr>
            <p:cNvPr id="135"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136" name="Group 135"/>
            <p:cNvGrpSpPr/>
            <p:nvPr/>
          </p:nvGrpSpPr>
          <p:grpSpPr>
            <a:xfrm>
              <a:off x="6527434" y="2429933"/>
              <a:ext cx="682442" cy="320672"/>
              <a:chOff x="6557823" y="2530492"/>
              <a:chExt cx="547755" cy="257384"/>
            </a:xfrm>
          </p:grpSpPr>
          <p:sp>
            <p:nvSpPr>
              <p:cNvPr id="137" name="Rectangle 136"/>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139"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sp>
        <p:nvSpPr>
          <p:cNvPr id="140" name="TextBox 139"/>
          <p:cNvSpPr txBox="1"/>
          <p:nvPr/>
        </p:nvSpPr>
        <p:spPr>
          <a:xfrm>
            <a:off x="990600" y="2549763"/>
            <a:ext cx="1099750" cy="215444"/>
          </a:xfrm>
          <a:prstGeom prst="rect">
            <a:avLst/>
          </a:prstGeom>
          <a:noFill/>
          <a:ln>
            <a:noFill/>
          </a:ln>
        </p:spPr>
        <p:txBody>
          <a:bodyPr wrap="square" lIns="0" tIns="0" rIns="0" bIns="0" rtlCol="0">
            <a:spAutoFit/>
          </a:bodyPr>
          <a:lstStyle/>
          <a:p>
            <a:pPr algn="ctr"/>
            <a:r>
              <a:rPr lang="en-US" sz="1400" b="1" dirty="0" smtClean="0">
                <a:solidFill>
                  <a:schemeClr val="tx2">
                    <a:lumMod val="75000"/>
                  </a:schemeClr>
                </a:solidFill>
              </a:rPr>
              <a:t>Apply Oust</a:t>
            </a:r>
            <a:r>
              <a:rPr lang="en-US" sz="1400" dirty="0" smtClean="0"/>
              <a:t>®</a:t>
            </a:r>
            <a:endParaRPr lang="en-US" sz="1400" b="1" dirty="0">
              <a:solidFill>
                <a:schemeClr val="tx2">
                  <a:lumMod val="75000"/>
                </a:schemeClr>
              </a:solidFill>
            </a:endParaRPr>
          </a:p>
        </p:txBody>
      </p:sp>
      <p:cxnSp>
        <p:nvCxnSpPr>
          <p:cNvPr id="60" name="Straight Arrow Connector 59"/>
          <p:cNvCxnSpPr>
            <a:stCxn id="142" idx="0"/>
          </p:cNvCxnSpPr>
          <p:nvPr/>
        </p:nvCxnSpPr>
        <p:spPr>
          <a:xfrm flipH="1" flipV="1">
            <a:off x="1324151" y="3367724"/>
            <a:ext cx="221828" cy="679726"/>
          </a:xfrm>
          <a:prstGeom prst="straightConnector1">
            <a:avLst/>
          </a:prstGeom>
          <a:ln>
            <a:tailEnd type="arrow"/>
          </a:ln>
          <a:effectLst/>
        </p:spPr>
        <p:style>
          <a:lnRef idx="2">
            <a:schemeClr val="accent6"/>
          </a:lnRef>
          <a:fillRef idx="0">
            <a:schemeClr val="accent6"/>
          </a:fillRef>
          <a:effectRef idx="1">
            <a:schemeClr val="accent6"/>
          </a:effectRef>
          <a:fontRef idx="minor">
            <a:schemeClr val="tx1"/>
          </a:fontRef>
        </p:style>
      </p:cxnSp>
      <p:grpSp>
        <p:nvGrpSpPr>
          <p:cNvPr id="143" name="Group 142"/>
          <p:cNvGrpSpPr/>
          <p:nvPr/>
        </p:nvGrpSpPr>
        <p:grpSpPr>
          <a:xfrm>
            <a:off x="3417950" y="2874093"/>
            <a:ext cx="640346" cy="1192855"/>
            <a:chOff x="5332199" y="2429933"/>
            <a:chExt cx="1877677" cy="3497791"/>
          </a:xfrm>
        </p:grpSpPr>
        <p:sp>
          <p:nvSpPr>
            <p:cNvPr id="144"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145" name="Group 144"/>
            <p:cNvGrpSpPr/>
            <p:nvPr/>
          </p:nvGrpSpPr>
          <p:grpSpPr>
            <a:xfrm>
              <a:off x="6527434" y="2429933"/>
              <a:ext cx="682442" cy="320672"/>
              <a:chOff x="6557823" y="2530492"/>
              <a:chExt cx="547755" cy="257384"/>
            </a:xfrm>
          </p:grpSpPr>
          <p:sp>
            <p:nvSpPr>
              <p:cNvPr id="146" name="Rectangle 145"/>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148"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sp>
        <p:nvSpPr>
          <p:cNvPr id="142" name="TextBox 141"/>
          <p:cNvSpPr txBox="1"/>
          <p:nvPr/>
        </p:nvSpPr>
        <p:spPr>
          <a:xfrm>
            <a:off x="762000" y="4047450"/>
            <a:ext cx="1567957" cy="215444"/>
          </a:xfrm>
          <a:prstGeom prst="rect">
            <a:avLst/>
          </a:prstGeom>
          <a:ln/>
        </p:spPr>
        <p:style>
          <a:lnRef idx="1">
            <a:schemeClr val="accent6"/>
          </a:lnRef>
          <a:fillRef idx="2">
            <a:schemeClr val="accent6"/>
          </a:fillRef>
          <a:effectRef idx="1">
            <a:schemeClr val="accent6"/>
          </a:effectRef>
          <a:fontRef idx="minor">
            <a:schemeClr val="dk1"/>
          </a:fontRef>
        </p:style>
        <p:txBody>
          <a:bodyPr wrap="square" lIns="0" tIns="0" rIns="0" bIns="0" rtlCol="0">
            <a:spAutoFit/>
          </a:bodyPr>
          <a:lstStyle/>
          <a:p>
            <a:pPr algn="ctr"/>
            <a:r>
              <a:rPr lang="en-US" sz="1400" b="1" dirty="0" smtClean="0"/>
              <a:t>Resistant to Oust</a:t>
            </a:r>
            <a:endParaRPr lang="en-US" sz="1400" b="1" dirty="0"/>
          </a:p>
        </p:txBody>
      </p:sp>
      <p:sp>
        <p:nvSpPr>
          <p:cNvPr id="149" name="TextBox 148"/>
          <p:cNvSpPr txBox="1"/>
          <p:nvPr/>
        </p:nvSpPr>
        <p:spPr>
          <a:xfrm>
            <a:off x="3962400" y="2558230"/>
            <a:ext cx="1082807" cy="215444"/>
          </a:xfrm>
          <a:prstGeom prst="rect">
            <a:avLst/>
          </a:prstGeom>
          <a:noFill/>
          <a:ln>
            <a:noFill/>
          </a:ln>
        </p:spPr>
        <p:txBody>
          <a:bodyPr wrap="square" lIns="0" tIns="0" rIns="0" bIns="0" rtlCol="0">
            <a:spAutoFit/>
          </a:bodyPr>
          <a:lstStyle/>
          <a:p>
            <a:pPr algn="ctr"/>
            <a:r>
              <a:rPr lang="en-US" sz="1400" b="1" dirty="0" smtClean="0">
                <a:solidFill>
                  <a:schemeClr val="tx2">
                    <a:lumMod val="75000"/>
                  </a:schemeClr>
                </a:solidFill>
              </a:rPr>
              <a:t>Apply Oust</a:t>
            </a:r>
            <a:endParaRPr lang="en-US" sz="1400" b="1" dirty="0">
              <a:solidFill>
                <a:schemeClr val="tx2">
                  <a:lumMod val="75000"/>
                </a:schemeClr>
              </a:solidFill>
            </a:endParaRPr>
          </a:p>
        </p:txBody>
      </p:sp>
      <p:cxnSp>
        <p:nvCxnSpPr>
          <p:cNvPr id="151" name="Straight Arrow Connector 150"/>
          <p:cNvCxnSpPr>
            <a:stCxn id="150" idx="0"/>
          </p:cNvCxnSpPr>
          <p:nvPr/>
        </p:nvCxnSpPr>
        <p:spPr>
          <a:xfrm flipH="1" flipV="1">
            <a:off x="4162640" y="3723261"/>
            <a:ext cx="372082" cy="332656"/>
          </a:xfrm>
          <a:prstGeom prst="straightConnector1">
            <a:avLst/>
          </a:prstGeom>
          <a:ln>
            <a:tailEnd type="arrow"/>
          </a:ln>
          <a:effectLst/>
        </p:spPr>
        <p:style>
          <a:lnRef idx="2">
            <a:schemeClr val="accent6"/>
          </a:lnRef>
          <a:fillRef idx="0">
            <a:schemeClr val="accent6"/>
          </a:fillRef>
          <a:effectRef idx="1">
            <a:schemeClr val="accent6"/>
          </a:effectRef>
          <a:fontRef idx="minor">
            <a:schemeClr val="tx1"/>
          </a:fontRef>
        </p:style>
      </p:cxnSp>
      <p:sp>
        <p:nvSpPr>
          <p:cNvPr id="150" name="TextBox 149"/>
          <p:cNvSpPr txBox="1"/>
          <p:nvPr/>
        </p:nvSpPr>
        <p:spPr>
          <a:xfrm>
            <a:off x="3750743" y="4055917"/>
            <a:ext cx="1567957" cy="215444"/>
          </a:xfrm>
          <a:prstGeom prst="rect">
            <a:avLst/>
          </a:prstGeom>
          <a:ln/>
        </p:spPr>
        <p:style>
          <a:lnRef idx="1">
            <a:schemeClr val="accent6"/>
          </a:lnRef>
          <a:fillRef idx="2">
            <a:schemeClr val="accent6"/>
          </a:fillRef>
          <a:effectRef idx="1">
            <a:schemeClr val="accent6"/>
          </a:effectRef>
          <a:fontRef idx="minor">
            <a:schemeClr val="dk1"/>
          </a:fontRef>
        </p:style>
        <p:txBody>
          <a:bodyPr wrap="square" lIns="0" tIns="0" rIns="0" bIns="0" rtlCol="0">
            <a:spAutoFit/>
          </a:bodyPr>
          <a:lstStyle/>
          <a:p>
            <a:pPr algn="ctr"/>
            <a:r>
              <a:rPr lang="en-US" sz="1400" b="1" dirty="0" smtClean="0"/>
              <a:t>Resistant to Oust</a:t>
            </a:r>
            <a:endParaRPr lang="en-US" sz="1400" b="1" dirty="0"/>
          </a:p>
        </p:txBody>
      </p:sp>
      <p:sp>
        <p:nvSpPr>
          <p:cNvPr id="158" name="TextBox 157"/>
          <p:cNvSpPr txBox="1"/>
          <p:nvPr/>
        </p:nvSpPr>
        <p:spPr>
          <a:xfrm>
            <a:off x="6858000" y="2549763"/>
            <a:ext cx="1372454" cy="215444"/>
          </a:xfrm>
          <a:prstGeom prst="rect">
            <a:avLst/>
          </a:prstGeom>
          <a:noFill/>
          <a:ln>
            <a:noFill/>
          </a:ln>
        </p:spPr>
        <p:txBody>
          <a:bodyPr wrap="square" lIns="0" tIns="0" rIns="0" bIns="0" rtlCol="0">
            <a:spAutoFit/>
          </a:bodyPr>
          <a:lstStyle/>
          <a:p>
            <a:pPr algn="ctr"/>
            <a:r>
              <a:rPr lang="en-US" sz="1400" b="1" dirty="0" smtClean="0">
                <a:solidFill>
                  <a:schemeClr val="accent6">
                    <a:lumMod val="75000"/>
                  </a:schemeClr>
                </a:solidFill>
              </a:rPr>
              <a:t>Apply Plateau</a:t>
            </a:r>
            <a:r>
              <a:rPr lang="en-US" sz="1400" dirty="0" smtClean="0"/>
              <a:t>®</a:t>
            </a:r>
            <a:endParaRPr lang="en-US" sz="1400" b="1" dirty="0">
              <a:solidFill>
                <a:schemeClr val="accent6">
                  <a:lumMod val="75000"/>
                </a:schemeClr>
              </a:solidFill>
            </a:endParaRPr>
          </a:p>
        </p:txBody>
      </p:sp>
      <p:cxnSp>
        <p:nvCxnSpPr>
          <p:cNvPr id="160" name="Straight Arrow Connector 159"/>
          <p:cNvCxnSpPr>
            <a:stCxn id="159" idx="0"/>
          </p:cNvCxnSpPr>
          <p:nvPr/>
        </p:nvCxnSpPr>
        <p:spPr>
          <a:xfrm flipV="1">
            <a:off x="7371118" y="3594104"/>
            <a:ext cx="397182" cy="453346"/>
          </a:xfrm>
          <a:prstGeom prst="straightConnector1">
            <a:avLst/>
          </a:prstGeom>
          <a:ln>
            <a:tailEnd type="arrow"/>
          </a:ln>
          <a:effectLst/>
        </p:spPr>
        <p:style>
          <a:lnRef idx="2">
            <a:schemeClr val="accent6"/>
          </a:lnRef>
          <a:fillRef idx="0">
            <a:schemeClr val="accent6"/>
          </a:fillRef>
          <a:effectRef idx="1">
            <a:schemeClr val="accent6"/>
          </a:effectRef>
          <a:fontRef idx="minor">
            <a:schemeClr val="tx1"/>
          </a:fontRef>
        </p:style>
      </p:cxnSp>
      <p:sp>
        <p:nvSpPr>
          <p:cNvPr id="170" name="TextBox 169"/>
          <p:cNvSpPr txBox="1"/>
          <p:nvPr/>
        </p:nvSpPr>
        <p:spPr>
          <a:xfrm>
            <a:off x="691832" y="1642060"/>
            <a:ext cx="4812849" cy="338554"/>
          </a:xfrm>
          <a:prstGeom prst="rect">
            <a:avLst/>
          </a:prstGeom>
          <a:noFill/>
        </p:spPr>
        <p:txBody>
          <a:bodyPr wrap="square" rtlCol="0">
            <a:spAutoFit/>
          </a:bodyPr>
          <a:lstStyle/>
          <a:p>
            <a:r>
              <a:rPr lang="en-US" sz="1600" i="1" dirty="0" smtClean="0"/>
              <a:t>An example with common ragweed</a:t>
            </a:r>
            <a:endParaRPr lang="en-US" sz="1600" i="1" dirty="0"/>
          </a:p>
        </p:txBody>
      </p:sp>
      <p:cxnSp>
        <p:nvCxnSpPr>
          <p:cNvPr id="171" name="Straight Connector 170"/>
          <p:cNvCxnSpPr/>
          <p:nvPr/>
        </p:nvCxnSpPr>
        <p:spPr>
          <a:xfrm>
            <a:off x="797545" y="1672639"/>
            <a:ext cx="29531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797545" y="1971089"/>
            <a:ext cx="2953198" cy="0"/>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981700" y="4047450"/>
            <a:ext cx="2778835" cy="430887"/>
          </a:xfrm>
          <a:prstGeom prst="rect">
            <a:avLst/>
          </a:prstGeom>
          <a:ln/>
        </p:spPr>
        <p:style>
          <a:lnRef idx="1">
            <a:schemeClr val="accent6"/>
          </a:lnRef>
          <a:fillRef idx="2">
            <a:schemeClr val="accent6"/>
          </a:fillRef>
          <a:effectRef idx="1">
            <a:schemeClr val="accent6"/>
          </a:effectRef>
          <a:fontRef idx="minor">
            <a:schemeClr val="dk1"/>
          </a:fontRef>
        </p:style>
        <p:txBody>
          <a:bodyPr wrap="square" lIns="0" tIns="0" rIns="0" bIns="0" rtlCol="0">
            <a:spAutoFit/>
          </a:bodyPr>
          <a:lstStyle/>
          <a:p>
            <a:pPr algn="ctr"/>
            <a:r>
              <a:rPr lang="en-US" sz="1400" b="1" dirty="0" smtClean="0"/>
              <a:t>Resistant to Oust </a:t>
            </a:r>
            <a:r>
              <a:rPr lang="en-US" sz="1400" b="1" u="sng" dirty="0" smtClean="0"/>
              <a:t>and</a:t>
            </a:r>
            <a:r>
              <a:rPr lang="en-US" sz="1400" b="1" dirty="0" smtClean="0"/>
              <a:t> Plateau herbicides (group 2, ALS-inhibitors)</a:t>
            </a:r>
            <a:endParaRPr lang="en-US"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uiExpand="1" build="p"/>
      <p:bldP spid="128" grpId="0" animBg="1"/>
      <p:bldP spid="130" grpId="0"/>
      <p:bldP spid="131" grpId="0"/>
      <p:bldP spid="132" grpId="0" animBg="1"/>
      <p:bldP spid="149" grpId="0"/>
      <p:bldP spid="150" grpId="0" animBg="1"/>
      <p:bldP spid="158" grpId="0"/>
      <p:bldP spid="1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903069" y="2447131"/>
            <a:ext cx="1711938" cy="838200"/>
            <a:chOff x="6324600" y="4892675"/>
            <a:chExt cx="2286000" cy="838200"/>
          </a:xfrm>
        </p:grpSpPr>
        <p:sp>
          <p:nvSpPr>
            <p:cNvPr id="10" name="Freeform 6"/>
            <p:cNvSpPr>
              <a:spLocks/>
            </p:cNvSpPr>
            <p:nvPr/>
          </p:nvSpPr>
          <p:spPr bwMode="auto">
            <a:xfrm>
              <a:off x="664751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1" name="Freeform 7"/>
            <p:cNvSpPr>
              <a:spLocks/>
            </p:cNvSpPr>
            <p:nvPr/>
          </p:nvSpPr>
          <p:spPr bwMode="auto">
            <a:xfrm>
              <a:off x="6625300" y="499195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2" name="Freeform 8"/>
            <p:cNvSpPr>
              <a:spLocks/>
            </p:cNvSpPr>
            <p:nvPr/>
          </p:nvSpPr>
          <p:spPr bwMode="auto">
            <a:xfrm>
              <a:off x="6324600" y="514656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3" name="Freeform 9"/>
            <p:cNvSpPr>
              <a:spLocks/>
            </p:cNvSpPr>
            <p:nvPr/>
          </p:nvSpPr>
          <p:spPr bwMode="auto">
            <a:xfrm>
              <a:off x="6866201" y="531461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4" name="Freeform 10"/>
            <p:cNvSpPr>
              <a:spLocks/>
            </p:cNvSpPr>
            <p:nvPr/>
          </p:nvSpPr>
          <p:spPr bwMode="auto">
            <a:xfrm>
              <a:off x="7030219" y="489267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5" name="Freeform 11"/>
            <p:cNvSpPr>
              <a:spLocks/>
            </p:cNvSpPr>
            <p:nvPr/>
          </p:nvSpPr>
          <p:spPr bwMode="auto">
            <a:xfrm>
              <a:off x="7221573" y="543872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6" name="Freeform 12"/>
            <p:cNvSpPr>
              <a:spLocks/>
            </p:cNvSpPr>
            <p:nvPr/>
          </p:nvSpPr>
          <p:spPr bwMode="auto">
            <a:xfrm>
              <a:off x="7440264" y="528979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7" name="Freeform 13"/>
            <p:cNvSpPr>
              <a:spLocks/>
            </p:cNvSpPr>
            <p:nvPr/>
          </p:nvSpPr>
          <p:spPr bwMode="auto">
            <a:xfrm>
              <a:off x="776830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8" name="Freeform 14"/>
            <p:cNvSpPr>
              <a:spLocks/>
            </p:cNvSpPr>
            <p:nvPr/>
          </p:nvSpPr>
          <p:spPr bwMode="auto">
            <a:xfrm>
              <a:off x="7440264" y="504159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9" name="Freeform 15"/>
            <p:cNvSpPr>
              <a:spLocks/>
            </p:cNvSpPr>
            <p:nvPr/>
          </p:nvSpPr>
          <p:spPr bwMode="auto">
            <a:xfrm>
              <a:off x="7686291" y="491749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20" name="Freeform 16"/>
            <p:cNvSpPr>
              <a:spLocks/>
            </p:cNvSpPr>
            <p:nvPr/>
          </p:nvSpPr>
          <p:spPr bwMode="auto">
            <a:xfrm>
              <a:off x="7139564"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1" name="Freeform 17"/>
            <p:cNvSpPr>
              <a:spLocks/>
            </p:cNvSpPr>
            <p:nvPr/>
          </p:nvSpPr>
          <p:spPr bwMode="auto">
            <a:xfrm>
              <a:off x="7768300" y="511605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2" name="Freeform 18"/>
            <p:cNvSpPr>
              <a:spLocks/>
            </p:cNvSpPr>
            <p:nvPr/>
          </p:nvSpPr>
          <p:spPr bwMode="auto">
            <a:xfrm>
              <a:off x="8068999" y="5240158"/>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3" name="Freeform 19"/>
            <p:cNvSpPr>
              <a:spLocks/>
            </p:cNvSpPr>
            <p:nvPr/>
          </p:nvSpPr>
          <p:spPr bwMode="auto">
            <a:xfrm>
              <a:off x="8342362"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rgbClr val="CC0066"/>
            </a:solidFill>
            <a:ln w="9525">
              <a:noFill/>
              <a:round/>
              <a:headEnd/>
              <a:tailEnd/>
            </a:ln>
          </p:spPr>
          <p:txBody>
            <a:bodyPr/>
            <a:lstStyle/>
            <a:p>
              <a:endParaRPr lang="en-US" dirty="0">
                <a:latin typeface="Calibri" pitchFamily="34" charset="0"/>
              </a:endParaRPr>
            </a:p>
          </p:txBody>
        </p:sp>
        <p:sp>
          <p:nvSpPr>
            <p:cNvPr id="24" name="Freeform 20"/>
            <p:cNvSpPr>
              <a:spLocks/>
            </p:cNvSpPr>
            <p:nvPr/>
          </p:nvSpPr>
          <p:spPr bwMode="auto">
            <a:xfrm>
              <a:off x="8096335" y="494231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grpSp>
      <p:sp>
        <p:nvSpPr>
          <p:cNvPr id="2" name="Title 1"/>
          <p:cNvSpPr>
            <a:spLocks noGrp="1"/>
          </p:cNvSpPr>
          <p:nvPr>
            <p:ph type="title"/>
          </p:nvPr>
        </p:nvSpPr>
        <p:spPr/>
        <p:txBody>
          <a:bodyPr>
            <a:normAutofit fontScale="90000"/>
          </a:bodyPr>
          <a:lstStyle/>
          <a:p>
            <a:r>
              <a:rPr lang="en-US" dirty="0" smtClean="0">
                <a:latin typeface="+mj-lt"/>
              </a:rPr>
              <a:t>Herbicide Resistance Types: Multiple Resistance </a:t>
            </a:r>
            <a:endParaRPr lang="en-US" dirty="0">
              <a:latin typeface="+mj-lt"/>
            </a:endParaRPr>
          </a:p>
        </p:txBody>
      </p:sp>
      <p:sp>
        <p:nvSpPr>
          <p:cNvPr id="7" name="Slide Number Placeholder 6"/>
          <p:cNvSpPr>
            <a:spLocks noGrp="1"/>
          </p:cNvSpPr>
          <p:nvPr>
            <p:ph type="sldNum" sz="quarter" idx="12"/>
          </p:nvPr>
        </p:nvSpPr>
        <p:spPr/>
        <p:txBody>
          <a:bodyPr/>
          <a:lstStyle/>
          <a:p>
            <a:fld id="{3750D3DD-1A08-41E3-BE78-F610B60E630E}" type="slidenum">
              <a:rPr lang="en-US" smtClean="0"/>
              <a:pPr/>
              <a:t>12</a:t>
            </a:fld>
            <a:endParaRPr lang="en-US" dirty="0"/>
          </a:p>
        </p:txBody>
      </p:sp>
      <p:sp>
        <p:nvSpPr>
          <p:cNvPr id="3" name="Content Placeholder 2"/>
          <p:cNvSpPr>
            <a:spLocks noGrp="1"/>
          </p:cNvSpPr>
          <p:nvPr>
            <p:ph idx="4294967295"/>
          </p:nvPr>
        </p:nvSpPr>
        <p:spPr>
          <a:xfrm>
            <a:off x="457200" y="5029200"/>
            <a:ext cx="8229600" cy="1295400"/>
          </a:xfrm>
        </p:spPr>
        <p:txBody>
          <a:bodyPr vert="horz" lIns="91440" tIns="45720" rIns="91440" bIns="45720" rtlCol="0">
            <a:noAutofit/>
          </a:bodyPr>
          <a:lstStyle/>
          <a:p>
            <a:pPr marL="0" indent="0">
              <a:buNone/>
            </a:pPr>
            <a:r>
              <a:rPr lang="en-US" sz="1800" spc="-20" dirty="0" smtClean="0"/>
              <a:t>Multiple </a:t>
            </a:r>
            <a:r>
              <a:rPr lang="en-US" sz="1800" spc="-20" dirty="0"/>
              <a:t>resistance can occur following repeated applications of a single </a:t>
            </a:r>
            <a:r>
              <a:rPr lang="en-US" sz="1800" spc="-20" dirty="0" smtClean="0"/>
              <a:t>herbicide and selection for herbicide-resistant biotypes followed </a:t>
            </a:r>
            <a:r>
              <a:rPr lang="en-US" sz="1800" spc="-20" dirty="0"/>
              <a:t>by repeated applications of another </a:t>
            </a:r>
            <a:r>
              <a:rPr lang="en-US" sz="1800" spc="-20" dirty="0" smtClean="0"/>
              <a:t>herbicide and selection for herbicide-resistant biotypes.</a:t>
            </a:r>
            <a:endParaRPr lang="en-US" sz="1800" spc="-20" dirty="0"/>
          </a:p>
        </p:txBody>
      </p:sp>
      <p:grpSp>
        <p:nvGrpSpPr>
          <p:cNvPr id="25" name="Group 24"/>
          <p:cNvGrpSpPr/>
          <p:nvPr/>
        </p:nvGrpSpPr>
        <p:grpSpPr>
          <a:xfrm>
            <a:off x="497570" y="2379662"/>
            <a:ext cx="1701239" cy="973138"/>
            <a:chOff x="381000" y="4800600"/>
            <a:chExt cx="2271713" cy="973138"/>
          </a:xfrm>
          <a:solidFill>
            <a:schemeClr val="accent4">
              <a:lumMod val="60000"/>
              <a:lumOff val="40000"/>
            </a:schemeClr>
          </a:solidFill>
        </p:grpSpPr>
        <p:sp>
          <p:nvSpPr>
            <p:cNvPr id="26" name="Freeform 22"/>
            <p:cNvSpPr>
              <a:spLocks/>
            </p:cNvSpPr>
            <p:nvPr/>
          </p:nvSpPr>
          <p:spPr bwMode="auto">
            <a:xfrm>
              <a:off x="701892"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7" name="Freeform 23"/>
            <p:cNvSpPr>
              <a:spLocks/>
            </p:cNvSpPr>
            <p:nvPr/>
          </p:nvSpPr>
          <p:spPr bwMode="auto">
            <a:xfrm>
              <a:off x="679820" y="4915864"/>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8" name="Freeform 24"/>
            <p:cNvSpPr>
              <a:spLocks/>
            </p:cNvSpPr>
            <p:nvPr/>
          </p:nvSpPr>
          <p:spPr bwMode="auto">
            <a:xfrm>
              <a:off x="381000" y="509536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29" name="Freeform 25"/>
            <p:cNvSpPr>
              <a:spLocks/>
            </p:cNvSpPr>
            <p:nvPr/>
          </p:nvSpPr>
          <p:spPr bwMode="auto">
            <a:xfrm>
              <a:off x="919216" y="5290471"/>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0" name="Freeform 26"/>
            <p:cNvSpPr>
              <a:spLocks/>
            </p:cNvSpPr>
            <p:nvPr/>
          </p:nvSpPr>
          <p:spPr bwMode="auto">
            <a:xfrm>
              <a:off x="1082209" y="480060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31" name="Freeform 27"/>
            <p:cNvSpPr>
              <a:spLocks/>
            </p:cNvSpPr>
            <p:nvPr/>
          </p:nvSpPr>
          <p:spPr bwMode="auto">
            <a:xfrm>
              <a:off x="1272367" y="543455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2" name="Freeform 28"/>
            <p:cNvSpPr>
              <a:spLocks/>
            </p:cNvSpPr>
            <p:nvPr/>
          </p:nvSpPr>
          <p:spPr bwMode="auto">
            <a:xfrm>
              <a:off x="1489691" y="526165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3" name="Freeform 29"/>
            <p:cNvSpPr>
              <a:spLocks/>
            </p:cNvSpPr>
            <p:nvPr/>
          </p:nvSpPr>
          <p:spPr bwMode="auto">
            <a:xfrm>
              <a:off x="1815677"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4" name="Freeform 30"/>
            <p:cNvSpPr>
              <a:spLocks/>
            </p:cNvSpPr>
            <p:nvPr/>
          </p:nvSpPr>
          <p:spPr bwMode="auto">
            <a:xfrm>
              <a:off x="1489691" y="497349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5" name="Freeform 31"/>
            <p:cNvSpPr>
              <a:spLocks/>
            </p:cNvSpPr>
            <p:nvPr/>
          </p:nvSpPr>
          <p:spPr bwMode="auto">
            <a:xfrm>
              <a:off x="1734180" y="482941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6" name="Freeform 32"/>
            <p:cNvSpPr>
              <a:spLocks/>
            </p:cNvSpPr>
            <p:nvPr/>
          </p:nvSpPr>
          <p:spPr bwMode="auto">
            <a:xfrm>
              <a:off x="1190871"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7" name="Freeform 33"/>
            <p:cNvSpPr>
              <a:spLocks/>
            </p:cNvSpPr>
            <p:nvPr/>
          </p:nvSpPr>
          <p:spPr bwMode="auto">
            <a:xfrm>
              <a:off x="1815677" y="505994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8" name="Freeform 34"/>
            <p:cNvSpPr>
              <a:spLocks/>
            </p:cNvSpPr>
            <p:nvPr/>
          </p:nvSpPr>
          <p:spPr bwMode="auto">
            <a:xfrm>
              <a:off x="2114497" y="520402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39" name="Freeform 35"/>
            <p:cNvSpPr>
              <a:spLocks/>
            </p:cNvSpPr>
            <p:nvPr/>
          </p:nvSpPr>
          <p:spPr bwMode="auto">
            <a:xfrm>
              <a:off x="2386152"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40" name="Freeform 36"/>
            <p:cNvSpPr>
              <a:spLocks/>
            </p:cNvSpPr>
            <p:nvPr/>
          </p:nvSpPr>
          <p:spPr bwMode="auto">
            <a:xfrm>
              <a:off x="2141662" y="4858232"/>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grpSp>
      <p:grpSp>
        <p:nvGrpSpPr>
          <p:cNvPr id="41" name="Group 40"/>
          <p:cNvGrpSpPr/>
          <p:nvPr/>
        </p:nvGrpSpPr>
        <p:grpSpPr>
          <a:xfrm>
            <a:off x="2587720" y="2455862"/>
            <a:ext cx="1711938" cy="820738"/>
            <a:chOff x="3352800" y="4910138"/>
            <a:chExt cx="2286000" cy="820738"/>
          </a:xfrm>
        </p:grpSpPr>
        <p:sp>
          <p:nvSpPr>
            <p:cNvPr id="42" name="Freeform 38"/>
            <p:cNvSpPr>
              <a:spLocks/>
            </p:cNvSpPr>
            <p:nvPr/>
          </p:nvSpPr>
          <p:spPr bwMode="auto">
            <a:xfrm>
              <a:off x="367571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43" name="Freeform 39"/>
            <p:cNvSpPr>
              <a:spLocks/>
            </p:cNvSpPr>
            <p:nvPr/>
          </p:nvSpPr>
          <p:spPr bwMode="auto">
            <a:xfrm>
              <a:off x="3653500" y="500735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4" name="Freeform 40"/>
            <p:cNvSpPr>
              <a:spLocks/>
            </p:cNvSpPr>
            <p:nvPr/>
          </p:nvSpPr>
          <p:spPr bwMode="auto">
            <a:xfrm>
              <a:off x="3352800" y="515873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45" name="Freeform 41"/>
            <p:cNvSpPr>
              <a:spLocks/>
            </p:cNvSpPr>
            <p:nvPr/>
          </p:nvSpPr>
          <p:spPr bwMode="auto">
            <a:xfrm>
              <a:off x="3894401" y="532329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6" name="Freeform 42"/>
            <p:cNvSpPr>
              <a:spLocks/>
            </p:cNvSpPr>
            <p:nvPr/>
          </p:nvSpPr>
          <p:spPr bwMode="auto">
            <a:xfrm>
              <a:off x="4058419" y="491013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7" name="Freeform 43"/>
            <p:cNvSpPr>
              <a:spLocks/>
            </p:cNvSpPr>
            <p:nvPr/>
          </p:nvSpPr>
          <p:spPr bwMode="auto">
            <a:xfrm>
              <a:off x="4249773" y="544480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48" name="Freeform 44"/>
            <p:cNvSpPr>
              <a:spLocks/>
            </p:cNvSpPr>
            <p:nvPr/>
          </p:nvSpPr>
          <p:spPr bwMode="auto">
            <a:xfrm>
              <a:off x="4468464" y="529898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9" name="Freeform 45"/>
            <p:cNvSpPr>
              <a:spLocks/>
            </p:cNvSpPr>
            <p:nvPr/>
          </p:nvSpPr>
          <p:spPr bwMode="auto">
            <a:xfrm>
              <a:off x="479650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50" name="Freeform 46"/>
            <p:cNvSpPr>
              <a:spLocks/>
            </p:cNvSpPr>
            <p:nvPr/>
          </p:nvSpPr>
          <p:spPr bwMode="auto">
            <a:xfrm>
              <a:off x="4468464" y="5055957"/>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51" name="Freeform 47"/>
            <p:cNvSpPr>
              <a:spLocks/>
            </p:cNvSpPr>
            <p:nvPr/>
          </p:nvSpPr>
          <p:spPr bwMode="auto">
            <a:xfrm>
              <a:off x="4714491" y="493444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52" name="Freeform 48"/>
            <p:cNvSpPr>
              <a:spLocks/>
            </p:cNvSpPr>
            <p:nvPr/>
          </p:nvSpPr>
          <p:spPr bwMode="auto">
            <a:xfrm>
              <a:off x="4167764"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53" name="Freeform 49"/>
            <p:cNvSpPr>
              <a:spLocks/>
            </p:cNvSpPr>
            <p:nvPr/>
          </p:nvSpPr>
          <p:spPr bwMode="auto">
            <a:xfrm>
              <a:off x="4796500" y="5128866"/>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54" name="Freeform 50"/>
            <p:cNvSpPr>
              <a:spLocks/>
            </p:cNvSpPr>
            <p:nvPr/>
          </p:nvSpPr>
          <p:spPr bwMode="auto">
            <a:xfrm>
              <a:off x="5097199" y="525038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55" name="Freeform 51"/>
            <p:cNvSpPr>
              <a:spLocks/>
            </p:cNvSpPr>
            <p:nvPr/>
          </p:nvSpPr>
          <p:spPr bwMode="auto">
            <a:xfrm>
              <a:off x="5370562"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56" name="Freeform 52"/>
            <p:cNvSpPr>
              <a:spLocks/>
            </p:cNvSpPr>
            <p:nvPr/>
          </p:nvSpPr>
          <p:spPr bwMode="auto">
            <a:xfrm>
              <a:off x="5124535" y="495874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grpSp>
      <p:sp>
        <p:nvSpPr>
          <p:cNvPr id="58" name="Text Box 54"/>
          <p:cNvSpPr txBox="1">
            <a:spLocks noChangeArrowheads="1"/>
          </p:cNvSpPr>
          <p:nvPr/>
        </p:nvSpPr>
        <p:spPr bwMode="auto">
          <a:xfrm>
            <a:off x="921886" y="3505200"/>
            <a:ext cx="852606" cy="307777"/>
          </a:xfrm>
          <a:prstGeom prst="rect">
            <a:avLst/>
          </a:prstGeom>
          <a:noFill/>
          <a:ln w="9525">
            <a:noFill/>
            <a:miter lim="800000"/>
            <a:headEnd/>
            <a:tailEnd/>
          </a:ln>
        </p:spPr>
        <p:txBody>
          <a:bodyPr wrap="none">
            <a:spAutoFit/>
          </a:bodyPr>
          <a:lstStyle/>
          <a:p>
            <a:pPr algn="ctr"/>
            <a:r>
              <a:rPr lang="en-US" sz="1400" b="1" dirty="0" smtClean="0">
                <a:latin typeface="Calibri" pitchFamily="34" charset="0"/>
              </a:rPr>
              <a:t>Years 1-5</a:t>
            </a:r>
            <a:endParaRPr lang="en-US" sz="1400" b="1" dirty="0">
              <a:latin typeface="Calibri" pitchFamily="34" charset="0"/>
            </a:endParaRPr>
          </a:p>
        </p:txBody>
      </p:sp>
      <p:sp>
        <p:nvSpPr>
          <p:cNvPr id="59" name="Text Box 55"/>
          <p:cNvSpPr txBox="1">
            <a:spLocks noChangeArrowheads="1"/>
          </p:cNvSpPr>
          <p:nvPr/>
        </p:nvSpPr>
        <p:spPr bwMode="auto">
          <a:xfrm>
            <a:off x="3017386" y="3505200"/>
            <a:ext cx="852606" cy="307777"/>
          </a:xfrm>
          <a:prstGeom prst="rect">
            <a:avLst/>
          </a:prstGeom>
          <a:noFill/>
          <a:ln w="9525">
            <a:noFill/>
            <a:miter lim="800000"/>
            <a:headEnd/>
            <a:tailEnd/>
          </a:ln>
        </p:spPr>
        <p:txBody>
          <a:bodyPr wrap="none">
            <a:spAutoFit/>
          </a:bodyPr>
          <a:lstStyle/>
          <a:p>
            <a:pPr algn="ctr"/>
            <a:r>
              <a:rPr lang="en-US" sz="1400" b="1" dirty="0" smtClean="0">
                <a:latin typeface="Calibri" pitchFamily="34" charset="0"/>
              </a:rPr>
              <a:t>Years 5-8</a:t>
            </a:r>
            <a:endParaRPr lang="en-US" sz="1400" b="1" dirty="0">
              <a:latin typeface="Calibri" pitchFamily="34" charset="0"/>
            </a:endParaRPr>
          </a:p>
        </p:txBody>
      </p:sp>
      <p:sp>
        <p:nvSpPr>
          <p:cNvPr id="60" name="Text Box 56"/>
          <p:cNvSpPr txBox="1">
            <a:spLocks noChangeArrowheads="1"/>
          </p:cNvSpPr>
          <p:nvPr/>
        </p:nvSpPr>
        <p:spPr bwMode="auto">
          <a:xfrm>
            <a:off x="5287050" y="3505200"/>
            <a:ext cx="943977" cy="307777"/>
          </a:xfrm>
          <a:prstGeom prst="rect">
            <a:avLst/>
          </a:prstGeom>
          <a:noFill/>
          <a:ln w="9525">
            <a:noFill/>
            <a:miter lim="800000"/>
            <a:headEnd/>
            <a:tailEnd/>
          </a:ln>
        </p:spPr>
        <p:txBody>
          <a:bodyPr wrap="none">
            <a:spAutoFit/>
          </a:bodyPr>
          <a:lstStyle/>
          <a:p>
            <a:pPr algn="ctr"/>
            <a:r>
              <a:rPr lang="en-US" sz="1400" b="1" dirty="0" smtClean="0">
                <a:latin typeface="Calibri" pitchFamily="34" charset="0"/>
              </a:rPr>
              <a:t>Years 8-13</a:t>
            </a:r>
            <a:endParaRPr lang="en-US" sz="1400" b="1" dirty="0">
              <a:latin typeface="Calibri" pitchFamily="34" charset="0"/>
            </a:endParaRPr>
          </a:p>
        </p:txBody>
      </p:sp>
      <p:sp>
        <p:nvSpPr>
          <p:cNvPr id="61" name="AutoShape 57"/>
          <p:cNvSpPr>
            <a:spLocks noChangeArrowheads="1"/>
          </p:cNvSpPr>
          <p:nvPr/>
        </p:nvSpPr>
        <p:spPr bwMode="auto">
          <a:xfrm rot="37300">
            <a:off x="4423211" y="2878089"/>
            <a:ext cx="267123" cy="457200"/>
          </a:xfrm>
          <a:prstGeom prst="rightArrow">
            <a:avLst>
              <a:gd name="adj1" fmla="val 50000"/>
              <a:gd name="adj2" fmla="val 29167"/>
            </a:avLst>
          </a:prstGeom>
          <a:solidFill>
            <a:schemeClr val="accent6">
              <a:lumMod val="50000"/>
            </a:schemeClr>
          </a:solidFill>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grpSp>
        <p:nvGrpSpPr>
          <p:cNvPr id="62" name="Group 61"/>
          <p:cNvGrpSpPr/>
          <p:nvPr/>
        </p:nvGrpSpPr>
        <p:grpSpPr>
          <a:xfrm>
            <a:off x="377019" y="2376714"/>
            <a:ext cx="640346" cy="1192855"/>
            <a:chOff x="5332199" y="2429933"/>
            <a:chExt cx="1877677" cy="3497791"/>
          </a:xfrm>
        </p:grpSpPr>
        <p:sp>
          <p:nvSpPr>
            <p:cNvPr id="63"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64" name="Group 63"/>
            <p:cNvGrpSpPr/>
            <p:nvPr/>
          </p:nvGrpSpPr>
          <p:grpSpPr>
            <a:xfrm>
              <a:off x="6527434" y="2429933"/>
              <a:ext cx="682442" cy="320672"/>
              <a:chOff x="6557823" y="2530492"/>
              <a:chExt cx="547755" cy="257384"/>
            </a:xfrm>
          </p:grpSpPr>
          <p:sp>
            <p:nvSpPr>
              <p:cNvPr id="65" name="Rectangle 64"/>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67"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sp>
        <p:nvSpPr>
          <p:cNvPr id="68" name="TextBox 67"/>
          <p:cNvSpPr txBox="1"/>
          <p:nvPr/>
        </p:nvSpPr>
        <p:spPr>
          <a:xfrm>
            <a:off x="566908" y="2070556"/>
            <a:ext cx="1562562" cy="215444"/>
          </a:xfrm>
          <a:prstGeom prst="rect">
            <a:avLst/>
          </a:prstGeom>
          <a:noFill/>
          <a:ln>
            <a:noFill/>
          </a:ln>
        </p:spPr>
        <p:txBody>
          <a:bodyPr wrap="square" lIns="0" tIns="0" rIns="0" bIns="0" rtlCol="0">
            <a:spAutoFit/>
          </a:bodyPr>
          <a:lstStyle/>
          <a:p>
            <a:pPr algn="ctr"/>
            <a:r>
              <a:rPr lang="en-US" sz="1400" b="1" dirty="0" smtClean="0">
                <a:solidFill>
                  <a:schemeClr val="tx2">
                    <a:lumMod val="75000"/>
                  </a:schemeClr>
                </a:solidFill>
              </a:rPr>
              <a:t>Apply Overdrive</a:t>
            </a:r>
            <a:endParaRPr lang="en-US" sz="1400" b="1" dirty="0">
              <a:solidFill>
                <a:schemeClr val="tx2">
                  <a:lumMod val="75000"/>
                </a:schemeClr>
              </a:solidFill>
            </a:endParaRPr>
          </a:p>
        </p:txBody>
      </p:sp>
      <p:sp>
        <p:nvSpPr>
          <p:cNvPr id="69" name="TextBox 68"/>
          <p:cNvSpPr txBox="1"/>
          <p:nvPr/>
        </p:nvSpPr>
        <p:spPr>
          <a:xfrm>
            <a:off x="433789" y="4101643"/>
            <a:ext cx="1964834" cy="738664"/>
          </a:xfrm>
          <a:prstGeom prst="rect">
            <a:avLst/>
          </a:prstGeom>
          <a:ln/>
        </p:spPr>
        <p:style>
          <a:lnRef idx="1">
            <a:schemeClr val="accent6"/>
          </a:lnRef>
          <a:fillRef idx="2">
            <a:schemeClr val="accent6"/>
          </a:fillRef>
          <a:effectRef idx="1">
            <a:schemeClr val="accent6"/>
          </a:effectRef>
          <a:fontRef idx="minor">
            <a:schemeClr val="dk1"/>
          </a:fontRef>
        </p:style>
        <p:txBody>
          <a:bodyPr wrap="square" lIns="45720" tIns="45720" rIns="45720" bIns="45720" rtlCol="0">
            <a:spAutoFit/>
          </a:bodyPr>
          <a:lstStyle/>
          <a:p>
            <a:r>
              <a:rPr lang="en-US" sz="1400" b="1" spc="-20" dirty="0" smtClean="0"/>
              <a:t>Select for weeds resistant to group 4 herbicides (shown in black)</a:t>
            </a:r>
          </a:p>
        </p:txBody>
      </p:sp>
      <p:sp>
        <p:nvSpPr>
          <p:cNvPr id="78" name="TextBox 77"/>
          <p:cNvSpPr txBox="1"/>
          <p:nvPr/>
        </p:nvSpPr>
        <p:spPr>
          <a:xfrm>
            <a:off x="2567208" y="4101643"/>
            <a:ext cx="1954097" cy="738664"/>
          </a:xfrm>
          <a:prstGeom prst="rect">
            <a:avLst/>
          </a:prstGeom>
          <a:ln/>
        </p:spPr>
        <p:style>
          <a:lnRef idx="1">
            <a:schemeClr val="accent6"/>
          </a:lnRef>
          <a:fillRef idx="2">
            <a:schemeClr val="accent6"/>
          </a:fillRef>
          <a:effectRef idx="1">
            <a:schemeClr val="accent6"/>
          </a:effectRef>
          <a:fontRef idx="minor">
            <a:schemeClr val="dk1"/>
          </a:fontRef>
        </p:style>
        <p:txBody>
          <a:bodyPr wrap="square" lIns="45720" tIns="45720" rIns="45720" bIns="45720" rtlCol="0">
            <a:spAutoFit/>
          </a:bodyPr>
          <a:lstStyle>
            <a:defPPr>
              <a:defRPr lang="en-US"/>
            </a:defPPr>
            <a:lvl1pPr marL="91440" indent="-91440">
              <a:buFont typeface="Arial" pitchFamily="34" charset="0"/>
              <a:buChar char="•"/>
              <a:defRPr sz="1400" b="1"/>
            </a:lvl1pPr>
          </a:lstStyle>
          <a:p>
            <a:pPr marL="0" indent="0">
              <a:buNone/>
            </a:pPr>
            <a:r>
              <a:rPr lang="en-US" spc="-20" dirty="0" smtClean="0"/>
              <a:t>The population with resistance to group 4 herbicides increases</a:t>
            </a:r>
            <a:endParaRPr lang="en-US" spc="-20" dirty="0"/>
          </a:p>
        </p:txBody>
      </p:sp>
      <p:sp>
        <p:nvSpPr>
          <p:cNvPr id="86" name="TextBox 85"/>
          <p:cNvSpPr txBox="1"/>
          <p:nvPr/>
        </p:nvSpPr>
        <p:spPr>
          <a:xfrm>
            <a:off x="4996575" y="1948775"/>
            <a:ext cx="1524926" cy="430887"/>
          </a:xfrm>
          <a:prstGeom prst="rect">
            <a:avLst/>
          </a:prstGeom>
          <a:noFill/>
          <a:ln>
            <a:noFill/>
          </a:ln>
        </p:spPr>
        <p:txBody>
          <a:bodyPr wrap="square" lIns="0" tIns="0" rIns="0" bIns="0" rtlCol="0">
            <a:spAutoFit/>
          </a:bodyPr>
          <a:lstStyle/>
          <a:p>
            <a:pPr algn="ctr"/>
            <a:r>
              <a:rPr lang="en-US" sz="1400" b="1" dirty="0" smtClean="0">
                <a:solidFill>
                  <a:schemeClr val="accent6">
                    <a:lumMod val="75000"/>
                  </a:schemeClr>
                </a:solidFill>
              </a:rPr>
              <a:t>Switch to and apply glyphosate</a:t>
            </a:r>
            <a:endParaRPr lang="en-US" sz="1400" b="1" dirty="0">
              <a:solidFill>
                <a:schemeClr val="accent6">
                  <a:lumMod val="75000"/>
                </a:schemeClr>
              </a:solidFill>
            </a:endParaRPr>
          </a:p>
        </p:txBody>
      </p:sp>
      <p:sp>
        <p:nvSpPr>
          <p:cNvPr id="87" name="TextBox 86"/>
          <p:cNvSpPr txBox="1"/>
          <p:nvPr/>
        </p:nvSpPr>
        <p:spPr>
          <a:xfrm>
            <a:off x="4689890" y="3886200"/>
            <a:ext cx="2132462" cy="954107"/>
          </a:xfrm>
          <a:prstGeom prst="rect">
            <a:avLst/>
          </a:prstGeom>
          <a:ln/>
        </p:spPr>
        <p:style>
          <a:lnRef idx="1">
            <a:schemeClr val="accent6"/>
          </a:lnRef>
          <a:fillRef idx="2">
            <a:schemeClr val="accent6"/>
          </a:fillRef>
          <a:effectRef idx="1">
            <a:schemeClr val="accent6"/>
          </a:effectRef>
          <a:fontRef idx="minor">
            <a:schemeClr val="dk1"/>
          </a:fontRef>
        </p:style>
        <p:txBody>
          <a:bodyPr wrap="square" lIns="45720" tIns="45720" rIns="45720" bIns="45720" rtlCol="0">
            <a:spAutoFit/>
          </a:bodyPr>
          <a:lstStyle>
            <a:defPPr>
              <a:defRPr lang="en-US"/>
            </a:defPPr>
            <a:lvl1pPr marL="91440" indent="-91440">
              <a:buFont typeface="Arial" pitchFamily="34" charset="0"/>
              <a:buChar char="•"/>
              <a:defRPr sz="1400" b="1"/>
            </a:lvl1pPr>
          </a:lstStyle>
          <a:p>
            <a:pPr marL="0" indent="0">
              <a:buNone/>
            </a:pPr>
            <a:r>
              <a:rPr lang="en-US" spc="-20" dirty="0" smtClean="0"/>
              <a:t>Select for weeds resistant to group 9 herbicides (shown in pink) from a population that is resistant to group 5</a:t>
            </a:r>
          </a:p>
        </p:txBody>
      </p:sp>
      <p:grpSp>
        <p:nvGrpSpPr>
          <p:cNvPr id="89" name="Group 88"/>
          <p:cNvGrpSpPr/>
          <p:nvPr/>
        </p:nvGrpSpPr>
        <p:grpSpPr>
          <a:xfrm>
            <a:off x="2812908" y="1507123"/>
            <a:ext cx="946641" cy="338554"/>
            <a:chOff x="7133287" y="1337846"/>
            <a:chExt cx="946641" cy="338554"/>
          </a:xfrm>
        </p:grpSpPr>
        <p:sp>
          <p:nvSpPr>
            <p:cNvPr id="90" name="TextBox 89"/>
            <p:cNvSpPr txBox="1"/>
            <p:nvPr/>
          </p:nvSpPr>
          <p:spPr>
            <a:xfrm>
              <a:off x="7133287" y="1337846"/>
              <a:ext cx="946641" cy="338554"/>
            </a:xfrm>
            <a:prstGeom prst="rect">
              <a:avLst/>
            </a:prstGeom>
            <a:noFill/>
          </p:spPr>
          <p:txBody>
            <a:bodyPr wrap="square" rtlCol="0">
              <a:spAutoFit/>
            </a:bodyPr>
            <a:lstStyle/>
            <a:p>
              <a:pPr algn="r"/>
              <a:r>
                <a:rPr lang="en-US" sz="1600" i="1" dirty="0" smtClean="0"/>
                <a:t>Example</a:t>
              </a:r>
              <a:endParaRPr lang="en-US" sz="1600" i="1" dirty="0"/>
            </a:p>
          </p:txBody>
        </p:sp>
        <p:cxnSp>
          <p:nvCxnSpPr>
            <p:cNvPr id="91" name="Straight Connector 90"/>
            <p:cNvCxnSpPr/>
            <p:nvPr/>
          </p:nvCxnSpPr>
          <p:spPr>
            <a:xfrm>
              <a:off x="7239000" y="1381125"/>
              <a:ext cx="7913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7239000" y="1628775"/>
              <a:ext cx="79136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93" name="AutoShape 57"/>
          <p:cNvSpPr>
            <a:spLocks noChangeArrowheads="1"/>
          </p:cNvSpPr>
          <p:nvPr/>
        </p:nvSpPr>
        <p:spPr bwMode="auto">
          <a:xfrm rot="37300">
            <a:off x="6691708" y="2878089"/>
            <a:ext cx="267123" cy="457200"/>
          </a:xfrm>
          <a:prstGeom prst="rightArrow">
            <a:avLst>
              <a:gd name="adj1" fmla="val 50000"/>
              <a:gd name="adj2" fmla="val 29167"/>
            </a:avLst>
          </a:prstGeom>
          <a:solidFill>
            <a:schemeClr val="accent6">
              <a:lumMod val="50000"/>
            </a:schemeClr>
          </a:solidFill>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110" name="TextBox 109"/>
          <p:cNvSpPr txBox="1"/>
          <p:nvPr/>
        </p:nvSpPr>
        <p:spPr>
          <a:xfrm>
            <a:off x="6990938" y="4101643"/>
            <a:ext cx="1996428" cy="738664"/>
          </a:xfrm>
          <a:prstGeom prst="rect">
            <a:avLst/>
          </a:prstGeom>
          <a:ln/>
        </p:spPr>
        <p:style>
          <a:lnRef idx="1">
            <a:schemeClr val="accent6"/>
          </a:lnRef>
          <a:fillRef idx="2">
            <a:schemeClr val="accent6"/>
          </a:fillRef>
          <a:effectRef idx="1">
            <a:schemeClr val="accent6"/>
          </a:effectRef>
          <a:fontRef idx="minor">
            <a:schemeClr val="dk1"/>
          </a:fontRef>
        </p:style>
        <p:txBody>
          <a:bodyPr wrap="square" lIns="45720" tIns="45720" rIns="45720" bIns="45720" rtlCol="0">
            <a:spAutoFit/>
          </a:bodyPr>
          <a:lstStyle>
            <a:defPPr>
              <a:defRPr lang="en-US"/>
            </a:defPPr>
            <a:lvl1pPr marL="91440" indent="-91440">
              <a:buFont typeface="Arial" pitchFamily="34" charset="0"/>
              <a:buChar char="•"/>
              <a:defRPr sz="1400" b="1"/>
            </a:lvl1pPr>
          </a:lstStyle>
          <a:p>
            <a:pPr marL="0" indent="0">
              <a:buNone/>
            </a:pPr>
            <a:r>
              <a:rPr lang="en-US" spc="-20" dirty="0" smtClean="0"/>
              <a:t>The population with multiple resistance to group 4 and 9 increases</a:t>
            </a:r>
            <a:endParaRPr lang="en-US" spc="-20" dirty="0"/>
          </a:p>
        </p:txBody>
      </p:sp>
      <p:sp>
        <p:nvSpPr>
          <p:cNvPr id="111" name="Text Box 56"/>
          <p:cNvSpPr txBox="1">
            <a:spLocks noChangeArrowheads="1"/>
          </p:cNvSpPr>
          <p:nvPr/>
        </p:nvSpPr>
        <p:spPr bwMode="auto">
          <a:xfrm>
            <a:off x="7525179" y="3505200"/>
            <a:ext cx="927946" cy="307777"/>
          </a:xfrm>
          <a:prstGeom prst="rect">
            <a:avLst/>
          </a:prstGeom>
          <a:noFill/>
          <a:ln w="9525">
            <a:noFill/>
            <a:miter lim="800000"/>
            <a:headEnd/>
            <a:tailEnd/>
          </a:ln>
        </p:spPr>
        <p:txBody>
          <a:bodyPr wrap="none">
            <a:spAutoFit/>
          </a:bodyPr>
          <a:lstStyle/>
          <a:p>
            <a:pPr algn="ctr"/>
            <a:r>
              <a:rPr lang="en-US" sz="1400" b="1" dirty="0" smtClean="0">
                <a:latin typeface="Calibri" pitchFamily="34" charset="0"/>
              </a:rPr>
              <a:t>Years 14 +</a:t>
            </a:r>
            <a:endParaRPr lang="en-US" sz="1400" b="1" dirty="0">
              <a:latin typeface="Calibri" pitchFamily="34" charset="0"/>
            </a:endParaRPr>
          </a:p>
        </p:txBody>
      </p:sp>
      <p:grpSp>
        <p:nvGrpSpPr>
          <p:cNvPr id="80" name="Group 79"/>
          <p:cNvGrpSpPr/>
          <p:nvPr/>
        </p:nvGrpSpPr>
        <p:grpSpPr>
          <a:xfrm>
            <a:off x="4778872" y="2376714"/>
            <a:ext cx="640346" cy="1192855"/>
            <a:chOff x="5332199" y="2429933"/>
            <a:chExt cx="1877677" cy="3497791"/>
          </a:xfrm>
        </p:grpSpPr>
        <p:sp>
          <p:nvSpPr>
            <p:cNvPr id="81" name="Freeform 3"/>
            <p:cNvSpPr>
              <a:spLocks/>
            </p:cNvSpPr>
            <p:nvPr/>
          </p:nvSpPr>
          <p:spPr bwMode="auto">
            <a:xfrm>
              <a:off x="5332199" y="2630486"/>
              <a:ext cx="1492250" cy="3297238"/>
            </a:xfrm>
            <a:custGeom>
              <a:avLst/>
              <a:gdLst>
                <a:gd name="T0" fmla="*/ 940 w 940"/>
                <a:gd name="T1" fmla="*/ 124 h 2077"/>
                <a:gd name="T2" fmla="*/ 881 w 940"/>
                <a:gd name="T3" fmla="*/ 2077 h 2077"/>
                <a:gd name="T4" fmla="*/ 0 w 940"/>
                <a:gd name="T5" fmla="*/ 614 h 2077"/>
                <a:gd name="T6" fmla="*/ 846 w 940"/>
                <a:gd name="T7" fmla="*/ 0 h 2077"/>
                <a:gd name="T8" fmla="*/ 940 w 940"/>
                <a:gd name="T9" fmla="*/ 124 h 2077"/>
                <a:gd name="T10" fmla="*/ 0 60000 65536"/>
                <a:gd name="T11" fmla="*/ 0 60000 65536"/>
                <a:gd name="T12" fmla="*/ 0 60000 65536"/>
                <a:gd name="T13" fmla="*/ 0 60000 65536"/>
                <a:gd name="T14" fmla="*/ 0 60000 65536"/>
                <a:gd name="T15" fmla="*/ 0 w 940"/>
                <a:gd name="T16" fmla="*/ 0 h 2077"/>
                <a:gd name="T17" fmla="*/ 940 w 940"/>
                <a:gd name="T18" fmla="*/ 2077 h 2077"/>
              </a:gdLst>
              <a:ahLst/>
              <a:cxnLst>
                <a:cxn ang="T10">
                  <a:pos x="T0" y="T1"/>
                </a:cxn>
                <a:cxn ang="T11">
                  <a:pos x="T2" y="T3"/>
                </a:cxn>
                <a:cxn ang="T12">
                  <a:pos x="T4" y="T5"/>
                </a:cxn>
                <a:cxn ang="T13">
                  <a:pos x="T6" y="T7"/>
                </a:cxn>
                <a:cxn ang="T14">
                  <a:pos x="T8" y="T9"/>
                </a:cxn>
              </a:cxnLst>
              <a:rect l="T15" t="T16" r="T17" b="T18"/>
              <a:pathLst>
                <a:path w="940" h="2077">
                  <a:moveTo>
                    <a:pt x="940" y="124"/>
                  </a:moveTo>
                  <a:lnTo>
                    <a:pt x="881" y="2077"/>
                  </a:lnTo>
                  <a:lnTo>
                    <a:pt x="0" y="614"/>
                  </a:lnTo>
                  <a:lnTo>
                    <a:pt x="846" y="0"/>
                  </a:lnTo>
                  <a:lnTo>
                    <a:pt x="940" y="124"/>
                  </a:lnTo>
                  <a:close/>
                </a:path>
              </a:pathLst>
            </a:custGeom>
            <a:solidFill>
              <a:srgbClr val="C6D9F1">
                <a:alpha val="50196"/>
              </a:srgbClr>
            </a:solidFill>
            <a:ln w="9525">
              <a:noFill/>
              <a:round/>
              <a:headEnd/>
              <a:tailEnd/>
            </a:ln>
          </p:spPr>
          <p:txBody>
            <a:bodyPr wrap="none" anchor="ctr"/>
            <a:lstStyle/>
            <a:p>
              <a:endParaRPr lang="en-US" dirty="0">
                <a:latin typeface="Calibri" pitchFamily="34" charset="0"/>
              </a:endParaRPr>
            </a:p>
          </p:txBody>
        </p:sp>
        <p:grpSp>
          <p:nvGrpSpPr>
            <p:cNvPr id="82" name="Group 81"/>
            <p:cNvGrpSpPr/>
            <p:nvPr/>
          </p:nvGrpSpPr>
          <p:grpSpPr>
            <a:xfrm>
              <a:off x="6527434" y="2429933"/>
              <a:ext cx="682442" cy="320672"/>
              <a:chOff x="6557823" y="2530492"/>
              <a:chExt cx="547755" cy="257384"/>
            </a:xfrm>
          </p:grpSpPr>
          <p:sp>
            <p:nvSpPr>
              <p:cNvPr id="83" name="Rectangle 82"/>
              <p:cNvSpPr/>
              <p:nvPr/>
            </p:nvSpPr>
            <p:spPr>
              <a:xfrm rot="2548212">
                <a:off x="6627272" y="2710090"/>
                <a:ext cx="234655" cy="77786"/>
              </a:xfrm>
              <a:prstGeom prst="rect">
                <a:avLst/>
              </a:prstGeom>
              <a:gradFill flip="none" rotWithShape="1">
                <a:gsLst>
                  <a:gs pos="0">
                    <a:srgbClr val="DEB400">
                      <a:shade val="30000"/>
                      <a:satMod val="115000"/>
                    </a:srgbClr>
                  </a:gs>
                  <a:gs pos="50000">
                    <a:srgbClr val="DEB400">
                      <a:shade val="67500"/>
                      <a:satMod val="115000"/>
                    </a:srgbClr>
                  </a:gs>
                  <a:gs pos="100000">
                    <a:srgbClr val="DEB4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6"/>
              <p:cNvSpPr>
                <a:spLocks noChangeArrowheads="1"/>
              </p:cNvSpPr>
              <p:nvPr/>
            </p:nvSpPr>
            <p:spPr bwMode="auto">
              <a:xfrm rot="2493037">
                <a:off x="6648378" y="2530492"/>
                <a:ext cx="457200" cy="144463"/>
              </a:xfrm>
              <a:prstGeom prst="rect">
                <a:avLst/>
              </a:pr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sp>
            <p:nvSpPr>
              <p:cNvPr id="85" name="AutoShape 7"/>
              <p:cNvSpPr>
                <a:spLocks noChangeArrowheads="1"/>
              </p:cNvSpPr>
              <p:nvPr/>
            </p:nvSpPr>
            <p:spPr bwMode="auto">
              <a:xfrm rot="2493037">
                <a:off x="6557823" y="2640601"/>
                <a:ext cx="457200" cy="128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33 h 21600"/>
                  <a:gd name="T14" fmla="*/ 17100 w 21600"/>
                  <a:gd name="T15" fmla="*/ 1706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62F00"/>
                  </a:gs>
                  <a:gs pos="100000">
                    <a:srgbClr val="FF6600"/>
                  </a:gs>
                </a:gsLst>
                <a:lin ang="0" scaled="1"/>
              </a:gradFill>
              <a:ln w="9525">
                <a:noFill/>
                <a:miter lim="800000"/>
                <a:headEnd/>
                <a:tailEnd/>
              </a:ln>
            </p:spPr>
            <p:txBody>
              <a:bodyPr wrap="none" anchor="ctr"/>
              <a:lstStyle/>
              <a:p>
                <a:endParaRPr lang="en-US" dirty="0">
                  <a:latin typeface="Calibri" pitchFamily="34" charset="0"/>
                </a:endParaRPr>
              </a:p>
            </p:txBody>
          </p:sp>
        </p:grpSp>
      </p:grpSp>
      <p:grpSp>
        <p:nvGrpSpPr>
          <p:cNvPr id="130" name="Group 129"/>
          <p:cNvGrpSpPr/>
          <p:nvPr/>
        </p:nvGrpSpPr>
        <p:grpSpPr>
          <a:xfrm>
            <a:off x="7133183" y="2447131"/>
            <a:ext cx="1711938" cy="838200"/>
            <a:chOff x="6324600" y="4892675"/>
            <a:chExt cx="2286000" cy="838200"/>
          </a:xfrm>
        </p:grpSpPr>
        <p:sp>
          <p:nvSpPr>
            <p:cNvPr id="131" name="Freeform 6"/>
            <p:cNvSpPr>
              <a:spLocks/>
            </p:cNvSpPr>
            <p:nvPr/>
          </p:nvSpPr>
          <p:spPr bwMode="auto">
            <a:xfrm>
              <a:off x="664751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32" name="Freeform 7"/>
            <p:cNvSpPr>
              <a:spLocks/>
            </p:cNvSpPr>
            <p:nvPr/>
          </p:nvSpPr>
          <p:spPr bwMode="auto">
            <a:xfrm>
              <a:off x="6625300" y="499195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33" name="Freeform 8"/>
            <p:cNvSpPr>
              <a:spLocks/>
            </p:cNvSpPr>
            <p:nvPr/>
          </p:nvSpPr>
          <p:spPr bwMode="auto">
            <a:xfrm>
              <a:off x="6324600" y="514656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34" name="Freeform 9"/>
            <p:cNvSpPr>
              <a:spLocks/>
            </p:cNvSpPr>
            <p:nvPr/>
          </p:nvSpPr>
          <p:spPr bwMode="auto">
            <a:xfrm>
              <a:off x="6866201" y="531461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rgbClr val="CC0066"/>
            </a:solidFill>
            <a:ln w="9525">
              <a:noFill/>
              <a:round/>
              <a:headEnd/>
              <a:tailEnd/>
            </a:ln>
          </p:spPr>
          <p:txBody>
            <a:bodyPr/>
            <a:lstStyle/>
            <a:p>
              <a:endParaRPr lang="en-US" dirty="0">
                <a:latin typeface="Calibri" pitchFamily="34" charset="0"/>
              </a:endParaRPr>
            </a:p>
          </p:txBody>
        </p:sp>
        <p:sp>
          <p:nvSpPr>
            <p:cNvPr id="135" name="Freeform 10"/>
            <p:cNvSpPr>
              <a:spLocks/>
            </p:cNvSpPr>
            <p:nvPr/>
          </p:nvSpPr>
          <p:spPr bwMode="auto">
            <a:xfrm>
              <a:off x="7030219" y="489267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rgbClr val="CC0066"/>
            </a:solidFill>
            <a:ln w="9525">
              <a:noFill/>
              <a:round/>
              <a:headEnd/>
              <a:tailEnd/>
            </a:ln>
          </p:spPr>
          <p:txBody>
            <a:bodyPr/>
            <a:lstStyle/>
            <a:p>
              <a:endParaRPr lang="en-US" dirty="0">
                <a:latin typeface="Calibri" pitchFamily="34" charset="0"/>
              </a:endParaRPr>
            </a:p>
          </p:txBody>
        </p:sp>
        <p:sp>
          <p:nvSpPr>
            <p:cNvPr id="136" name="Freeform 11"/>
            <p:cNvSpPr>
              <a:spLocks/>
            </p:cNvSpPr>
            <p:nvPr/>
          </p:nvSpPr>
          <p:spPr bwMode="auto">
            <a:xfrm>
              <a:off x="7221573" y="543872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37" name="Freeform 12"/>
            <p:cNvSpPr>
              <a:spLocks/>
            </p:cNvSpPr>
            <p:nvPr/>
          </p:nvSpPr>
          <p:spPr bwMode="auto">
            <a:xfrm>
              <a:off x="7440264" y="528979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38" name="Freeform 13"/>
            <p:cNvSpPr>
              <a:spLocks/>
            </p:cNvSpPr>
            <p:nvPr/>
          </p:nvSpPr>
          <p:spPr bwMode="auto">
            <a:xfrm>
              <a:off x="776830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rgbClr val="CC0066"/>
            </a:solidFill>
            <a:ln w="9525">
              <a:noFill/>
              <a:round/>
              <a:headEnd/>
              <a:tailEnd/>
            </a:ln>
          </p:spPr>
          <p:txBody>
            <a:bodyPr/>
            <a:lstStyle/>
            <a:p>
              <a:endParaRPr lang="en-US" dirty="0">
                <a:latin typeface="Calibri" pitchFamily="34" charset="0"/>
              </a:endParaRPr>
            </a:p>
          </p:txBody>
        </p:sp>
        <p:sp>
          <p:nvSpPr>
            <p:cNvPr id="139" name="Freeform 14"/>
            <p:cNvSpPr>
              <a:spLocks/>
            </p:cNvSpPr>
            <p:nvPr/>
          </p:nvSpPr>
          <p:spPr bwMode="auto">
            <a:xfrm>
              <a:off x="7440264" y="504159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40" name="Freeform 15"/>
            <p:cNvSpPr>
              <a:spLocks/>
            </p:cNvSpPr>
            <p:nvPr/>
          </p:nvSpPr>
          <p:spPr bwMode="auto">
            <a:xfrm>
              <a:off x="7686291" y="491749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41" name="Freeform 16"/>
            <p:cNvSpPr>
              <a:spLocks/>
            </p:cNvSpPr>
            <p:nvPr/>
          </p:nvSpPr>
          <p:spPr bwMode="auto">
            <a:xfrm>
              <a:off x="7139564"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42" name="Freeform 17"/>
            <p:cNvSpPr>
              <a:spLocks/>
            </p:cNvSpPr>
            <p:nvPr/>
          </p:nvSpPr>
          <p:spPr bwMode="auto">
            <a:xfrm>
              <a:off x="7768300" y="511605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43" name="Freeform 18"/>
            <p:cNvSpPr>
              <a:spLocks/>
            </p:cNvSpPr>
            <p:nvPr/>
          </p:nvSpPr>
          <p:spPr bwMode="auto">
            <a:xfrm>
              <a:off x="8068999" y="5240158"/>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sp>
          <p:nvSpPr>
            <p:cNvPr id="144" name="Freeform 19"/>
            <p:cNvSpPr>
              <a:spLocks/>
            </p:cNvSpPr>
            <p:nvPr/>
          </p:nvSpPr>
          <p:spPr bwMode="auto">
            <a:xfrm>
              <a:off x="8342362"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145" name="Freeform 20"/>
            <p:cNvSpPr>
              <a:spLocks/>
            </p:cNvSpPr>
            <p:nvPr/>
          </p:nvSpPr>
          <p:spPr bwMode="auto">
            <a:xfrm>
              <a:off x="8096335" y="494231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2">
                <a:lumMod val="90000"/>
                <a:lumOff val="10000"/>
              </a:schemeClr>
            </a:solidFill>
            <a:ln w="9525">
              <a:noFill/>
              <a:round/>
              <a:headEnd/>
              <a:tailEnd/>
            </a:ln>
          </p:spPr>
          <p:txBody>
            <a:bodyPr/>
            <a:lstStyle/>
            <a:p>
              <a:endParaRPr lang="en-US" dirty="0">
                <a:latin typeface="Calibri" pitchFamily="34" charset="0"/>
              </a:endParaRPr>
            </a:p>
          </p:txBody>
        </p:sp>
      </p:grpSp>
      <p:sp>
        <p:nvSpPr>
          <p:cNvPr id="100" name="AutoShape 57"/>
          <p:cNvSpPr>
            <a:spLocks noChangeArrowheads="1"/>
          </p:cNvSpPr>
          <p:nvPr/>
        </p:nvSpPr>
        <p:spPr bwMode="auto">
          <a:xfrm rot="37300">
            <a:off x="2265062" y="2878089"/>
            <a:ext cx="267123" cy="457200"/>
          </a:xfrm>
          <a:prstGeom prst="rightArrow">
            <a:avLst>
              <a:gd name="adj1" fmla="val 50000"/>
              <a:gd name="adj2" fmla="val 29167"/>
            </a:avLst>
          </a:prstGeom>
          <a:solidFill>
            <a:schemeClr val="accent6">
              <a:lumMod val="50000"/>
            </a:schemeClr>
          </a:solidFill>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Tree>
    <p:extLst>
      <p:ext uri="{BB962C8B-B14F-4D97-AF65-F5344CB8AC3E}">
        <p14:creationId xmlns:p14="http://schemas.microsoft.com/office/powerpoint/2010/main" val="290293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animBg="1"/>
      <p:bldP spid="78" grpId="0" animBg="1"/>
      <p:bldP spid="86" grpId="0"/>
      <p:bldP spid="87" grpId="0" animBg="1"/>
      <p:bldP spid="93" grpId="0" animBg="1"/>
      <p:bldP spid="110" grpId="0" animBg="1"/>
      <p:bldP spid="111" grpId="0"/>
      <p:bldP spid="10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684213"/>
            <a:ext cx="8229600" cy="1066800"/>
          </a:xfrm>
        </p:spPr>
        <p:txBody>
          <a:bodyPr/>
          <a:lstStyle/>
          <a:p>
            <a:pPr eaLnBrk="1" hangingPunct="1"/>
            <a:r>
              <a:rPr lang="en-US" dirty="0" smtClean="0">
                <a:latin typeface="+mj-lt"/>
              </a:rPr>
              <a:t>Conclusions</a:t>
            </a:r>
          </a:p>
        </p:txBody>
      </p:sp>
      <p:sp>
        <p:nvSpPr>
          <p:cNvPr id="5" name="Block Arc 4"/>
          <p:cNvSpPr/>
          <p:nvPr/>
        </p:nvSpPr>
        <p:spPr>
          <a:xfrm>
            <a:off x="-4605338" y="974725"/>
            <a:ext cx="5848351" cy="5848350"/>
          </a:xfrm>
          <a:prstGeom prst="blockArc">
            <a:avLst>
              <a:gd name="adj1" fmla="val 18900000"/>
              <a:gd name="adj2" fmla="val 2700000"/>
              <a:gd name="adj3" fmla="val 369"/>
            </a:avLst>
          </a:prstGeom>
        </p:spPr>
        <p:style>
          <a:lnRef idx="2">
            <a:schemeClr val="accent1">
              <a:tint val="90000"/>
              <a:hueOff val="0"/>
              <a:satOff val="0"/>
              <a:lumOff val="0"/>
              <a:alphaOff val="0"/>
            </a:schemeClr>
          </a:lnRef>
          <a:fillRef idx="0">
            <a:schemeClr val="accent1">
              <a:tint val="90000"/>
              <a:hueOff val="0"/>
              <a:satOff val="0"/>
              <a:lumOff val="0"/>
              <a:alphaOff val="0"/>
            </a:schemeClr>
          </a:fillRef>
          <a:effectRef idx="0">
            <a:schemeClr val="accent1">
              <a:tint val="90000"/>
              <a:hueOff val="0"/>
              <a:satOff val="0"/>
              <a:lumOff val="0"/>
              <a:alphaOff val="0"/>
            </a:schemeClr>
          </a:effectRef>
          <a:fontRef idx="minor">
            <a:schemeClr val="tx1">
              <a:hueOff val="0"/>
              <a:satOff val="0"/>
              <a:lumOff val="0"/>
              <a:alphaOff val="0"/>
            </a:schemeClr>
          </a:fontRef>
        </p:style>
      </p:sp>
      <p:grpSp>
        <p:nvGrpSpPr>
          <p:cNvPr id="2" name="Group 1"/>
          <p:cNvGrpSpPr/>
          <p:nvPr/>
        </p:nvGrpSpPr>
        <p:grpSpPr>
          <a:xfrm>
            <a:off x="228600" y="1879600"/>
            <a:ext cx="8550275" cy="928688"/>
            <a:chOff x="228600" y="1879600"/>
            <a:chExt cx="8550275" cy="928688"/>
          </a:xfrm>
        </p:grpSpPr>
        <p:sp>
          <p:nvSpPr>
            <p:cNvPr id="6" name="Freeform 5"/>
            <p:cNvSpPr/>
            <p:nvPr/>
          </p:nvSpPr>
          <p:spPr bwMode="auto">
            <a:xfrm>
              <a:off x="795338" y="1893888"/>
              <a:ext cx="7983537" cy="914400"/>
            </a:xfrm>
            <a:custGeom>
              <a:avLst/>
              <a:gdLst>
                <a:gd name="connsiteX0" fmla="*/ 0 w 7983656"/>
                <a:gd name="connsiteY0" fmla="*/ 0 h 668188"/>
                <a:gd name="connsiteX1" fmla="*/ 7983656 w 7983656"/>
                <a:gd name="connsiteY1" fmla="*/ 0 h 668188"/>
                <a:gd name="connsiteX2" fmla="*/ 7983656 w 7983656"/>
                <a:gd name="connsiteY2" fmla="*/ 668188 h 668188"/>
                <a:gd name="connsiteX3" fmla="*/ 0 w 7983656"/>
                <a:gd name="connsiteY3" fmla="*/ 668188 h 668188"/>
                <a:gd name="connsiteX4" fmla="*/ 0 w 7983656"/>
                <a:gd name="connsiteY4" fmla="*/ 0 h 66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3656" h="668188">
                  <a:moveTo>
                    <a:pt x="0" y="0"/>
                  </a:moveTo>
                  <a:lnTo>
                    <a:pt x="7983656" y="0"/>
                  </a:lnTo>
                  <a:lnTo>
                    <a:pt x="7983656" y="668188"/>
                  </a:lnTo>
                  <a:lnTo>
                    <a:pt x="0" y="668188"/>
                  </a:lnTo>
                  <a:lnTo>
                    <a:pt x="0" y="0"/>
                  </a:lnTo>
                  <a:close/>
                </a:path>
              </a:pathLst>
            </a:custGeom>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lIns="530375" tIns="40640" rIns="40640" bIns="40640" anchor="ctr"/>
            <a:lstStyle/>
            <a:p>
              <a:pPr lvl="0" defTabSz="711200">
                <a:lnSpc>
                  <a:spcPct val="90000"/>
                </a:lnSpc>
                <a:spcBef>
                  <a:spcPct val="0"/>
                </a:spcBef>
                <a:spcAft>
                  <a:spcPct val="35000"/>
                </a:spcAft>
              </a:pPr>
              <a:r>
                <a:rPr lang="en-US" sz="2000" dirty="0">
                  <a:solidFill>
                    <a:schemeClr val="bg1"/>
                  </a:solidFill>
                </a:rPr>
                <a:t>Repeated use of a herbicide selects for </a:t>
              </a:r>
              <a:r>
                <a:rPr lang="en-US" sz="2000" dirty="0" smtClean="0">
                  <a:solidFill>
                    <a:schemeClr val="bg1"/>
                  </a:solidFill>
                </a:rPr>
                <a:t>herbicide-resistant biotypes. Over time, the number of resistant individuals in the weed population increases until the majority of the population is herbicide-resistant.</a:t>
              </a:r>
              <a:endParaRPr lang="en-US" sz="2000" dirty="0">
                <a:solidFill>
                  <a:schemeClr val="bg1"/>
                </a:solidFill>
              </a:endParaRPr>
            </a:p>
          </p:txBody>
        </p:sp>
        <p:sp>
          <p:nvSpPr>
            <p:cNvPr id="7" name="Oval 6"/>
            <p:cNvSpPr/>
            <p:nvPr/>
          </p:nvSpPr>
          <p:spPr bwMode="auto">
            <a:xfrm>
              <a:off x="228600" y="1879600"/>
              <a:ext cx="914400" cy="914400"/>
            </a:xfrm>
            <a:prstGeom prst="ellipse">
              <a:avLst/>
            </a:prstGeom>
          </p:spPr>
          <p:style>
            <a:lnRef idx="2">
              <a:schemeClr val="accent1">
                <a:shade val="5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51205" name="Group 14"/>
          <p:cNvGrpSpPr>
            <a:grpSpLocks/>
          </p:cNvGrpSpPr>
          <p:nvPr/>
        </p:nvGrpSpPr>
        <p:grpSpPr bwMode="auto">
          <a:xfrm>
            <a:off x="701675" y="3411538"/>
            <a:ext cx="8094663" cy="922337"/>
            <a:chOff x="685800" y="3352800"/>
            <a:chExt cx="8093800" cy="922393"/>
          </a:xfrm>
        </p:grpSpPr>
        <p:sp>
          <p:nvSpPr>
            <p:cNvPr id="8" name="Freeform 7"/>
            <p:cNvSpPr/>
            <p:nvPr/>
          </p:nvSpPr>
          <p:spPr>
            <a:xfrm>
              <a:off x="1179460" y="3360737"/>
              <a:ext cx="7600140" cy="914456"/>
            </a:xfrm>
            <a:custGeom>
              <a:avLst/>
              <a:gdLst>
                <a:gd name="connsiteX0" fmla="*/ 0 w 7600569"/>
                <a:gd name="connsiteY0" fmla="*/ 0 h 668188"/>
                <a:gd name="connsiteX1" fmla="*/ 7600569 w 7600569"/>
                <a:gd name="connsiteY1" fmla="*/ 0 h 668188"/>
                <a:gd name="connsiteX2" fmla="*/ 7600569 w 7600569"/>
                <a:gd name="connsiteY2" fmla="*/ 668188 h 668188"/>
                <a:gd name="connsiteX3" fmla="*/ 0 w 7600569"/>
                <a:gd name="connsiteY3" fmla="*/ 668188 h 668188"/>
                <a:gd name="connsiteX4" fmla="*/ 0 w 7600569"/>
                <a:gd name="connsiteY4" fmla="*/ 0 h 66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569" h="668188">
                  <a:moveTo>
                    <a:pt x="0" y="0"/>
                  </a:moveTo>
                  <a:lnTo>
                    <a:pt x="7600569" y="0"/>
                  </a:lnTo>
                  <a:lnTo>
                    <a:pt x="7600569" y="668188"/>
                  </a:lnTo>
                  <a:lnTo>
                    <a:pt x="0" y="668188"/>
                  </a:lnTo>
                  <a:lnTo>
                    <a:pt x="0" y="0"/>
                  </a:lnTo>
                  <a:close/>
                </a:path>
              </a:pathLst>
            </a:custGeom>
          </p:spPr>
          <p:style>
            <a:lnRef idx="2">
              <a:schemeClr val="lt1">
                <a:hueOff val="0"/>
                <a:satOff val="0"/>
                <a:lumOff val="0"/>
                <a:alphaOff val="0"/>
              </a:schemeClr>
            </a:lnRef>
            <a:fillRef idx="1">
              <a:schemeClr val="accent1">
                <a:shade val="50000"/>
                <a:hueOff val="115659"/>
                <a:satOff val="-19097"/>
                <a:lumOff val="25479"/>
                <a:alphaOff val="0"/>
              </a:schemeClr>
            </a:fillRef>
            <a:effectRef idx="0">
              <a:schemeClr val="accent1">
                <a:shade val="50000"/>
                <a:hueOff val="115659"/>
                <a:satOff val="-19097"/>
                <a:lumOff val="25479"/>
                <a:alphaOff val="0"/>
              </a:schemeClr>
            </a:effectRef>
            <a:fontRef idx="minor">
              <a:schemeClr val="lt1"/>
            </a:fontRef>
          </p:style>
          <p:txBody>
            <a:bodyPr lIns="530375" tIns="40640" rIns="40640" bIns="40640" anchor="ctr"/>
            <a:lstStyle/>
            <a:p>
              <a:pPr lvl="0" defTabSz="711200">
                <a:lnSpc>
                  <a:spcPct val="90000"/>
                </a:lnSpc>
                <a:spcBef>
                  <a:spcPct val="0"/>
                </a:spcBef>
                <a:spcAft>
                  <a:spcPct val="35000"/>
                </a:spcAft>
              </a:pPr>
              <a:r>
                <a:rPr lang="en-US" sz="2000" dirty="0" smtClean="0"/>
                <a:t>Several factors affect the selection of herbicide-resistant weeds.</a:t>
              </a:r>
              <a:endParaRPr lang="en-US" sz="2000" dirty="0"/>
            </a:p>
          </p:txBody>
        </p:sp>
        <p:sp>
          <p:nvSpPr>
            <p:cNvPr id="9" name="Oval 8"/>
            <p:cNvSpPr/>
            <p:nvPr/>
          </p:nvSpPr>
          <p:spPr>
            <a:xfrm>
              <a:off x="685800" y="3352800"/>
              <a:ext cx="914303" cy="914456"/>
            </a:xfrm>
            <a:prstGeom prst="ellipse">
              <a:avLst/>
            </a:prstGeom>
          </p:spPr>
          <p:style>
            <a:lnRef idx="2">
              <a:schemeClr val="accent1">
                <a:shade val="50000"/>
                <a:hueOff val="115659"/>
                <a:satOff val="-19097"/>
                <a:lumOff val="25479"/>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51206" name="Group 13"/>
          <p:cNvGrpSpPr>
            <a:grpSpLocks/>
          </p:cNvGrpSpPr>
          <p:nvPr/>
        </p:nvGrpSpPr>
        <p:grpSpPr bwMode="auto">
          <a:xfrm>
            <a:off x="436563" y="4976813"/>
            <a:ext cx="8093075" cy="927100"/>
            <a:chOff x="685800" y="4419600"/>
            <a:chExt cx="8093800" cy="926290"/>
          </a:xfrm>
        </p:grpSpPr>
        <p:sp>
          <p:nvSpPr>
            <p:cNvPr id="10" name="Freeform 9"/>
            <p:cNvSpPr/>
            <p:nvPr/>
          </p:nvSpPr>
          <p:spPr>
            <a:xfrm>
              <a:off x="1179556" y="4430702"/>
              <a:ext cx="7600044" cy="915188"/>
            </a:xfrm>
            <a:custGeom>
              <a:avLst/>
              <a:gdLst>
                <a:gd name="connsiteX0" fmla="*/ 0 w 7600569"/>
                <a:gd name="connsiteY0" fmla="*/ 0 h 668188"/>
                <a:gd name="connsiteX1" fmla="*/ 7600569 w 7600569"/>
                <a:gd name="connsiteY1" fmla="*/ 0 h 668188"/>
                <a:gd name="connsiteX2" fmla="*/ 7600569 w 7600569"/>
                <a:gd name="connsiteY2" fmla="*/ 668188 h 668188"/>
                <a:gd name="connsiteX3" fmla="*/ 0 w 7600569"/>
                <a:gd name="connsiteY3" fmla="*/ 668188 h 668188"/>
                <a:gd name="connsiteX4" fmla="*/ 0 w 7600569"/>
                <a:gd name="connsiteY4" fmla="*/ 0 h 66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569" h="668188">
                  <a:moveTo>
                    <a:pt x="0" y="0"/>
                  </a:moveTo>
                  <a:lnTo>
                    <a:pt x="7600569" y="0"/>
                  </a:lnTo>
                  <a:lnTo>
                    <a:pt x="7600569" y="668188"/>
                  </a:lnTo>
                  <a:lnTo>
                    <a:pt x="0" y="668188"/>
                  </a:lnTo>
                  <a:lnTo>
                    <a:pt x="0" y="0"/>
                  </a:lnTo>
                  <a:close/>
                </a:path>
              </a:pathLst>
            </a:custGeom>
          </p:spPr>
          <p:style>
            <a:lnRef idx="2">
              <a:schemeClr val="lt1">
                <a:hueOff val="0"/>
                <a:satOff val="0"/>
                <a:lumOff val="0"/>
                <a:alphaOff val="0"/>
              </a:schemeClr>
            </a:lnRef>
            <a:fillRef idx="1">
              <a:schemeClr val="accent1">
                <a:shade val="50000"/>
                <a:hueOff val="231318"/>
                <a:satOff val="-38194"/>
                <a:lumOff val="50958"/>
                <a:alphaOff val="0"/>
              </a:schemeClr>
            </a:fillRef>
            <a:effectRef idx="0">
              <a:schemeClr val="accent1">
                <a:shade val="50000"/>
                <a:hueOff val="231318"/>
                <a:satOff val="-38194"/>
                <a:lumOff val="50958"/>
                <a:alphaOff val="0"/>
              </a:schemeClr>
            </a:effectRef>
            <a:fontRef idx="minor">
              <a:schemeClr val="lt1"/>
            </a:fontRef>
          </p:style>
          <p:txBody>
            <a:bodyPr lIns="530375" tIns="40640" rIns="40640" bIns="40640" anchor="ctr"/>
            <a:lstStyle/>
            <a:p>
              <a:pPr defTabSz="711200">
                <a:lnSpc>
                  <a:spcPct val="90000"/>
                </a:lnSpc>
                <a:spcAft>
                  <a:spcPct val="35000"/>
                </a:spcAft>
                <a:defRPr/>
              </a:pPr>
              <a:r>
                <a:rPr lang="en-US" sz="2000" dirty="0" smtClean="0">
                  <a:solidFill>
                    <a:schemeClr val="tx1"/>
                  </a:solidFill>
                </a:rPr>
                <a:t>Once a weed is resistant to a single herbicide, it is possible for it to also be resistant to another herbicide, with </a:t>
              </a:r>
              <a:r>
                <a:rPr lang="en-US" sz="2000" dirty="0">
                  <a:solidFill>
                    <a:schemeClr val="tx1"/>
                  </a:solidFill>
                </a:rPr>
                <a:t>either the </a:t>
              </a:r>
              <a:r>
                <a:rPr lang="en-US" sz="2000" dirty="0" smtClean="0">
                  <a:solidFill>
                    <a:schemeClr val="tx1"/>
                  </a:solidFill>
                </a:rPr>
                <a:t>same or a different mechanism of action.</a:t>
              </a:r>
              <a:endParaRPr lang="en-US" sz="2000" dirty="0">
                <a:solidFill>
                  <a:schemeClr val="tx1"/>
                </a:solidFill>
              </a:endParaRPr>
            </a:p>
          </p:txBody>
        </p:sp>
        <p:sp>
          <p:nvSpPr>
            <p:cNvPr id="11" name="Oval 10"/>
            <p:cNvSpPr/>
            <p:nvPr/>
          </p:nvSpPr>
          <p:spPr>
            <a:xfrm>
              <a:off x="685800" y="4419600"/>
              <a:ext cx="914482" cy="915187"/>
            </a:xfrm>
            <a:prstGeom prst="ellipse">
              <a:avLst/>
            </a:prstGeom>
          </p:spPr>
          <p:style>
            <a:lnRef idx="2">
              <a:schemeClr val="accent1">
                <a:shade val="50000"/>
                <a:hueOff val="231318"/>
                <a:satOff val="-38194"/>
                <a:lumOff val="50958"/>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3" name="Slide Number Placeholder 2"/>
          <p:cNvSpPr>
            <a:spLocks noGrp="1"/>
          </p:cNvSpPr>
          <p:nvPr>
            <p:ph type="sldNum" sz="quarter" idx="12"/>
          </p:nvPr>
        </p:nvSpPr>
        <p:spPr/>
        <p:txBody>
          <a:bodyPr/>
          <a:lstStyle/>
          <a:p>
            <a:fld id="{3750D3DD-1A08-41E3-BE78-F610B60E630E}" type="slidenum">
              <a:rPr lang="en-US" smtClean="0"/>
              <a:pPr/>
              <a:t>13</a:t>
            </a:fld>
            <a:endParaRPr lang="en-US" dirty="0"/>
          </a:p>
        </p:txBody>
      </p:sp>
    </p:spTree>
    <p:extLst>
      <p:ext uri="{BB962C8B-B14F-4D97-AF65-F5344CB8AC3E}">
        <p14:creationId xmlns:p14="http://schemas.microsoft.com/office/powerpoint/2010/main" val="176769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839200" cy="5486400"/>
          </a:xfrm>
        </p:spPr>
        <p:txBody>
          <a:bodyPr>
            <a:noAutofit/>
          </a:bodyPr>
          <a:lstStyle/>
          <a:p>
            <a:pPr marL="0" indent="0">
              <a:buNone/>
            </a:pPr>
            <a:r>
              <a:rPr lang="en-US" sz="1600" dirty="0" smtClean="0"/>
              <a:t>This lesson was developed by a WSSA sub-committee and reviewed by the WSSA Board of Directors and other WSSA members before being released. The sub-committee was composed of the following individuals.</a:t>
            </a:r>
          </a:p>
          <a:p>
            <a:pPr marL="0" indent="0">
              <a:buNone/>
            </a:pPr>
            <a:endParaRPr lang="en-US" sz="1600" dirty="0" smtClean="0"/>
          </a:p>
          <a:p>
            <a:r>
              <a:rPr lang="en-US" sz="1600" dirty="0" smtClean="0"/>
              <a:t>Wes Everman, PhD 	(North Carolina State University)</a:t>
            </a:r>
          </a:p>
          <a:p>
            <a:r>
              <a:rPr lang="en-US" sz="1600" dirty="0" smtClean="0"/>
              <a:t>Les Glasgow, PhD 		(Syngenta Crop Protection)</a:t>
            </a:r>
          </a:p>
          <a:p>
            <a:r>
              <a:rPr lang="en-US" sz="1600" dirty="0" smtClean="0"/>
              <a:t>Lynn Ingegneri, PhD	(Consultant)</a:t>
            </a:r>
          </a:p>
          <a:p>
            <a:r>
              <a:rPr lang="en-US" sz="1600" dirty="0" smtClean="0"/>
              <a:t>Jill Schroeder, PhD 	(New Mexico State University)</a:t>
            </a:r>
          </a:p>
          <a:p>
            <a:r>
              <a:rPr lang="en-US" sz="1600" dirty="0" smtClean="0"/>
              <a:t>David Shaw, PhD 		(Mississippi State University)</a:t>
            </a:r>
          </a:p>
          <a:p>
            <a:r>
              <a:rPr lang="en-US" sz="1600" dirty="0" smtClean="0"/>
              <a:t>John Soteres, PhD 	(Monsanto Company) (Sub-committee chairman)</a:t>
            </a:r>
          </a:p>
          <a:p>
            <a:r>
              <a:rPr lang="en-US" sz="1600" dirty="0" smtClean="0"/>
              <a:t>Jeff Stachler, PhD 		(North Dakota State University </a:t>
            </a:r>
            <a:r>
              <a:rPr lang="en-US" sz="1600" dirty="0"/>
              <a:t>and University of Minnesota)</a:t>
            </a:r>
            <a:endParaRPr lang="en-US" sz="1600" dirty="0" smtClean="0"/>
          </a:p>
          <a:p>
            <a:r>
              <a:rPr lang="en-US" sz="1600" dirty="0" smtClean="0"/>
              <a:t>François Tardif, PhD 	(University of Guelph)</a:t>
            </a:r>
          </a:p>
          <a:p>
            <a:pPr marL="0" indent="0">
              <a:buNone/>
            </a:pPr>
            <a:r>
              <a:rPr lang="en-US" sz="1600" dirty="0"/>
              <a:t>The module was adapted for </a:t>
            </a:r>
            <a:r>
              <a:rPr lang="en-US" sz="1600" dirty="0" err="1"/>
              <a:t>noncropland</a:t>
            </a:r>
            <a:r>
              <a:rPr lang="en-US" sz="1600" dirty="0"/>
              <a:t> applicators by </a:t>
            </a:r>
            <a:r>
              <a:rPr lang="en-US" sz="1600" dirty="0" smtClean="0"/>
              <a:t>John </a:t>
            </a:r>
            <a:r>
              <a:rPr lang="en-US" sz="1600" dirty="0"/>
              <a:t>D. Byrd, Jr</a:t>
            </a:r>
            <a:r>
              <a:rPr lang="en-US" sz="1600" dirty="0" smtClean="0"/>
              <a:t>., Ph. D. </a:t>
            </a:r>
            <a:r>
              <a:rPr lang="en-US" sz="1600" dirty="0"/>
              <a:t>(Mississippi State University) and William W. </a:t>
            </a:r>
            <a:r>
              <a:rPr lang="en-US" sz="1600" dirty="0" smtClean="0"/>
              <a:t>Witt, Ph. </a:t>
            </a:r>
            <a:r>
              <a:rPr lang="en-US" sz="1600" smtClean="0"/>
              <a:t>D. </a:t>
            </a:r>
            <a:r>
              <a:rPr lang="en-US" sz="1600" dirty="0"/>
              <a:t>(University of Kentucky, retired).</a:t>
            </a:r>
          </a:p>
          <a:p>
            <a:pPr marL="0" indent="0">
              <a:buNone/>
            </a:pPr>
            <a:endParaRPr lang="en-US" sz="1600" dirty="0"/>
          </a:p>
          <a:p>
            <a:pPr marL="0" indent="0">
              <a:buNone/>
            </a:pPr>
            <a:r>
              <a:rPr lang="en-US" sz="1600" dirty="0" smtClean="0"/>
              <a:t>Financial support for this was provided by Global HRAC, North America HRAC, and WSSA.</a:t>
            </a:r>
          </a:p>
          <a:p>
            <a:pPr marL="0" indent="0">
              <a:buNone/>
            </a:pPr>
            <a:endParaRPr lang="en-US" sz="1600" dirty="0" smtClean="0"/>
          </a:p>
          <a:p>
            <a:pPr marL="0" indent="0">
              <a:buNone/>
            </a:pPr>
            <a:r>
              <a:rPr lang="en-US" sz="1600" dirty="0" smtClean="0"/>
              <a:t>Our thanks are extended to the National Corn Growers Association for allowing us to use training materials posted on their website as the starting point for these training lessons.</a:t>
            </a:r>
          </a:p>
          <a:p>
            <a:pPr marL="0" indent="0">
              <a:buNone/>
            </a:pPr>
            <a:endParaRPr lang="en-US" sz="1600" dirty="0"/>
          </a:p>
        </p:txBody>
      </p:sp>
      <p:sp>
        <p:nvSpPr>
          <p:cNvPr id="2" name="Title 1"/>
          <p:cNvSpPr>
            <a:spLocks noGrp="1"/>
          </p:cNvSpPr>
          <p:nvPr>
            <p:ph type="title"/>
          </p:nvPr>
        </p:nvSpPr>
        <p:spPr>
          <a:xfrm>
            <a:off x="457200" y="228600"/>
            <a:ext cx="8229600" cy="762000"/>
          </a:xfrm>
        </p:spPr>
        <p:txBody>
          <a:bodyPr/>
          <a:lstStyle/>
          <a:p>
            <a:r>
              <a:rPr lang="en-US" dirty="0" smtClean="0">
                <a:latin typeface="+mj-lt"/>
              </a:rPr>
              <a:t>Credits:</a:t>
            </a:r>
            <a:endParaRPr lang="en-US" dirty="0">
              <a:latin typeface="+mj-lt"/>
            </a:endParaRPr>
          </a:p>
        </p:txBody>
      </p:sp>
      <p:sp>
        <p:nvSpPr>
          <p:cNvPr id="5" name="Slide Number Placeholder 4"/>
          <p:cNvSpPr>
            <a:spLocks noGrp="1"/>
          </p:cNvSpPr>
          <p:nvPr>
            <p:ph type="sldNum" sz="quarter" idx="12"/>
          </p:nvPr>
        </p:nvSpPr>
        <p:spPr/>
        <p:txBody>
          <a:bodyPr/>
          <a:lstStyle/>
          <a:p>
            <a:fld id="{3750D3DD-1A08-41E3-BE78-F610B60E630E}" type="slidenum">
              <a:rPr lang="en-US" smtClean="0"/>
              <a:pPr/>
              <a:t>14</a:t>
            </a:fld>
            <a:endParaRPr lang="en-US" dirty="0"/>
          </a:p>
        </p:txBody>
      </p:sp>
    </p:spTree>
    <p:extLst>
      <p:ext uri="{BB962C8B-B14F-4D97-AF65-F5344CB8AC3E}">
        <p14:creationId xmlns:p14="http://schemas.microsoft.com/office/powerpoint/2010/main" val="1580680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pc="-70" dirty="0" smtClean="0">
                <a:latin typeface="+mj-lt"/>
              </a:rPr>
              <a:t>Herbicide Resistance WSSA Definitions</a:t>
            </a:r>
            <a:endParaRPr lang="en-US" sz="3600" spc="-70" dirty="0">
              <a:latin typeface="+mj-lt"/>
            </a:endParaRPr>
          </a:p>
        </p:txBody>
      </p:sp>
      <p:sp>
        <p:nvSpPr>
          <p:cNvPr id="5" name="Slide Number Placeholder 4"/>
          <p:cNvSpPr>
            <a:spLocks noGrp="1"/>
          </p:cNvSpPr>
          <p:nvPr>
            <p:ph type="sldNum" sz="quarter" idx="12"/>
          </p:nvPr>
        </p:nvSpPr>
        <p:spPr/>
        <p:txBody>
          <a:bodyPr/>
          <a:lstStyle/>
          <a:p>
            <a:fld id="{3750D3DD-1A08-41E3-BE78-F610B60E630E}" type="slidenum">
              <a:rPr lang="en-US" smtClean="0"/>
              <a:pPr/>
              <a:t>15</a:t>
            </a:fld>
            <a:endParaRPr lang="en-US" dirty="0"/>
          </a:p>
        </p:txBody>
      </p:sp>
      <p:sp>
        <p:nvSpPr>
          <p:cNvPr id="3" name="Content Placeholder 2"/>
          <p:cNvSpPr>
            <a:spLocks noGrp="1"/>
          </p:cNvSpPr>
          <p:nvPr>
            <p:ph idx="4294967295"/>
          </p:nvPr>
        </p:nvSpPr>
        <p:spPr>
          <a:xfrm flipH="1">
            <a:off x="533397" y="1600200"/>
            <a:ext cx="7781769" cy="1295400"/>
          </a:xfrm>
          <a:prstGeom prst="rect">
            <a:avLst/>
          </a:prstGeom>
          <a:noFill/>
          <a:ln>
            <a:noFill/>
          </a:ln>
        </p:spPr>
        <p:txBody>
          <a:bodyPr lIns="91440">
            <a:noAutofit/>
          </a:bodyPr>
          <a:lstStyle/>
          <a:p>
            <a:pPr marL="0" indent="0">
              <a:buNone/>
            </a:pPr>
            <a:r>
              <a:rPr lang="en-US" sz="1900" spc="-70" dirty="0" smtClean="0"/>
              <a:t>"</a:t>
            </a:r>
            <a:r>
              <a:rPr lang="en-US" sz="1900" b="1" spc="-70" dirty="0" smtClean="0"/>
              <a:t>Herbicide resistance</a:t>
            </a:r>
            <a:r>
              <a:rPr lang="en-US" sz="1900" spc="-70" dirty="0" smtClean="0"/>
              <a:t> is the inherited ability of a plant to survive and reproduce following exposure to a dose of herbicide normally lethal to the wild type. In a plant, resistance may be naturally occurring or induced by such techniques as genetic engineering or selection of variants produced by tissue culture or mutagenesis." </a:t>
            </a:r>
            <a:endParaRPr lang="en-US" sz="1900" spc="-70" dirty="0"/>
          </a:p>
        </p:txBody>
      </p:sp>
      <p:sp>
        <p:nvSpPr>
          <p:cNvPr id="14" name="Content Placeholder 2"/>
          <p:cNvSpPr txBox="1">
            <a:spLocks/>
          </p:cNvSpPr>
          <p:nvPr/>
        </p:nvSpPr>
        <p:spPr>
          <a:xfrm flipH="1">
            <a:off x="533400" y="4038600"/>
            <a:ext cx="7534897" cy="990600"/>
          </a:xfrm>
          <a:prstGeom prst="rect">
            <a:avLst/>
          </a:prstGeom>
          <a:noFill/>
          <a:ln>
            <a:noFill/>
          </a:ln>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
                <a:srgbClr val="387C2C"/>
              </a:buClr>
              <a:buSzTx/>
              <a:buFont typeface="Wingdings" pitchFamily="2" charset="2"/>
              <a:buNone/>
              <a:tabLst/>
              <a:defRPr/>
            </a:pPr>
            <a:r>
              <a:rPr kumimoji="0" lang="en-US" sz="1900" b="0" i="0" u="none" strike="noStrike" kern="1200" cap="none" spc="-80" normalizeH="0" noProof="0" dirty="0" smtClean="0">
                <a:ln>
                  <a:noFill/>
                </a:ln>
                <a:solidFill>
                  <a:schemeClr val="tx1"/>
                </a:solidFill>
                <a:effectLst/>
                <a:uLnTx/>
                <a:uFillTx/>
                <a:latin typeface="+mn-lt"/>
                <a:ea typeface="+mn-ea"/>
                <a:cs typeface="+mn-cs"/>
              </a:rPr>
              <a:t>"</a:t>
            </a:r>
            <a:r>
              <a:rPr kumimoji="0" lang="en-US" sz="1900" b="1" i="0" u="none" strike="noStrike" kern="1200" cap="none" spc="-80" normalizeH="0" noProof="0" dirty="0" smtClean="0">
                <a:ln>
                  <a:noFill/>
                </a:ln>
                <a:solidFill>
                  <a:schemeClr val="tx1"/>
                </a:solidFill>
                <a:effectLst/>
                <a:uLnTx/>
                <a:uFillTx/>
                <a:latin typeface="+mn-lt"/>
                <a:ea typeface="+mn-ea"/>
                <a:cs typeface="+mn-cs"/>
              </a:rPr>
              <a:t>Herbicide tolerance</a:t>
            </a:r>
            <a:r>
              <a:rPr kumimoji="0" lang="en-US" sz="1900" b="0" i="0" u="none" strike="noStrike" kern="1200" cap="none" spc="-80" normalizeH="0" noProof="0" dirty="0" smtClean="0">
                <a:ln>
                  <a:noFill/>
                </a:ln>
                <a:solidFill>
                  <a:schemeClr val="tx1"/>
                </a:solidFill>
                <a:effectLst/>
                <a:uLnTx/>
                <a:uFillTx/>
                <a:latin typeface="+mn-lt"/>
                <a:ea typeface="+mn-ea"/>
                <a:cs typeface="+mn-cs"/>
              </a:rPr>
              <a:t> is the inherent ability of a species to survive and reproduce after herbicide treatment. This implies that there was no selection or genetic manipulation to make the plant tolerant; it is naturally tolerant."</a:t>
            </a:r>
            <a:endParaRPr kumimoji="0" lang="en-US" sz="1900" b="0" i="0" u="none" strike="noStrike" kern="1200" cap="none" spc="-80" normalizeH="0" noProof="0" dirty="0">
              <a:ln>
                <a:noFill/>
              </a:ln>
              <a:solidFill>
                <a:schemeClr val="tx1"/>
              </a:solidFill>
              <a:effectLst/>
              <a:uLnTx/>
              <a:uFillTx/>
              <a:latin typeface="+mn-lt"/>
              <a:ea typeface="+mn-ea"/>
              <a:cs typeface="+mn-cs"/>
            </a:endParaRPr>
          </a:p>
        </p:txBody>
      </p:sp>
      <p:grpSp>
        <p:nvGrpSpPr>
          <p:cNvPr id="8" name="Group 7"/>
          <p:cNvGrpSpPr/>
          <p:nvPr/>
        </p:nvGrpSpPr>
        <p:grpSpPr>
          <a:xfrm>
            <a:off x="1252152" y="2828925"/>
            <a:ext cx="6746789" cy="1241635"/>
            <a:chOff x="1252152" y="2828925"/>
            <a:chExt cx="6746789" cy="1241635"/>
          </a:xfrm>
        </p:grpSpPr>
        <p:sp>
          <p:nvSpPr>
            <p:cNvPr id="21" name="Text Box 54"/>
            <p:cNvSpPr txBox="1">
              <a:spLocks noChangeArrowheads="1"/>
            </p:cNvSpPr>
            <p:nvPr/>
          </p:nvSpPr>
          <p:spPr bwMode="auto">
            <a:xfrm>
              <a:off x="1751914" y="3732006"/>
              <a:ext cx="703654" cy="338554"/>
            </a:xfrm>
            <a:prstGeom prst="rect">
              <a:avLst/>
            </a:prstGeom>
            <a:noFill/>
            <a:ln w="9525">
              <a:noFill/>
              <a:miter lim="800000"/>
              <a:headEnd/>
              <a:tailEnd/>
            </a:ln>
          </p:spPr>
          <p:txBody>
            <a:bodyPr wrap="none">
              <a:spAutoFit/>
            </a:bodyPr>
            <a:lstStyle/>
            <a:p>
              <a:r>
                <a:rPr lang="en-US" sz="1600" b="1" dirty="0">
                  <a:latin typeface="Calibri" pitchFamily="34" charset="0"/>
                </a:rPr>
                <a:t>Year 1</a:t>
              </a:r>
            </a:p>
          </p:txBody>
        </p:sp>
        <p:sp>
          <p:nvSpPr>
            <p:cNvPr id="22" name="Text Box 55"/>
            <p:cNvSpPr txBox="1">
              <a:spLocks noChangeArrowheads="1"/>
            </p:cNvSpPr>
            <p:nvPr/>
          </p:nvSpPr>
          <p:spPr bwMode="auto">
            <a:xfrm>
              <a:off x="4115373" y="3732006"/>
              <a:ext cx="703654" cy="338554"/>
            </a:xfrm>
            <a:prstGeom prst="rect">
              <a:avLst/>
            </a:prstGeom>
            <a:noFill/>
            <a:ln w="9525">
              <a:noFill/>
              <a:miter lim="800000"/>
              <a:headEnd/>
              <a:tailEnd/>
            </a:ln>
          </p:spPr>
          <p:txBody>
            <a:bodyPr wrap="none">
              <a:spAutoFit/>
            </a:bodyPr>
            <a:lstStyle/>
            <a:p>
              <a:r>
                <a:rPr lang="en-US" sz="1600" b="1" dirty="0">
                  <a:latin typeface="Calibri" pitchFamily="34" charset="0"/>
                </a:rPr>
                <a:t>Year 2</a:t>
              </a:r>
            </a:p>
          </p:txBody>
        </p:sp>
        <p:sp>
          <p:nvSpPr>
            <p:cNvPr id="23" name="Text Box 56"/>
            <p:cNvSpPr txBox="1">
              <a:spLocks noChangeArrowheads="1"/>
            </p:cNvSpPr>
            <p:nvPr/>
          </p:nvSpPr>
          <p:spPr bwMode="auto">
            <a:xfrm>
              <a:off x="6614183" y="3732006"/>
              <a:ext cx="1113190" cy="338554"/>
            </a:xfrm>
            <a:prstGeom prst="rect">
              <a:avLst/>
            </a:prstGeom>
            <a:noFill/>
            <a:ln w="9525">
              <a:noFill/>
              <a:miter lim="800000"/>
              <a:headEnd/>
              <a:tailEnd/>
            </a:ln>
          </p:spPr>
          <p:txBody>
            <a:bodyPr wrap="none">
              <a:spAutoFit/>
            </a:bodyPr>
            <a:lstStyle/>
            <a:p>
              <a:r>
                <a:rPr lang="en-US" sz="1600" b="1" dirty="0" smtClean="0">
                  <a:latin typeface="Calibri" pitchFamily="34" charset="0"/>
                </a:rPr>
                <a:t>Later years</a:t>
              </a:r>
              <a:endParaRPr lang="en-US" sz="1600" b="1" dirty="0">
                <a:latin typeface="Calibri" pitchFamily="34" charset="0"/>
              </a:endParaRPr>
            </a:p>
          </p:txBody>
        </p:sp>
        <p:grpSp>
          <p:nvGrpSpPr>
            <p:cNvPr id="4" name="Group 3"/>
            <p:cNvGrpSpPr/>
            <p:nvPr/>
          </p:nvGrpSpPr>
          <p:grpSpPr>
            <a:xfrm>
              <a:off x="1252152" y="2828925"/>
              <a:ext cx="6746789" cy="846711"/>
              <a:chOff x="1252152" y="2828925"/>
              <a:chExt cx="6746789" cy="846711"/>
            </a:xfrm>
          </p:grpSpPr>
          <p:grpSp>
            <p:nvGrpSpPr>
              <p:cNvPr id="17" name="Group 7"/>
              <p:cNvGrpSpPr/>
              <p:nvPr/>
            </p:nvGrpSpPr>
            <p:grpSpPr>
              <a:xfrm>
                <a:off x="6124833" y="3130544"/>
                <a:ext cx="1874108" cy="504484"/>
                <a:chOff x="6324600" y="4892675"/>
                <a:chExt cx="2286000" cy="838200"/>
              </a:xfrm>
            </p:grpSpPr>
            <p:sp>
              <p:nvSpPr>
                <p:cNvPr id="65" name="Freeform 6"/>
                <p:cNvSpPr>
                  <a:spLocks/>
                </p:cNvSpPr>
                <p:nvPr/>
              </p:nvSpPr>
              <p:spPr bwMode="auto">
                <a:xfrm>
                  <a:off x="664751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6" name="Freeform 7"/>
                <p:cNvSpPr>
                  <a:spLocks/>
                </p:cNvSpPr>
                <p:nvPr/>
              </p:nvSpPr>
              <p:spPr bwMode="auto">
                <a:xfrm>
                  <a:off x="6625300" y="499195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7" name="Freeform 8"/>
                <p:cNvSpPr>
                  <a:spLocks/>
                </p:cNvSpPr>
                <p:nvPr/>
              </p:nvSpPr>
              <p:spPr bwMode="auto">
                <a:xfrm>
                  <a:off x="6324600" y="514656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8" name="Freeform 9"/>
                <p:cNvSpPr>
                  <a:spLocks/>
                </p:cNvSpPr>
                <p:nvPr/>
              </p:nvSpPr>
              <p:spPr bwMode="auto">
                <a:xfrm>
                  <a:off x="6866201" y="531461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69" name="Freeform 10"/>
                <p:cNvSpPr>
                  <a:spLocks/>
                </p:cNvSpPr>
                <p:nvPr/>
              </p:nvSpPr>
              <p:spPr bwMode="auto">
                <a:xfrm>
                  <a:off x="7030219" y="489267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0" name="Freeform 11"/>
                <p:cNvSpPr>
                  <a:spLocks/>
                </p:cNvSpPr>
                <p:nvPr/>
              </p:nvSpPr>
              <p:spPr bwMode="auto">
                <a:xfrm>
                  <a:off x="7221573" y="543872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71" name="Freeform 12"/>
                <p:cNvSpPr>
                  <a:spLocks/>
                </p:cNvSpPr>
                <p:nvPr/>
              </p:nvSpPr>
              <p:spPr bwMode="auto">
                <a:xfrm>
                  <a:off x="7440264" y="528979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2" name="Freeform 13"/>
                <p:cNvSpPr>
                  <a:spLocks/>
                </p:cNvSpPr>
                <p:nvPr/>
              </p:nvSpPr>
              <p:spPr bwMode="auto">
                <a:xfrm>
                  <a:off x="776830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3" name="Freeform 14"/>
                <p:cNvSpPr>
                  <a:spLocks/>
                </p:cNvSpPr>
                <p:nvPr/>
              </p:nvSpPr>
              <p:spPr bwMode="auto">
                <a:xfrm>
                  <a:off x="7440264" y="504159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4" name="Freeform 15"/>
                <p:cNvSpPr>
                  <a:spLocks/>
                </p:cNvSpPr>
                <p:nvPr/>
              </p:nvSpPr>
              <p:spPr bwMode="auto">
                <a:xfrm>
                  <a:off x="7686291" y="491749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5" name="Freeform 16"/>
                <p:cNvSpPr>
                  <a:spLocks/>
                </p:cNvSpPr>
                <p:nvPr/>
              </p:nvSpPr>
              <p:spPr bwMode="auto">
                <a:xfrm>
                  <a:off x="7139564"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6" name="Freeform 17"/>
                <p:cNvSpPr>
                  <a:spLocks/>
                </p:cNvSpPr>
                <p:nvPr/>
              </p:nvSpPr>
              <p:spPr bwMode="auto">
                <a:xfrm>
                  <a:off x="7768300" y="511605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7" name="Freeform 18"/>
                <p:cNvSpPr>
                  <a:spLocks/>
                </p:cNvSpPr>
                <p:nvPr/>
              </p:nvSpPr>
              <p:spPr bwMode="auto">
                <a:xfrm>
                  <a:off x="8068999" y="5240158"/>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8" name="Freeform 19"/>
                <p:cNvSpPr>
                  <a:spLocks/>
                </p:cNvSpPr>
                <p:nvPr/>
              </p:nvSpPr>
              <p:spPr bwMode="auto">
                <a:xfrm>
                  <a:off x="8342362"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79" name="Freeform 20"/>
                <p:cNvSpPr>
                  <a:spLocks/>
                </p:cNvSpPr>
                <p:nvPr/>
              </p:nvSpPr>
              <p:spPr bwMode="auto">
                <a:xfrm>
                  <a:off x="8096335" y="494231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grpSp>
          <p:grpSp>
            <p:nvGrpSpPr>
              <p:cNvPr id="18" name="Group 5"/>
              <p:cNvGrpSpPr/>
              <p:nvPr/>
            </p:nvGrpSpPr>
            <p:grpSpPr>
              <a:xfrm>
                <a:off x="1252152" y="3089937"/>
                <a:ext cx="1862395" cy="585699"/>
                <a:chOff x="381000" y="4800600"/>
                <a:chExt cx="2271713" cy="973138"/>
              </a:xfrm>
            </p:grpSpPr>
            <p:sp>
              <p:nvSpPr>
                <p:cNvPr id="50" name="Freeform 22"/>
                <p:cNvSpPr>
                  <a:spLocks/>
                </p:cNvSpPr>
                <p:nvPr/>
              </p:nvSpPr>
              <p:spPr bwMode="auto">
                <a:xfrm>
                  <a:off x="701892"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1" name="Freeform 23"/>
                <p:cNvSpPr>
                  <a:spLocks/>
                </p:cNvSpPr>
                <p:nvPr/>
              </p:nvSpPr>
              <p:spPr bwMode="auto">
                <a:xfrm>
                  <a:off x="679820" y="4915864"/>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2" name="Freeform 24"/>
                <p:cNvSpPr>
                  <a:spLocks/>
                </p:cNvSpPr>
                <p:nvPr/>
              </p:nvSpPr>
              <p:spPr bwMode="auto">
                <a:xfrm>
                  <a:off x="381000" y="509536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3" name="Freeform 25"/>
                <p:cNvSpPr>
                  <a:spLocks/>
                </p:cNvSpPr>
                <p:nvPr/>
              </p:nvSpPr>
              <p:spPr bwMode="auto">
                <a:xfrm>
                  <a:off x="919216" y="5290471"/>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4" name="Freeform 26"/>
                <p:cNvSpPr>
                  <a:spLocks/>
                </p:cNvSpPr>
                <p:nvPr/>
              </p:nvSpPr>
              <p:spPr bwMode="auto">
                <a:xfrm>
                  <a:off x="1082209" y="480060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55" name="Freeform 27"/>
                <p:cNvSpPr>
                  <a:spLocks/>
                </p:cNvSpPr>
                <p:nvPr/>
              </p:nvSpPr>
              <p:spPr bwMode="auto">
                <a:xfrm>
                  <a:off x="1272367" y="543455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6" name="Freeform 28"/>
                <p:cNvSpPr>
                  <a:spLocks/>
                </p:cNvSpPr>
                <p:nvPr/>
              </p:nvSpPr>
              <p:spPr bwMode="auto">
                <a:xfrm>
                  <a:off x="1489691" y="526165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7" name="Freeform 29"/>
                <p:cNvSpPr>
                  <a:spLocks/>
                </p:cNvSpPr>
                <p:nvPr/>
              </p:nvSpPr>
              <p:spPr bwMode="auto">
                <a:xfrm>
                  <a:off x="1815677"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8" name="Freeform 30"/>
                <p:cNvSpPr>
                  <a:spLocks/>
                </p:cNvSpPr>
                <p:nvPr/>
              </p:nvSpPr>
              <p:spPr bwMode="auto">
                <a:xfrm>
                  <a:off x="1489691" y="497349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59" name="Freeform 31"/>
                <p:cNvSpPr>
                  <a:spLocks/>
                </p:cNvSpPr>
                <p:nvPr/>
              </p:nvSpPr>
              <p:spPr bwMode="auto">
                <a:xfrm>
                  <a:off x="1734180" y="482941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0" name="Freeform 32"/>
                <p:cNvSpPr>
                  <a:spLocks/>
                </p:cNvSpPr>
                <p:nvPr/>
              </p:nvSpPr>
              <p:spPr bwMode="auto">
                <a:xfrm>
                  <a:off x="1190871"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1" name="Freeform 33"/>
                <p:cNvSpPr>
                  <a:spLocks/>
                </p:cNvSpPr>
                <p:nvPr/>
              </p:nvSpPr>
              <p:spPr bwMode="auto">
                <a:xfrm>
                  <a:off x="1815677" y="505994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2" name="Freeform 34"/>
                <p:cNvSpPr>
                  <a:spLocks/>
                </p:cNvSpPr>
                <p:nvPr/>
              </p:nvSpPr>
              <p:spPr bwMode="auto">
                <a:xfrm>
                  <a:off x="2114497" y="520402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3" name="Freeform 35"/>
                <p:cNvSpPr>
                  <a:spLocks/>
                </p:cNvSpPr>
                <p:nvPr/>
              </p:nvSpPr>
              <p:spPr bwMode="auto">
                <a:xfrm>
                  <a:off x="2386152"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64" name="Freeform 36"/>
                <p:cNvSpPr>
                  <a:spLocks/>
                </p:cNvSpPr>
                <p:nvPr/>
              </p:nvSpPr>
              <p:spPr bwMode="auto">
                <a:xfrm>
                  <a:off x="2141662" y="4858232"/>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grpSp>
            <p:nvGrpSpPr>
              <p:cNvPr id="19" name="Group 6"/>
              <p:cNvGrpSpPr/>
              <p:nvPr/>
            </p:nvGrpSpPr>
            <p:grpSpPr>
              <a:xfrm>
                <a:off x="3688492" y="3135799"/>
                <a:ext cx="1874108" cy="493975"/>
                <a:chOff x="3352800" y="4910138"/>
                <a:chExt cx="2286000" cy="820738"/>
              </a:xfrm>
            </p:grpSpPr>
            <p:sp>
              <p:nvSpPr>
                <p:cNvPr id="28" name="Freeform 38"/>
                <p:cNvSpPr>
                  <a:spLocks/>
                </p:cNvSpPr>
                <p:nvPr/>
              </p:nvSpPr>
              <p:spPr bwMode="auto">
                <a:xfrm>
                  <a:off x="367571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29" name="Freeform 39"/>
                <p:cNvSpPr>
                  <a:spLocks/>
                </p:cNvSpPr>
                <p:nvPr/>
              </p:nvSpPr>
              <p:spPr bwMode="auto">
                <a:xfrm>
                  <a:off x="3653500" y="500735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0" name="Freeform 40"/>
                <p:cNvSpPr>
                  <a:spLocks/>
                </p:cNvSpPr>
                <p:nvPr/>
              </p:nvSpPr>
              <p:spPr bwMode="auto">
                <a:xfrm>
                  <a:off x="3352800" y="515873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1" name="Freeform 41"/>
                <p:cNvSpPr>
                  <a:spLocks/>
                </p:cNvSpPr>
                <p:nvPr/>
              </p:nvSpPr>
              <p:spPr bwMode="auto">
                <a:xfrm>
                  <a:off x="3894401" y="532329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32" name="Freeform 42"/>
                <p:cNvSpPr>
                  <a:spLocks/>
                </p:cNvSpPr>
                <p:nvPr/>
              </p:nvSpPr>
              <p:spPr bwMode="auto">
                <a:xfrm>
                  <a:off x="4058419" y="491013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33" name="Freeform 43"/>
                <p:cNvSpPr>
                  <a:spLocks/>
                </p:cNvSpPr>
                <p:nvPr/>
              </p:nvSpPr>
              <p:spPr bwMode="auto">
                <a:xfrm>
                  <a:off x="4249773" y="544480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34" name="Freeform 44"/>
                <p:cNvSpPr>
                  <a:spLocks/>
                </p:cNvSpPr>
                <p:nvPr/>
              </p:nvSpPr>
              <p:spPr bwMode="auto">
                <a:xfrm>
                  <a:off x="4468464" y="529898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tx1"/>
                </a:solidFill>
                <a:ln w="9525">
                  <a:noFill/>
                  <a:round/>
                  <a:headEnd/>
                  <a:tailEnd/>
                </a:ln>
              </p:spPr>
              <p:txBody>
                <a:bodyPr/>
                <a:lstStyle/>
                <a:p>
                  <a:endParaRPr lang="en-US" dirty="0">
                    <a:latin typeface="Calibri" pitchFamily="34" charset="0"/>
                  </a:endParaRPr>
                </a:p>
              </p:txBody>
            </p:sp>
            <p:sp>
              <p:nvSpPr>
                <p:cNvPr id="42" name="Freeform 45"/>
                <p:cNvSpPr>
                  <a:spLocks/>
                </p:cNvSpPr>
                <p:nvPr/>
              </p:nvSpPr>
              <p:spPr bwMode="auto">
                <a:xfrm>
                  <a:off x="479650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3" name="Freeform 46"/>
                <p:cNvSpPr>
                  <a:spLocks/>
                </p:cNvSpPr>
                <p:nvPr/>
              </p:nvSpPr>
              <p:spPr bwMode="auto">
                <a:xfrm>
                  <a:off x="4468464" y="5055957"/>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4" name="Freeform 47"/>
                <p:cNvSpPr>
                  <a:spLocks/>
                </p:cNvSpPr>
                <p:nvPr/>
              </p:nvSpPr>
              <p:spPr bwMode="auto">
                <a:xfrm>
                  <a:off x="4714491" y="493444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5" name="Freeform 48"/>
                <p:cNvSpPr>
                  <a:spLocks/>
                </p:cNvSpPr>
                <p:nvPr/>
              </p:nvSpPr>
              <p:spPr bwMode="auto">
                <a:xfrm>
                  <a:off x="4167764"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6" name="Freeform 49"/>
                <p:cNvSpPr>
                  <a:spLocks/>
                </p:cNvSpPr>
                <p:nvPr/>
              </p:nvSpPr>
              <p:spPr bwMode="auto">
                <a:xfrm>
                  <a:off x="4796500" y="5128866"/>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7" name="Freeform 50"/>
                <p:cNvSpPr>
                  <a:spLocks/>
                </p:cNvSpPr>
                <p:nvPr/>
              </p:nvSpPr>
              <p:spPr bwMode="auto">
                <a:xfrm>
                  <a:off x="5097199" y="525038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8" name="Freeform 51"/>
                <p:cNvSpPr>
                  <a:spLocks/>
                </p:cNvSpPr>
                <p:nvPr/>
              </p:nvSpPr>
              <p:spPr bwMode="auto">
                <a:xfrm>
                  <a:off x="5370562"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sp>
              <p:nvSpPr>
                <p:cNvPr id="49" name="Freeform 52"/>
                <p:cNvSpPr>
                  <a:spLocks/>
                </p:cNvSpPr>
                <p:nvPr/>
              </p:nvSpPr>
              <p:spPr bwMode="auto">
                <a:xfrm>
                  <a:off x="5124535" y="495874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solidFill>
                  <a:schemeClr val="accent1"/>
                </a:solidFill>
                <a:ln w="9525">
                  <a:noFill/>
                  <a:round/>
                  <a:headEnd/>
                  <a:tailEnd/>
                </a:ln>
              </p:spPr>
              <p:txBody>
                <a:bodyPr/>
                <a:lstStyle/>
                <a:p>
                  <a:endParaRPr lang="en-US" dirty="0">
                    <a:latin typeface="Calibri" pitchFamily="34" charset="0"/>
                  </a:endParaRPr>
                </a:p>
              </p:txBody>
            </p:sp>
          </p:grpSp>
          <p:sp>
            <p:nvSpPr>
              <p:cNvPr id="20" name="AutoShape 53"/>
              <p:cNvSpPr>
                <a:spLocks noChangeArrowheads="1"/>
              </p:cNvSpPr>
              <p:nvPr/>
            </p:nvSpPr>
            <p:spPr bwMode="auto">
              <a:xfrm rot="37300">
                <a:off x="3190751" y="3245200"/>
                <a:ext cx="437292" cy="275173"/>
              </a:xfrm>
              <a:prstGeom prst="rightArrow">
                <a:avLst>
                  <a:gd name="adj1" fmla="val 50000"/>
                  <a:gd name="adj2" fmla="val 29167"/>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24" name="AutoShape 57"/>
              <p:cNvSpPr>
                <a:spLocks noChangeArrowheads="1"/>
              </p:cNvSpPr>
              <p:nvPr/>
            </p:nvSpPr>
            <p:spPr bwMode="auto">
              <a:xfrm rot="37300">
                <a:off x="5625071" y="3245200"/>
                <a:ext cx="437292" cy="275173"/>
              </a:xfrm>
              <a:prstGeom prst="rightArrow">
                <a:avLst>
                  <a:gd name="adj1" fmla="val 50000"/>
                  <a:gd name="adj2" fmla="val 29167"/>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25" name="Oval 24"/>
              <p:cNvSpPr/>
              <p:nvPr/>
            </p:nvSpPr>
            <p:spPr>
              <a:xfrm>
                <a:off x="1747856" y="3051222"/>
                <a:ext cx="374822" cy="2751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2423640" y="2832100"/>
                <a:ext cx="1705419" cy="307777"/>
              </a:xfrm>
              <a:prstGeom prst="rect">
                <a:avLst/>
              </a:prstGeom>
              <a:noFill/>
            </p:spPr>
            <p:txBody>
              <a:bodyPr wrap="square" rtlCol="0">
                <a:spAutoFit/>
              </a:bodyPr>
              <a:lstStyle/>
              <a:p>
                <a:r>
                  <a:rPr lang="en-US" sz="1400" b="1" dirty="0" smtClean="0"/>
                  <a:t>Resistant biotype</a:t>
                </a:r>
                <a:endParaRPr lang="en-US" sz="1400" b="1" dirty="0"/>
              </a:p>
            </p:txBody>
          </p:sp>
          <p:cxnSp>
            <p:nvCxnSpPr>
              <p:cNvPr id="27" name="Straight Arrow Connector 26"/>
              <p:cNvCxnSpPr/>
              <p:nvPr/>
            </p:nvCxnSpPr>
            <p:spPr>
              <a:xfrm flipH="1">
                <a:off x="2122019" y="2828925"/>
                <a:ext cx="406050" cy="23008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pSp>
      </p:grpSp>
      <p:grpSp>
        <p:nvGrpSpPr>
          <p:cNvPr id="7" name="Group 6"/>
          <p:cNvGrpSpPr/>
          <p:nvPr/>
        </p:nvGrpSpPr>
        <p:grpSpPr>
          <a:xfrm>
            <a:off x="990600" y="4978400"/>
            <a:ext cx="7193692" cy="1346200"/>
            <a:chOff x="990600" y="4978400"/>
            <a:chExt cx="7193692" cy="1346200"/>
          </a:xfrm>
        </p:grpSpPr>
        <p:sp>
          <p:nvSpPr>
            <p:cNvPr id="89" name="Oval 88"/>
            <p:cNvSpPr/>
            <p:nvPr/>
          </p:nvSpPr>
          <p:spPr>
            <a:xfrm>
              <a:off x="990600" y="5029201"/>
              <a:ext cx="2123947" cy="105740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1" name="Group 7"/>
            <p:cNvGrpSpPr/>
            <p:nvPr/>
          </p:nvGrpSpPr>
          <p:grpSpPr>
            <a:xfrm>
              <a:off x="6207211" y="5280738"/>
              <a:ext cx="1977081" cy="533945"/>
              <a:chOff x="6324600" y="4892675"/>
              <a:chExt cx="2286000" cy="838200"/>
            </a:xfrm>
            <a:solidFill>
              <a:schemeClr val="accent2">
                <a:lumMod val="50000"/>
                <a:lumOff val="50000"/>
              </a:schemeClr>
            </a:solidFill>
          </p:grpSpPr>
          <p:sp>
            <p:nvSpPr>
              <p:cNvPr id="122" name="Freeform 6"/>
              <p:cNvSpPr>
                <a:spLocks/>
              </p:cNvSpPr>
              <p:nvPr/>
            </p:nvSpPr>
            <p:spPr bwMode="auto">
              <a:xfrm>
                <a:off x="664751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3" name="Freeform 7"/>
              <p:cNvSpPr>
                <a:spLocks/>
              </p:cNvSpPr>
              <p:nvPr/>
            </p:nvSpPr>
            <p:spPr bwMode="auto">
              <a:xfrm>
                <a:off x="6625300" y="499195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4" name="Freeform 8"/>
              <p:cNvSpPr>
                <a:spLocks/>
              </p:cNvSpPr>
              <p:nvPr/>
            </p:nvSpPr>
            <p:spPr bwMode="auto">
              <a:xfrm>
                <a:off x="6324600" y="514656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5" name="Freeform 9"/>
              <p:cNvSpPr>
                <a:spLocks/>
              </p:cNvSpPr>
              <p:nvPr/>
            </p:nvSpPr>
            <p:spPr bwMode="auto">
              <a:xfrm>
                <a:off x="6866201" y="531461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6" name="Freeform 10"/>
              <p:cNvSpPr>
                <a:spLocks/>
              </p:cNvSpPr>
              <p:nvPr/>
            </p:nvSpPr>
            <p:spPr bwMode="auto">
              <a:xfrm>
                <a:off x="7030219" y="489267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7" name="Freeform 11"/>
              <p:cNvSpPr>
                <a:spLocks/>
              </p:cNvSpPr>
              <p:nvPr/>
            </p:nvSpPr>
            <p:spPr bwMode="auto">
              <a:xfrm>
                <a:off x="7221573" y="543872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8" name="Freeform 12"/>
              <p:cNvSpPr>
                <a:spLocks/>
              </p:cNvSpPr>
              <p:nvPr/>
            </p:nvSpPr>
            <p:spPr bwMode="auto">
              <a:xfrm>
                <a:off x="7440264" y="5289799"/>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9" name="Freeform 13"/>
              <p:cNvSpPr>
                <a:spLocks/>
              </p:cNvSpPr>
              <p:nvPr/>
            </p:nvSpPr>
            <p:spPr bwMode="auto">
              <a:xfrm>
                <a:off x="7768300" y="5413900"/>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0" name="Freeform 14"/>
              <p:cNvSpPr>
                <a:spLocks/>
              </p:cNvSpPr>
              <p:nvPr/>
            </p:nvSpPr>
            <p:spPr bwMode="auto">
              <a:xfrm>
                <a:off x="7440264" y="5041596"/>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1" name="Freeform 15"/>
              <p:cNvSpPr>
                <a:spLocks/>
              </p:cNvSpPr>
              <p:nvPr/>
            </p:nvSpPr>
            <p:spPr bwMode="auto">
              <a:xfrm>
                <a:off x="7686291" y="491749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2" name="Freeform 16"/>
              <p:cNvSpPr>
                <a:spLocks/>
              </p:cNvSpPr>
              <p:nvPr/>
            </p:nvSpPr>
            <p:spPr bwMode="auto">
              <a:xfrm>
                <a:off x="7139564"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3" name="Freeform 17"/>
              <p:cNvSpPr>
                <a:spLocks/>
              </p:cNvSpPr>
              <p:nvPr/>
            </p:nvSpPr>
            <p:spPr bwMode="auto">
              <a:xfrm>
                <a:off x="7768300" y="511605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4" name="Freeform 18"/>
              <p:cNvSpPr>
                <a:spLocks/>
              </p:cNvSpPr>
              <p:nvPr/>
            </p:nvSpPr>
            <p:spPr bwMode="auto">
              <a:xfrm>
                <a:off x="8068999" y="5240158"/>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5" name="Freeform 19"/>
              <p:cNvSpPr>
                <a:spLocks/>
              </p:cNvSpPr>
              <p:nvPr/>
            </p:nvSpPr>
            <p:spPr bwMode="auto">
              <a:xfrm>
                <a:off x="8342362" y="5091237"/>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36" name="Freeform 20"/>
              <p:cNvSpPr>
                <a:spLocks/>
              </p:cNvSpPr>
              <p:nvPr/>
            </p:nvSpPr>
            <p:spPr bwMode="auto">
              <a:xfrm>
                <a:off x="8096335" y="4942315"/>
                <a:ext cx="268238" cy="292155"/>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grpSp>
        <p:grpSp>
          <p:nvGrpSpPr>
            <p:cNvPr id="82" name="Group 5"/>
            <p:cNvGrpSpPr/>
            <p:nvPr/>
          </p:nvGrpSpPr>
          <p:grpSpPr>
            <a:xfrm>
              <a:off x="1066800" y="5237759"/>
              <a:ext cx="1964725" cy="619903"/>
              <a:chOff x="381000" y="4800600"/>
              <a:chExt cx="2271713" cy="973138"/>
            </a:xfrm>
            <a:solidFill>
              <a:schemeClr val="accent2">
                <a:lumMod val="50000"/>
                <a:lumOff val="50000"/>
              </a:schemeClr>
            </a:solidFill>
          </p:grpSpPr>
          <p:sp>
            <p:nvSpPr>
              <p:cNvPr id="107" name="Freeform 22"/>
              <p:cNvSpPr>
                <a:spLocks/>
              </p:cNvSpPr>
              <p:nvPr/>
            </p:nvSpPr>
            <p:spPr bwMode="auto">
              <a:xfrm>
                <a:off x="701892"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8" name="Freeform 23"/>
              <p:cNvSpPr>
                <a:spLocks/>
              </p:cNvSpPr>
              <p:nvPr/>
            </p:nvSpPr>
            <p:spPr bwMode="auto">
              <a:xfrm>
                <a:off x="679820" y="4915864"/>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9" name="Freeform 24"/>
              <p:cNvSpPr>
                <a:spLocks/>
              </p:cNvSpPr>
              <p:nvPr/>
            </p:nvSpPr>
            <p:spPr bwMode="auto">
              <a:xfrm>
                <a:off x="381000" y="509536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0" name="Freeform 25"/>
              <p:cNvSpPr>
                <a:spLocks/>
              </p:cNvSpPr>
              <p:nvPr/>
            </p:nvSpPr>
            <p:spPr bwMode="auto">
              <a:xfrm>
                <a:off x="919216" y="5290471"/>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1" name="Freeform 26"/>
              <p:cNvSpPr>
                <a:spLocks/>
              </p:cNvSpPr>
              <p:nvPr/>
            </p:nvSpPr>
            <p:spPr bwMode="auto">
              <a:xfrm>
                <a:off x="1082209" y="480060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2" name="Freeform 27"/>
              <p:cNvSpPr>
                <a:spLocks/>
              </p:cNvSpPr>
              <p:nvPr/>
            </p:nvSpPr>
            <p:spPr bwMode="auto">
              <a:xfrm>
                <a:off x="1272367" y="5434550"/>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3" name="Freeform 28"/>
              <p:cNvSpPr>
                <a:spLocks/>
              </p:cNvSpPr>
              <p:nvPr/>
            </p:nvSpPr>
            <p:spPr bwMode="auto">
              <a:xfrm>
                <a:off x="1489691" y="526165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4" name="Freeform 29"/>
              <p:cNvSpPr>
                <a:spLocks/>
              </p:cNvSpPr>
              <p:nvPr/>
            </p:nvSpPr>
            <p:spPr bwMode="auto">
              <a:xfrm>
                <a:off x="1815677" y="5405735"/>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5" name="Freeform 30"/>
              <p:cNvSpPr>
                <a:spLocks/>
              </p:cNvSpPr>
              <p:nvPr/>
            </p:nvSpPr>
            <p:spPr bwMode="auto">
              <a:xfrm>
                <a:off x="1489691" y="497349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6" name="Freeform 31"/>
              <p:cNvSpPr>
                <a:spLocks/>
              </p:cNvSpPr>
              <p:nvPr/>
            </p:nvSpPr>
            <p:spPr bwMode="auto">
              <a:xfrm>
                <a:off x="1734180" y="4829416"/>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7" name="Freeform 32"/>
              <p:cNvSpPr>
                <a:spLocks/>
              </p:cNvSpPr>
              <p:nvPr/>
            </p:nvSpPr>
            <p:spPr bwMode="auto">
              <a:xfrm>
                <a:off x="1190871"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8" name="Freeform 33"/>
              <p:cNvSpPr>
                <a:spLocks/>
              </p:cNvSpPr>
              <p:nvPr/>
            </p:nvSpPr>
            <p:spPr bwMode="auto">
              <a:xfrm>
                <a:off x="1815677" y="505994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19" name="Freeform 34"/>
              <p:cNvSpPr>
                <a:spLocks/>
              </p:cNvSpPr>
              <p:nvPr/>
            </p:nvSpPr>
            <p:spPr bwMode="auto">
              <a:xfrm>
                <a:off x="2114497" y="5204023"/>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0" name="Freeform 35"/>
              <p:cNvSpPr>
                <a:spLocks/>
              </p:cNvSpPr>
              <p:nvPr/>
            </p:nvSpPr>
            <p:spPr bwMode="auto">
              <a:xfrm>
                <a:off x="2386152" y="5031127"/>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21" name="Freeform 36"/>
              <p:cNvSpPr>
                <a:spLocks/>
              </p:cNvSpPr>
              <p:nvPr/>
            </p:nvSpPr>
            <p:spPr bwMode="auto">
              <a:xfrm>
                <a:off x="2141662" y="4858232"/>
                <a:ext cx="266561" cy="33918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grpSp>
        <p:grpSp>
          <p:nvGrpSpPr>
            <p:cNvPr id="83" name="Group 6"/>
            <p:cNvGrpSpPr/>
            <p:nvPr/>
          </p:nvGrpSpPr>
          <p:grpSpPr>
            <a:xfrm>
              <a:off x="3637005" y="5286299"/>
              <a:ext cx="1977081" cy="522822"/>
              <a:chOff x="3352800" y="4910138"/>
              <a:chExt cx="2286000" cy="820738"/>
            </a:xfrm>
            <a:solidFill>
              <a:schemeClr val="accent2">
                <a:lumMod val="50000"/>
                <a:lumOff val="50000"/>
              </a:schemeClr>
            </a:solidFill>
          </p:grpSpPr>
          <p:sp>
            <p:nvSpPr>
              <p:cNvPr id="92" name="Freeform 38"/>
              <p:cNvSpPr>
                <a:spLocks/>
              </p:cNvSpPr>
              <p:nvPr/>
            </p:nvSpPr>
            <p:spPr bwMode="auto">
              <a:xfrm>
                <a:off x="367571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3" name="Freeform 39"/>
              <p:cNvSpPr>
                <a:spLocks/>
              </p:cNvSpPr>
              <p:nvPr/>
            </p:nvSpPr>
            <p:spPr bwMode="auto">
              <a:xfrm>
                <a:off x="3653500" y="500735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4" name="Freeform 40"/>
              <p:cNvSpPr>
                <a:spLocks/>
              </p:cNvSpPr>
              <p:nvPr/>
            </p:nvSpPr>
            <p:spPr bwMode="auto">
              <a:xfrm>
                <a:off x="3352800" y="515873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5" name="Freeform 41"/>
              <p:cNvSpPr>
                <a:spLocks/>
              </p:cNvSpPr>
              <p:nvPr/>
            </p:nvSpPr>
            <p:spPr bwMode="auto">
              <a:xfrm>
                <a:off x="3894401" y="532329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6" name="Freeform 42"/>
              <p:cNvSpPr>
                <a:spLocks/>
              </p:cNvSpPr>
              <p:nvPr/>
            </p:nvSpPr>
            <p:spPr bwMode="auto">
              <a:xfrm>
                <a:off x="4058419" y="491013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7" name="Freeform 43"/>
              <p:cNvSpPr>
                <a:spLocks/>
              </p:cNvSpPr>
              <p:nvPr/>
            </p:nvSpPr>
            <p:spPr bwMode="auto">
              <a:xfrm>
                <a:off x="4249773" y="5444808"/>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8" name="Freeform 44"/>
              <p:cNvSpPr>
                <a:spLocks/>
              </p:cNvSpPr>
              <p:nvPr/>
            </p:nvSpPr>
            <p:spPr bwMode="auto">
              <a:xfrm>
                <a:off x="4468464" y="5298989"/>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99" name="Freeform 45"/>
              <p:cNvSpPr>
                <a:spLocks/>
              </p:cNvSpPr>
              <p:nvPr/>
            </p:nvSpPr>
            <p:spPr bwMode="auto">
              <a:xfrm>
                <a:off x="4796500" y="542050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0" name="Freeform 46"/>
              <p:cNvSpPr>
                <a:spLocks/>
              </p:cNvSpPr>
              <p:nvPr/>
            </p:nvSpPr>
            <p:spPr bwMode="auto">
              <a:xfrm>
                <a:off x="4468464" y="5055957"/>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1" name="Freeform 47"/>
              <p:cNvSpPr>
                <a:spLocks/>
              </p:cNvSpPr>
              <p:nvPr/>
            </p:nvSpPr>
            <p:spPr bwMode="auto">
              <a:xfrm>
                <a:off x="4714491" y="4934441"/>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2" name="Freeform 48"/>
              <p:cNvSpPr>
                <a:spLocks/>
              </p:cNvSpPr>
              <p:nvPr/>
            </p:nvSpPr>
            <p:spPr bwMode="auto">
              <a:xfrm>
                <a:off x="4167764"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3" name="Freeform 49"/>
              <p:cNvSpPr>
                <a:spLocks/>
              </p:cNvSpPr>
              <p:nvPr/>
            </p:nvSpPr>
            <p:spPr bwMode="auto">
              <a:xfrm>
                <a:off x="4796500" y="5128866"/>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4" name="Freeform 50"/>
              <p:cNvSpPr>
                <a:spLocks/>
              </p:cNvSpPr>
              <p:nvPr/>
            </p:nvSpPr>
            <p:spPr bwMode="auto">
              <a:xfrm>
                <a:off x="5097199" y="5250382"/>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5" name="Freeform 51"/>
              <p:cNvSpPr>
                <a:spLocks/>
              </p:cNvSpPr>
              <p:nvPr/>
            </p:nvSpPr>
            <p:spPr bwMode="auto">
              <a:xfrm>
                <a:off x="5370562" y="5104563"/>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sp>
            <p:nvSpPr>
              <p:cNvPr id="106" name="Freeform 52"/>
              <p:cNvSpPr>
                <a:spLocks/>
              </p:cNvSpPr>
              <p:nvPr/>
            </p:nvSpPr>
            <p:spPr bwMode="auto">
              <a:xfrm>
                <a:off x="5124535" y="4958744"/>
                <a:ext cx="268238" cy="286068"/>
              </a:xfrm>
              <a:custGeom>
                <a:avLst/>
                <a:gdLst>
                  <a:gd name="T0" fmla="*/ 0 w 1904"/>
                  <a:gd name="T1" fmla="*/ 1 h 1907"/>
                  <a:gd name="T2" fmla="*/ 0 w 1904"/>
                  <a:gd name="T3" fmla="*/ 1 h 1907"/>
                  <a:gd name="T4" fmla="*/ 0 w 1904"/>
                  <a:gd name="T5" fmla="*/ 1 h 1907"/>
                  <a:gd name="T6" fmla="*/ 0 w 1904"/>
                  <a:gd name="T7" fmla="*/ 1 h 1907"/>
                  <a:gd name="T8" fmla="*/ 0 w 1904"/>
                  <a:gd name="T9" fmla="*/ 1 h 1907"/>
                  <a:gd name="T10" fmla="*/ 0 w 1904"/>
                  <a:gd name="T11" fmla="*/ 1 h 1907"/>
                  <a:gd name="T12" fmla="*/ 0 w 1904"/>
                  <a:gd name="T13" fmla="*/ 1 h 1907"/>
                  <a:gd name="T14" fmla="*/ 0 w 1904"/>
                  <a:gd name="T15" fmla="*/ 1 h 1907"/>
                  <a:gd name="T16" fmla="*/ 0 w 1904"/>
                  <a:gd name="T17" fmla="*/ 1 h 1907"/>
                  <a:gd name="T18" fmla="*/ 0 w 1904"/>
                  <a:gd name="T19" fmla="*/ 1 h 1907"/>
                  <a:gd name="T20" fmla="*/ 0 w 1904"/>
                  <a:gd name="T21" fmla="*/ 1 h 1907"/>
                  <a:gd name="T22" fmla="*/ 0 w 1904"/>
                  <a:gd name="T23" fmla="*/ 1 h 1907"/>
                  <a:gd name="T24" fmla="*/ 0 w 1904"/>
                  <a:gd name="T25" fmla="*/ 1 h 1907"/>
                  <a:gd name="T26" fmla="*/ 0 w 1904"/>
                  <a:gd name="T27" fmla="*/ 1 h 1907"/>
                  <a:gd name="T28" fmla="*/ 0 w 1904"/>
                  <a:gd name="T29" fmla="*/ 1 h 1907"/>
                  <a:gd name="T30" fmla="*/ 0 w 1904"/>
                  <a:gd name="T31" fmla="*/ 0 h 1907"/>
                  <a:gd name="T32" fmla="*/ 0 w 1904"/>
                  <a:gd name="T33" fmla="*/ 0 h 1907"/>
                  <a:gd name="T34" fmla="*/ 0 w 1904"/>
                  <a:gd name="T35" fmla="*/ 0 h 1907"/>
                  <a:gd name="T36" fmla="*/ 0 w 1904"/>
                  <a:gd name="T37" fmla="*/ 0 h 1907"/>
                  <a:gd name="T38" fmla="*/ 0 w 1904"/>
                  <a:gd name="T39" fmla="*/ 0 h 1907"/>
                  <a:gd name="T40" fmla="*/ 0 w 1904"/>
                  <a:gd name="T41" fmla="*/ 1 h 1907"/>
                  <a:gd name="T42" fmla="*/ 0 w 1904"/>
                  <a:gd name="T43" fmla="*/ 0 h 1907"/>
                  <a:gd name="T44" fmla="*/ 0 w 1904"/>
                  <a:gd name="T45" fmla="*/ 0 h 1907"/>
                  <a:gd name="T46" fmla="*/ 0 w 1904"/>
                  <a:gd name="T47" fmla="*/ 0 h 1907"/>
                  <a:gd name="T48" fmla="*/ 0 w 1904"/>
                  <a:gd name="T49" fmla="*/ 0 h 1907"/>
                  <a:gd name="T50" fmla="*/ 0 w 1904"/>
                  <a:gd name="T51" fmla="*/ 0 h 1907"/>
                  <a:gd name="T52" fmla="*/ 0 w 1904"/>
                  <a:gd name="T53" fmla="*/ 0 h 1907"/>
                  <a:gd name="T54" fmla="*/ 0 w 1904"/>
                  <a:gd name="T55" fmla="*/ 0 h 1907"/>
                  <a:gd name="T56" fmla="*/ 0 w 1904"/>
                  <a:gd name="T57" fmla="*/ 0 h 1907"/>
                  <a:gd name="T58" fmla="*/ 0 w 1904"/>
                  <a:gd name="T59" fmla="*/ 0 h 1907"/>
                  <a:gd name="T60" fmla="*/ 0 w 1904"/>
                  <a:gd name="T61" fmla="*/ 0 h 1907"/>
                  <a:gd name="T62" fmla="*/ 0 w 1904"/>
                  <a:gd name="T63" fmla="*/ 0 h 1907"/>
                  <a:gd name="T64" fmla="*/ 0 w 1904"/>
                  <a:gd name="T65" fmla="*/ 1 h 1907"/>
                  <a:gd name="T66" fmla="*/ 0 w 1904"/>
                  <a:gd name="T67" fmla="*/ 1 h 1907"/>
                  <a:gd name="T68" fmla="*/ 0 w 1904"/>
                  <a:gd name="T69" fmla="*/ 1 h 1907"/>
                  <a:gd name="T70" fmla="*/ 0 w 1904"/>
                  <a:gd name="T71" fmla="*/ 1 h 1907"/>
                  <a:gd name="T72" fmla="*/ 0 w 1904"/>
                  <a:gd name="T73" fmla="*/ 1 h 1907"/>
                  <a:gd name="T74" fmla="*/ 0 w 1904"/>
                  <a:gd name="T75" fmla="*/ 1 h 1907"/>
                  <a:gd name="T76" fmla="*/ 0 w 1904"/>
                  <a:gd name="T77" fmla="*/ 1 h 1907"/>
                  <a:gd name="T78" fmla="*/ 0 w 1904"/>
                  <a:gd name="T79" fmla="*/ 1 h 1907"/>
                  <a:gd name="T80" fmla="*/ 0 w 1904"/>
                  <a:gd name="T81" fmla="*/ 1 h 1907"/>
                  <a:gd name="T82" fmla="*/ 0 w 1904"/>
                  <a:gd name="T83" fmla="*/ 1 h 1907"/>
                  <a:gd name="T84" fmla="*/ 0 w 1904"/>
                  <a:gd name="T85" fmla="*/ 1 h 1907"/>
                  <a:gd name="T86" fmla="*/ 0 w 1904"/>
                  <a:gd name="T87" fmla="*/ 1 h 1907"/>
                  <a:gd name="T88" fmla="*/ 0 w 1904"/>
                  <a:gd name="T89" fmla="*/ 1 h 1907"/>
                  <a:gd name="T90" fmla="*/ 0 w 1904"/>
                  <a:gd name="T91" fmla="*/ 1 h 1907"/>
                  <a:gd name="T92" fmla="*/ 0 w 1904"/>
                  <a:gd name="T93" fmla="*/ 1 h 1907"/>
                  <a:gd name="T94" fmla="*/ 0 w 1904"/>
                  <a:gd name="T95" fmla="*/ 1 h 1907"/>
                  <a:gd name="T96" fmla="*/ 0 w 1904"/>
                  <a:gd name="T97" fmla="*/ 1 h 19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04"/>
                  <a:gd name="T148" fmla="*/ 0 h 1907"/>
                  <a:gd name="T149" fmla="*/ 1904 w 1904"/>
                  <a:gd name="T150" fmla="*/ 1907 h 19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04" h="1907">
                    <a:moveTo>
                      <a:pt x="854" y="1165"/>
                    </a:moveTo>
                    <a:cubicBezTo>
                      <a:pt x="800" y="1138"/>
                      <a:pt x="759" y="1202"/>
                      <a:pt x="724" y="1248"/>
                    </a:cubicBezTo>
                    <a:cubicBezTo>
                      <a:pt x="711" y="1266"/>
                      <a:pt x="688" y="1303"/>
                      <a:pt x="688" y="1303"/>
                    </a:cubicBezTo>
                    <a:cubicBezTo>
                      <a:pt x="658" y="1396"/>
                      <a:pt x="667" y="1494"/>
                      <a:pt x="697" y="1587"/>
                    </a:cubicBezTo>
                    <a:cubicBezTo>
                      <a:pt x="694" y="1633"/>
                      <a:pt x="693" y="1678"/>
                      <a:pt x="688" y="1724"/>
                    </a:cubicBezTo>
                    <a:cubicBezTo>
                      <a:pt x="688" y="1724"/>
                      <a:pt x="674" y="1784"/>
                      <a:pt x="670" y="1788"/>
                    </a:cubicBezTo>
                    <a:cubicBezTo>
                      <a:pt x="660" y="1798"/>
                      <a:pt x="622" y="1810"/>
                      <a:pt x="606" y="1815"/>
                    </a:cubicBezTo>
                    <a:cubicBezTo>
                      <a:pt x="589" y="1798"/>
                      <a:pt x="566" y="1788"/>
                      <a:pt x="551" y="1769"/>
                    </a:cubicBezTo>
                    <a:cubicBezTo>
                      <a:pt x="539" y="1753"/>
                      <a:pt x="535" y="1732"/>
                      <a:pt x="523" y="1715"/>
                    </a:cubicBezTo>
                    <a:cubicBezTo>
                      <a:pt x="492" y="1588"/>
                      <a:pt x="506" y="1666"/>
                      <a:pt x="496" y="1477"/>
                    </a:cubicBezTo>
                    <a:cubicBezTo>
                      <a:pt x="437" y="1491"/>
                      <a:pt x="469" y="1493"/>
                      <a:pt x="432" y="1532"/>
                    </a:cubicBezTo>
                    <a:cubicBezTo>
                      <a:pt x="422" y="1573"/>
                      <a:pt x="408" y="1611"/>
                      <a:pt x="395" y="1651"/>
                    </a:cubicBezTo>
                    <a:cubicBezTo>
                      <a:pt x="376" y="1776"/>
                      <a:pt x="416" y="1865"/>
                      <a:pt x="304" y="1843"/>
                    </a:cubicBezTo>
                    <a:cubicBezTo>
                      <a:pt x="280" y="1818"/>
                      <a:pt x="277" y="1792"/>
                      <a:pt x="267" y="1760"/>
                    </a:cubicBezTo>
                    <a:cubicBezTo>
                      <a:pt x="235" y="1782"/>
                      <a:pt x="234" y="1802"/>
                      <a:pt x="212" y="1833"/>
                    </a:cubicBezTo>
                    <a:cubicBezTo>
                      <a:pt x="209" y="1842"/>
                      <a:pt x="209" y="1853"/>
                      <a:pt x="203" y="1861"/>
                    </a:cubicBezTo>
                    <a:cubicBezTo>
                      <a:pt x="190" y="1878"/>
                      <a:pt x="158" y="1907"/>
                      <a:pt x="158" y="1907"/>
                    </a:cubicBezTo>
                    <a:cubicBezTo>
                      <a:pt x="91" y="1884"/>
                      <a:pt x="122" y="1883"/>
                      <a:pt x="66" y="1897"/>
                    </a:cubicBezTo>
                    <a:cubicBezTo>
                      <a:pt x="0" y="1864"/>
                      <a:pt x="2" y="1879"/>
                      <a:pt x="39" y="1751"/>
                    </a:cubicBezTo>
                    <a:cubicBezTo>
                      <a:pt x="43" y="1737"/>
                      <a:pt x="132" y="1685"/>
                      <a:pt x="148" y="1678"/>
                    </a:cubicBezTo>
                    <a:cubicBezTo>
                      <a:pt x="166" y="1670"/>
                      <a:pt x="203" y="1660"/>
                      <a:pt x="203" y="1660"/>
                    </a:cubicBezTo>
                    <a:cubicBezTo>
                      <a:pt x="275" y="1588"/>
                      <a:pt x="122" y="1607"/>
                      <a:pt x="94" y="1605"/>
                    </a:cubicBezTo>
                    <a:cubicBezTo>
                      <a:pt x="88" y="1587"/>
                      <a:pt x="61" y="1546"/>
                      <a:pt x="84" y="1523"/>
                    </a:cubicBezTo>
                    <a:cubicBezTo>
                      <a:pt x="92" y="1515"/>
                      <a:pt x="195" y="1488"/>
                      <a:pt x="203" y="1486"/>
                    </a:cubicBezTo>
                    <a:cubicBezTo>
                      <a:pt x="212" y="1483"/>
                      <a:pt x="222" y="1480"/>
                      <a:pt x="231" y="1477"/>
                    </a:cubicBezTo>
                    <a:cubicBezTo>
                      <a:pt x="240" y="1474"/>
                      <a:pt x="258" y="1468"/>
                      <a:pt x="258" y="1468"/>
                    </a:cubicBezTo>
                    <a:cubicBezTo>
                      <a:pt x="301" y="1439"/>
                      <a:pt x="276" y="1452"/>
                      <a:pt x="340" y="1431"/>
                    </a:cubicBezTo>
                    <a:cubicBezTo>
                      <a:pt x="349" y="1428"/>
                      <a:pt x="368" y="1422"/>
                      <a:pt x="368" y="1422"/>
                    </a:cubicBezTo>
                    <a:cubicBezTo>
                      <a:pt x="431" y="1380"/>
                      <a:pt x="402" y="1392"/>
                      <a:pt x="450" y="1376"/>
                    </a:cubicBezTo>
                    <a:cubicBezTo>
                      <a:pt x="464" y="1335"/>
                      <a:pt x="466" y="1326"/>
                      <a:pt x="423" y="1312"/>
                    </a:cubicBezTo>
                    <a:cubicBezTo>
                      <a:pt x="349" y="1319"/>
                      <a:pt x="336" y="1307"/>
                      <a:pt x="286" y="1340"/>
                    </a:cubicBezTo>
                    <a:cubicBezTo>
                      <a:pt x="279" y="1345"/>
                      <a:pt x="275" y="1354"/>
                      <a:pt x="267" y="1358"/>
                    </a:cubicBezTo>
                    <a:cubicBezTo>
                      <a:pt x="250" y="1366"/>
                      <a:pt x="230" y="1370"/>
                      <a:pt x="212" y="1376"/>
                    </a:cubicBezTo>
                    <a:cubicBezTo>
                      <a:pt x="188" y="1384"/>
                      <a:pt x="139" y="1395"/>
                      <a:pt x="139" y="1395"/>
                    </a:cubicBezTo>
                    <a:cubicBezTo>
                      <a:pt x="118" y="1392"/>
                      <a:pt x="94" y="1395"/>
                      <a:pt x="75" y="1385"/>
                    </a:cubicBezTo>
                    <a:cubicBezTo>
                      <a:pt x="57" y="1376"/>
                      <a:pt x="69" y="1340"/>
                      <a:pt x="75" y="1331"/>
                    </a:cubicBezTo>
                    <a:cubicBezTo>
                      <a:pt x="90" y="1306"/>
                      <a:pt x="122" y="1294"/>
                      <a:pt x="148" y="1285"/>
                    </a:cubicBezTo>
                    <a:cubicBezTo>
                      <a:pt x="275" y="1164"/>
                      <a:pt x="484" y="1172"/>
                      <a:pt x="642" y="1166"/>
                    </a:cubicBezTo>
                    <a:cubicBezTo>
                      <a:pt x="682" y="1158"/>
                      <a:pt x="705" y="1158"/>
                      <a:pt x="734" y="1129"/>
                    </a:cubicBezTo>
                    <a:cubicBezTo>
                      <a:pt x="751" y="1078"/>
                      <a:pt x="712" y="1077"/>
                      <a:pt x="670" y="1065"/>
                    </a:cubicBezTo>
                    <a:cubicBezTo>
                      <a:pt x="635" y="1055"/>
                      <a:pt x="596" y="1042"/>
                      <a:pt x="560" y="1038"/>
                    </a:cubicBezTo>
                    <a:cubicBezTo>
                      <a:pt x="493" y="1031"/>
                      <a:pt x="359" y="1020"/>
                      <a:pt x="359" y="1020"/>
                    </a:cubicBezTo>
                    <a:cubicBezTo>
                      <a:pt x="353" y="1018"/>
                      <a:pt x="292" y="1004"/>
                      <a:pt x="286" y="1001"/>
                    </a:cubicBezTo>
                    <a:cubicBezTo>
                      <a:pt x="238" y="977"/>
                      <a:pt x="210" y="939"/>
                      <a:pt x="167" y="910"/>
                    </a:cubicBezTo>
                    <a:cubicBezTo>
                      <a:pt x="170" y="892"/>
                      <a:pt x="167" y="871"/>
                      <a:pt x="176" y="855"/>
                    </a:cubicBezTo>
                    <a:cubicBezTo>
                      <a:pt x="181" y="847"/>
                      <a:pt x="194" y="848"/>
                      <a:pt x="203" y="846"/>
                    </a:cubicBezTo>
                    <a:cubicBezTo>
                      <a:pt x="225" y="841"/>
                      <a:pt x="302" y="831"/>
                      <a:pt x="322" y="828"/>
                    </a:cubicBezTo>
                    <a:cubicBezTo>
                      <a:pt x="392" y="831"/>
                      <a:pt x="462" y="829"/>
                      <a:pt x="532" y="837"/>
                    </a:cubicBezTo>
                    <a:cubicBezTo>
                      <a:pt x="556" y="840"/>
                      <a:pt x="550" y="877"/>
                      <a:pt x="569" y="883"/>
                    </a:cubicBezTo>
                    <a:cubicBezTo>
                      <a:pt x="598" y="893"/>
                      <a:pt x="630" y="889"/>
                      <a:pt x="660" y="892"/>
                    </a:cubicBezTo>
                    <a:cubicBezTo>
                      <a:pt x="693" y="924"/>
                      <a:pt x="751" y="995"/>
                      <a:pt x="798" y="1011"/>
                    </a:cubicBezTo>
                    <a:cubicBezTo>
                      <a:pt x="838" y="1024"/>
                      <a:pt x="816" y="1016"/>
                      <a:pt x="862" y="1038"/>
                    </a:cubicBezTo>
                    <a:cubicBezTo>
                      <a:pt x="876" y="1017"/>
                      <a:pt x="892" y="1009"/>
                      <a:pt x="871" y="983"/>
                    </a:cubicBezTo>
                    <a:cubicBezTo>
                      <a:pt x="856" y="964"/>
                      <a:pt x="831" y="955"/>
                      <a:pt x="816" y="937"/>
                    </a:cubicBezTo>
                    <a:cubicBezTo>
                      <a:pt x="798" y="915"/>
                      <a:pt x="773" y="889"/>
                      <a:pt x="761" y="864"/>
                    </a:cubicBezTo>
                    <a:cubicBezTo>
                      <a:pt x="757" y="855"/>
                      <a:pt x="758" y="844"/>
                      <a:pt x="752" y="837"/>
                    </a:cubicBezTo>
                    <a:cubicBezTo>
                      <a:pt x="740" y="822"/>
                      <a:pt x="720" y="814"/>
                      <a:pt x="706" y="800"/>
                    </a:cubicBezTo>
                    <a:cubicBezTo>
                      <a:pt x="592" y="807"/>
                      <a:pt x="489" y="821"/>
                      <a:pt x="377" y="809"/>
                    </a:cubicBezTo>
                    <a:cubicBezTo>
                      <a:pt x="371" y="791"/>
                      <a:pt x="359" y="773"/>
                      <a:pt x="377" y="755"/>
                    </a:cubicBezTo>
                    <a:cubicBezTo>
                      <a:pt x="384" y="748"/>
                      <a:pt x="395" y="748"/>
                      <a:pt x="404" y="745"/>
                    </a:cubicBezTo>
                    <a:cubicBezTo>
                      <a:pt x="461" y="729"/>
                      <a:pt x="519" y="719"/>
                      <a:pt x="578" y="709"/>
                    </a:cubicBezTo>
                    <a:cubicBezTo>
                      <a:pt x="575" y="700"/>
                      <a:pt x="576" y="688"/>
                      <a:pt x="569" y="681"/>
                    </a:cubicBezTo>
                    <a:cubicBezTo>
                      <a:pt x="562" y="674"/>
                      <a:pt x="550" y="677"/>
                      <a:pt x="542" y="672"/>
                    </a:cubicBezTo>
                    <a:cubicBezTo>
                      <a:pt x="523" y="661"/>
                      <a:pt x="505" y="648"/>
                      <a:pt x="487" y="636"/>
                    </a:cubicBezTo>
                    <a:cubicBezTo>
                      <a:pt x="458" y="617"/>
                      <a:pt x="437" y="586"/>
                      <a:pt x="404" y="572"/>
                    </a:cubicBezTo>
                    <a:cubicBezTo>
                      <a:pt x="367" y="556"/>
                      <a:pt x="353" y="570"/>
                      <a:pt x="313" y="544"/>
                    </a:cubicBezTo>
                    <a:cubicBezTo>
                      <a:pt x="277" y="520"/>
                      <a:pt x="243" y="491"/>
                      <a:pt x="212" y="462"/>
                    </a:cubicBezTo>
                    <a:cubicBezTo>
                      <a:pt x="200" y="438"/>
                      <a:pt x="191" y="412"/>
                      <a:pt x="176" y="389"/>
                    </a:cubicBezTo>
                    <a:cubicBezTo>
                      <a:pt x="164" y="371"/>
                      <a:pt x="139" y="334"/>
                      <a:pt x="139" y="334"/>
                    </a:cubicBezTo>
                    <a:cubicBezTo>
                      <a:pt x="125" y="275"/>
                      <a:pt x="123" y="227"/>
                      <a:pt x="185" y="206"/>
                    </a:cubicBezTo>
                    <a:cubicBezTo>
                      <a:pt x="205" y="209"/>
                      <a:pt x="245" y="213"/>
                      <a:pt x="267" y="224"/>
                    </a:cubicBezTo>
                    <a:cubicBezTo>
                      <a:pt x="327" y="254"/>
                      <a:pt x="360" y="317"/>
                      <a:pt x="414" y="352"/>
                    </a:cubicBezTo>
                    <a:cubicBezTo>
                      <a:pt x="431" y="282"/>
                      <a:pt x="408" y="284"/>
                      <a:pt x="487" y="297"/>
                    </a:cubicBezTo>
                    <a:cubicBezTo>
                      <a:pt x="490" y="306"/>
                      <a:pt x="495" y="315"/>
                      <a:pt x="496" y="325"/>
                    </a:cubicBezTo>
                    <a:cubicBezTo>
                      <a:pt x="501" y="389"/>
                      <a:pt x="519" y="445"/>
                      <a:pt x="531" y="508"/>
                    </a:cubicBezTo>
                    <a:cubicBezTo>
                      <a:pt x="545" y="581"/>
                      <a:pt x="608" y="599"/>
                      <a:pt x="660" y="627"/>
                    </a:cubicBezTo>
                    <a:cubicBezTo>
                      <a:pt x="698" y="554"/>
                      <a:pt x="669" y="545"/>
                      <a:pt x="633" y="489"/>
                    </a:cubicBezTo>
                    <a:cubicBezTo>
                      <a:pt x="641" y="362"/>
                      <a:pt x="606" y="346"/>
                      <a:pt x="697" y="316"/>
                    </a:cubicBezTo>
                    <a:cubicBezTo>
                      <a:pt x="734" y="328"/>
                      <a:pt x="740" y="344"/>
                      <a:pt x="752" y="380"/>
                    </a:cubicBezTo>
                    <a:cubicBezTo>
                      <a:pt x="749" y="450"/>
                      <a:pt x="771" y="478"/>
                      <a:pt x="767" y="548"/>
                    </a:cubicBezTo>
                    <a:cubicBezTo>
                      <a:pt x="763" y="612"/>
                      <a:pt x="720" y="737"/>
                      <a:pt x="743" y="800"/>
                    </a:cubicBezTo>
                    <a:cubicBezTo>
                      <a:pt x="752" y="824"/>
                      <a:pt x="780" y="837"/>
                      <a:pt x="798" y="855"/>
                    </a:cubicBezTo>
                    <a:cubicBezTo>
                      <a:pt x="832" y="889"/>
                      <a:pt x="903" y="970"/>
                      <a:pt x="944" y="983"/>
                    </a:cubicBezTo>
                    <a:cubicBezTo>
                      <a:pt x="991" y="974"/>
                      <a:pt x="1011" y="962"/>
                      <a:pt x="1044" y="928"/>
                    </a:cubicBezTo>
                    <a:cubicBezTo>
                      <a:pt x="1047" y="916"/>
                      <a:pt x="1050" y="904"/>
                      <a:pt x="1054" y="892"/>
                    </a:cubicBezTo>
                    <a:cubicBezTo>
                      <a:pt x="1060" y="874"/>
                      <a:pt x="1072" y="837"/>
                      <a:pt x="1072" y="837"/>
                    </a:cubicBezTo>
                    <a:cubicBezTo>
                      <a:pt x="1044" y="780"/>
                      <a:pt x="1062" y="811"/>
                      <a:pt x="1017" y="745"/>
                    </a:cubicBezTo>
                    <a:cubicBezTo>
                      <a:pt x="999" y="718"/>
                      <a:pt x="995" y="683"/>
                      <a:pt x="980" y="654"/>
                    </a:cubicBezTo>
                    <a:cubicBezTo>
                      <a:pt x="954" y="521"/>
                      <a:pt x="934" y="577"/>
                      <a:pt x="923" y="418"/>
                    </a:cubicBezTo>
                    <a:cubicBezTo>
                      <a:pt x="930" y="251"/>
                      <a:pt x="899" y="254"/>
                      <a:pt x="995" y="196"/>
                    </a:cubicBezTo>
                    <a:cubicBezTo>
                      <a:pt x="1001" y="205"/>
                      <a:pt x="1049" y="251"/>
                      <a:pt x="1054" y="261"/>
                    </a:cubicBezTo>
                    <a:cubicBezTo>
                      <a:pt x="1062" y="279"/>
                      <a:pt x="1097" y="404"/>
                      <a:pt x="1097" y="404"/>
                    </a:cubicBezTo>
                    <a:cubicBezTo>
                      <a:pt x="1100" y="480"/>
                      <a:pt x="1105" y="502"/>
                      <a:pt x="1109" y="578"/>
                    </a:cubicBezTo>
                    <a:cubicBezTo>
                      <a:pt x="1112" y="629"/>
                      <a:pt x="1083" y="715"/>
                      <a:pt x="1145" y="736"/>
                    </a:cubicBezTo>
                    <a:cubicBezTo>
                      <a:pt x="1196" y="702"/>
                      <a:pt x="1225" y="637"/>
                      <a:pt x="1246" y="581"/>
                    </a:cubicBezTo>
                    <a:cubicBezTo>
                      <a:pt x="1238" y="428"/>
                      <a:pt x="1156" y="66"/>
                      <a:pt x="1364" y="14"/>
                    </a:cubicBezTo>
                    <a:cubicBezTo>
                      <a:pt x="1491" y="45"/>
                      <a:pt x="1409" y="264"/>
                      <a:pt x="1383" y="371"/>
                    </a:cubicBezTo>
                    <a:cubicBezTo>
                      <a:pt x="1386" y="389"/>
                      <a:pt x="1379" y="412"/>
                      <a:pt x="1392" y="425"/>
                    </a:cubicBezTo>
                    <a:cubicBezTo>
                      <a:pt x="1400" y="433"/>
                      <a:pt x="1412" y="415"/>
                      <a:pt x="1419" y="407"/>
                    </a:cubicBezTo>
                    <a:cubicBezTo>
                      <a:pt x="1455" y="366"/>
                      <a:pt x="1464" y="306"/>
                      <a:pt x="1502" y="270"/>
                    </a:cubicBezTo>
                    <a:cubicBezTo>
                      <a:pt x="1507" y="248"/>
                      <a:pt x="1518" y="228"/>
                      <a:pt x="1520" y="206"/>
                    </a:cubicBezTo>
                    <a:cubicBezTo>
                      <a:pt x="1537" y="12"/>
                      <a:pt x="1486" y="75"/>
                      <a:pt x="1556" y="5"/>
                    </a:cubicBezTo>
                    <a:cubicBezTo>
                      <a:pt x="1581" y="8"/>
                      <a:pt x="1609" y="0"/>
                      <a:pt x="1630" y="14"/>
                    </a:cubicBezTo>
                    <a:cubicBezTo>
                      <a:pt x="1643" y="23"/>
                      <a:pt x="1637" y="45"/>
                      <a:pt x="1639" y="60"/>
                    </a:cubicBezTo>
                    <a:cubicBezTo>
                      <a:pt x="1643" y="87"/>
                      <a:pt x="1645" y="115"/>
                      <a:pt x="1648" y="142"/>
                    </a:cubicBezTo>
                    <a:cubicBezTo>
                      <a:pt x="1659" y="126"/>
                      <a:pt x="1674" y="113"/>
                      <a:pt x="1684" y="96"/>
                    </a:cubicBezTo>
                    <a:cubicBezTo>
                      <a:pt x="1689" y="88"/>
                      <a:pt x="1687" y="76"/>
                      <a:pt x="1694" y="69"/>
                    </a:cubicBezTo>
                    <a:cubicBezTo>
                      <a:pt x="1701" y="62"/>
                      <a:pt x="1712" y="64"/>
                      <a:pt x="1721" y="60"/>
                    </a:cubicBezTo>
                    <a:cubicBezTo>
                      <a:pt x="1734" y="54"/>
                      <a:pt x="1746" y="47"/>
                      <a:pt x="1758" y="41"/>
                    </a:cubicBezTo>
                    <a:cubicBezTo>
                      <a:pt x="1785" y="44"/>
                      <a:pt x="1817" y="36"/>
                      <a:pt x="1840" y="51"/>
                    </a:cubicBezTo>
                    <a:cubicBezTo>
                      <a:pt x="1856" y="61"/>
                      <a:pt x="1858" y="105"/>
                      <a:pt x="1858" y="105"/>
                    </a:cubicBezTo>
                    <a:cubicBezTo>
                      <a:pt x="1855" y="133"/>
                      <a:pt x="1859" y="162"/>
                      <a:pt x="1849" y="188"/>
                    </a:cubicBezTo>
                    <a:cubicBezTo>
                      <a:pt x="1846" y="197"/>
                      <a:pt x="1830" y="192"/>
                      <a:pt x="1822" y="197"/>
                    </a:cubicBezTo>
                    <a:cubicBezTo>
                      <a:pt x="1814" y="201"/>
                      <a:pt x="1811" y="211"/>
                      <a:pt x="1803" y="215"/>
                    </a:cubicBezTo>
                    <a:cubicBezTo>
                      <a:pt x="1786" y="223"/>
                      <a:pt x="1748" y="233"/>
                      <a:pt x="1748" y="233"/>
                    </a:cubicBezTo>
                    <a:cubicBezTo>
                      <a:pt x="1735" y="247"/>
                      <a:pt x="1711" y="242"/>
                      <a:pt x="1763" y="248"/>
                    </a:cubicBezTo>
                    <a:cubicBezTo>
                      <a:pt x="1781" y="250"/>
                      <a:pt x="1793" y="244"/>
                      <a:pt x="1811" y="240"/>
                    </a:cubicBezTo>
                    <a:cubicBezTo>
                      <a:pt x="1830" y="235"/>
                      <a:pt x="1873" y="244"/>
                      <a:pt x="1873" y="244"/>
                    </a:cubicBezTo>
                    <a:cubicBezTo>
                      <a:pt x="1881" y="274"/>
                      <a:pt x="1901" y="244"/>
                      <a:pt x="1893" y="280"/>
                    </a:cubicBezTo>
                    <a:cubicBezTo>
                      <a:pt x="1891" y="291"/>
                      <a:pt x="1797" y="345"/>
                      <a:pt x="1791" y="348"/>
                    </a:cubicBezTo>
                    <a:cubicBezTo>
                      <a:pt x="1716" y="381"/>
                      <a:pt x="1653" y="437"/>
                      <a:pt x="1575" y="462"/>
                    </a:cubicBezTo>
                    <a:cubicBezTo>
                      <a:pt x="1543" y="472"/>
                      <a:pt x="1515" y="493"/>
                      <a:pt x="1492" y="517"/>
                    </a:cubicBezTo>
                    <a:cubicBezTo>
                      <a:pt x="1477" y="532"/>
                      <a:pt x="1447" y="563"/>
                      <a:pt x="1447" y="563"/>
                    </a:cubicBezTo>
                    <a:cubicBezTo>
                      <a:pt x="1495" y="595"/>
                      <a:pt x="1523" y="571"/>
                      <a:pt x="1575" y="553"/>
                    </a:cubicBezTo>
                    <a:cubicBezTo>
                      <a:pt x="1593" y="547"/>
                      <a:pt x="1630" y="535"/>
                      <a:pt x="1630" y="535"/>
                    </a:cubicBezTo>
                    <a:cubicBezTo>
                      <a:pt x="1706" y="544"/>
                      <a:pt x="1703" y="536"/>
                      <a:pt x="1739" y="590"/>
                    </a:cubicBezTo>
                    <a:cubicBezTo>
                      <a:pt x="1736" y="602"/>
                      <a:pt x="1737" y="616"/>
                      <a:pt x="1730" y="627"/>
                    </a:cubicBezTo>
                    <a:cubicBezTo>
                      <a:pt x="1721" y="641"/>
                      <a:pt x="1690" y="650"/>
                      <a:pt x="1675" y="654"/>
                    </a:cubicBezTo>
                    <a:cubicBezTo>
                      <a:pt x="1600" y="674"/>
                      <a:pt x="1524" y="684"/>
                      <a:pt x="1447" y="691"/>
                    </a:cubicBezTo>
                    <a:cubicBezTo>
                      <a:pt x="1401" y="695"/>
                      <a:pt x="1356" y="697"/>
                      <a:pt x="1310" y="700"/>
                    </a:cubicBezTo>
                    <a:cubicBezTo>
                      <a:pt x="1282" y="727"/>
                      <a:pt x="1255" y="755"/>
                      <a:pt x="1227" y="782"/>
                    </a:cubicBezTo>
                    <a:cubicBezTo>
                      <a:pt x="1202" y="857"/>
                      <a:pt x="1237" y="765"/>
                      <a:pt x="1200" y="828"/>
                    </a:cubicBezTo>
                    <a:cubicBezTo>
                      <a:pt x="1195" y="836"/>
                      <a:pt x="1182" y="852"/>
                      <a:pt x="1191" y="855"/>
                    </a:cubicBezTo>
                    <a:cubicBezTo>
                      <a:pt x="1208" y="862"/>
                      <a:pt x="1228" y="849"/>
                      <a:pt x="1246" y="846"/>
                    </a:cubicBezTo>
                    <a:cubicBezTo>
                      <a:pt x="1280" y="823"/>
                      <a:pt x="1305" y="818"/>
                      <a:pt x="1346" y="809"/>
                    </a:cubicBezTo>
                    <a:cubicBezTo>
                      <a:pt x="1395" y="812"/>
                      <a:pt x="1444" y="811"/>
                      <a:pt x="1492" y="819"/>
                    </a:cubicBezTo>
                    <a:cubicBezTo>
                      <a:pt x="1539" y="827"/>
                      <a:pt x="1579" y="896"/>
                      <a:pt x="1593" y="937"/>
                    </a:cubicBezTo>
                    <a:cubicBezTo>
                      <a:pt x="1590" y="949"/>
                      <a:pt x="1597" y="973"/>
                      <a:pt x="1584" y="974"/>
                    </a:cubicBezTo>
                    <a:cubicBezTo>
                      <a:pt x="1468" y="984"/>
                      <a:pt x="1258" y="1000"/>
                      <a:pt x="1136" y="919"/>
                    </a:cubicBezTo>
                    <a:cubicBezTo>
                      <a:pt x="1121" y="922"/>
                      <a:pt x="1102" y="918"/>
                      <a:pt x="1090" y="928"/>
                    </a:cubicBezTo>
                    <a:cubicBezTo>
                      <a:pt x="1077" y="938"/>
                      <a:pt x="1035" y="1018"/>
                      <a:pt x="1026" y="1038"/>
                    </a:cubicBezTo>
                    <a:cubicBezTo>
                      <a:pt x="1018" y="1056"/>
                      <a:pt x="1008" y="1093"/>
                      <a:pt x="1008" y="1093"/>
                    </a:cubicBezTo>
                    <a:cubicBezTo>
                      <a:pt x="1055" y="1108"/>
                      <a:pt x="1084" y="1129"/>
                      <a:pt x="1127" y="1148"/>
                    </a:cubicBezTo>
                    <a:cubicBezTo>
                      <a:pt x="1145" y="1156"/>
                      <a:pt x="1182" y="1166"/>
                      <a:pt x="1182" y="1166"/>
                    </a:cubicBezTo>
                    <a:cubicBezTo>
                      <a:pt x="1191" y="1172"/>
                      <a:pt x="1199" y="1180"/>
                      <a:pt x="1209" y="1184"/>
                    </a:cubicBezTo>
                    <a:cubicBezTo>
                      <a:pt x="1227" y="1192"/>
                      <a:pt x="1264" y="1203"/>
                      <a:pt x="1264" y="1203"/>
                    </a:cubicBezTo>
                    <a:cubicBezTo>
                      <a:pt x="1285" y="1200"/>
                      <a:pt x="1307" y="1198"/>
                      <a:pt x="1328" y="1193"/>
                    </a:cubicBezTo>
                    <a:cubicBezTo>
                      <a:pt x="1347" y="1189"/>
                      <a:pt x="1383" y="1175"/>
                      <a:pt x="1383" y="1175"/>
                    </a:cubicBezTo>
                    <a:cubicBezTo>
                      <a:pt x="1444" y="1134"/>
                      <a:pt x="1502" y="1121"/>
                      <a:pt x="1575" y="1111"/>
                    </a:cubicBezTo>
                    <a:cubicBezTo>
                      <a:pt x="1637" y="1120"/>
                      <a:pt x="1648" y="1112"/>
                      <a:pt x="1666" y="1166"/>
                    </a:cubicBezTo>
                    <a:cubicBezTo>
                      <a:pt x="1623" y="1194"/>
                      <a:pt x="1576" y="1195"/>
                      <a:pt x="1529" y="1212"/>
                    </a:cubicBezTo>
                    <a:cubicBezTo>
                      <a:pt x="1495" y="1224"/>
                      <a:pt x="1463" y="1237"/>
                      <a:pt x="1428" y="1248"/>
                    </a:cubicBezTo>
                    <a:cubicBezTo>
                      <a:pt x="1419" y="1254"/>
                      <a:pt x="1403" y="1256"/>
                      <a:pt x="1401" y="1267"/>
                    </a:cubicBezTo>
                    <a:cubicBezTo>
                      <a:pt x="1399" y="1278"/>
                      <a:pt x="1411" y="1287"/>
                      <a:pt x="1419" y="1294"/>
                    </a:cubicBezTo>
                    <a:cubicBezTo>
                      <a:pt x="1459" y="1329"/>
                      <a:pt x="1463" y="1328"/>
                      <a:pt x="1502" y="1340"/>
                    </a:cubicBezTo>
                    <a:cubicBezTo>
                      <a:pt x="1572" y="1387"/>
                      <a:pt x="1645" y="1379"/>
                      <a:pt x="1730" y="1385"/>
                    </a:cubicBezTo>
                    <a:cubicBezTo>
                      <a:pt x="1739" y="1388"/>
                      <a:pt x="1752" y="1387"/>
                      <a:pt x="1758" y="1395"/>
                    </a:cubicBezTo>
                    <a:cubicBezTo>
                      <a:pt x="1769" y="1410"/>
                      <a:pt x="1776" y="1449"/>
                      <a:pt x="1776" y="1449"/>
                    </a:cubicBezTo>
                    <a:cubicBezTo>
                      <a:pt x="1752" y="1523"/>
                      <a:pt x="1795" y="1420"/>
                      <a:pt x="1694" y="1486"/>
                    </a:cubicBezTo>
                    <a:cubicBezTo>
                      <a:pt x="1685" y="1492"/>
                      <a:pt x="1702" y="1509"/>
                      <a:pt x="1712" y="1513"/>
                    </a:cubicBezTo>
                    <a:cubicBezTo>
                      <a:pt x="1732" y="1522"/>
                      <a:pt x="1755" y="1520"/>
                      <a:pt x="1776" y="1523"/>
                    </a:cubicBezTo>
                    <a:cubicBezTo>
                      <a:pt x="1841" y="1544"/>
                      <a:pt x="1815" y="1530"/>
                      <a:pt x="1858" y="1559"/>
                    </a:cubicBezTo>
                    <a:cubicBezTo>
                      <a:pt x="1881" y="1629"/>
                      <a:pt x="1872" y="1595"/>
                      <a:pt x="1886" y="1660"/>
                    </a:cubicBezTo>
                    <a:cubicBezTo>
                      <a:pt x="1883" y="1700"/>
                      <a:pt x="1904" y="1751"/>
                      <a:pt x="1876" y="1779"/>
                    </a:cubicBezTo>
                    <a:cubicBezTo>
                      <a:pt x="1857" y="1798"/>
                      <a:pt x="1746" y="1762"/>
                      <a:pt x="1712" y="1751"/>
                    </a:cubicBezTo>
                    <a:cubicBezTo>
                      <a:pt x="1673" y="1713"/>
                      <a:pt x="1631" y="1681"/>
                      <a:pt x="1593" y="1641"/>
                    </a:cubicBezTo>
                    <a:cubicBezTo>
                      <a:pt x="1566" y="1722"/>
                      <a:pt x="1594" y="1698"/>
                      <a:pt x="1492" y="1687"/>
                    </a:cubicBezTo>
                    <a:cubicBezTo>
                      <a:pt x="1480" y="1669"/>
                      <a:pt x="1459" y="1654"/>
                      <a:pt x="1456" y="1632"/>
                    </a:cubicBezTo>
                    <a:cubicBezTo>
                      <a:pt x="1449" y="1578"/>
                      <a:pt x="1451" y="1531"/>
                      <a:pt x="1419" y="1486"/>
                    </a:cubicBezTo>
                    <a:cubicBezTo>
                      <a:pt x="1400" y="1429"/>
                      <a:pt x="1396" y="1419"/>
                      <a:pt x="1346" y="1385"/>
                    </a:cubicBezTo>
                    <a:cubicBezTo>
                      <a:pt x="1293" y="1305"/>
                      <a:pt x="1327" y="1454"/>
                      <a:pt x="1328" y="1459"/>
                    </a:cubicBezTo>
                    <a:cubicBezTo>
                      <a:pt x="1324" y="1508"/>
                      <a:pt x="1339" y="1566"/>
                      <a:pt x="1310" y="1605"/>
                    </a:cubicBezTo>
                    <a:cubicBezTo>
                      <a:pt x="1297" y="1622"/>
                      <a:pt x="1264" y="1651"/>
                      <a:pt x="1264" y="1651"/>
                    </a:cubicBezTo>
                    <a:cubicBezTo>
                      <a:pt x="1227" y="1638"/>
                      <a:pt x="1212" y="1619"/>
                      <a:pt x="1191" y="1587"/>
                    </a:cubicBezTo>
                    <a:cubicBezTo>
                      <a:pt x="1179" y="1551"/>
                      <a:pt x="1172" y="1514"/>
                      <a:pt x="1163" y="1477"/>
                    </a:cubicBezTo>
                    <a:cubicBezTo>
                      <a:pt x="1166" y="1431"/>
                      <a:pt x="1167" y="1385"/>
                      <a:pt x="1172" y="1340"/>
                    </a:cubicBezTo>
                    <a:cubicBezTo>
                      <a:pt x="1175" y="1308"/>
                      <a:pt x="1200" y="1248"/>
                      <a:pt x="1200" y="1248"/>
                    </a:cubicBezTo>
                    <a:cubicBezTo>
                      <a:pt x="1168" y="1199"/>
                      <a:pt x="1201" y="1237"/>
                      <a:pt x="1145" y="1212"/>
                    </a:cubicBezTo>
                    <a:cubicBezTo>
                      <a:pt x="1135" y="1208"/>
                      <a:pt x="1128" y="1198"/>
                      <a:pt x="1118" y="1193"/>
                    </a:cubicBezTo>
                    <a:cubicBezTo>
                      <a:pt x="1100" y="1185"/>
                      <a:pt x="1081" y="1181"/>
                      <a:pt x="1063" y="1175"/>
                    </a:cubicBezTo>
                    <a:cubicBezTo>
                      <a:pt x="1054" y="1172"/>
                      <a:pt x="1035" y="1166"/>
                      <a:pt x="1035" y="1166"/>
                    </a:cubicBezTo>
                    <a:cubicBezTo>
                      <a:pt x="971" y="1123"/>
                      <a:pt x="992" y="1110"/>
                      <a:pt x="962" y="1157"/>
                    </a:cubicBezTo>
                    <a:cubicBezTo>
                      <a:pt x="965" y="1166"/>
                      <a:pt x="964" y="1177"/>
                      <a:pt x="971" y="1184"/>
                    </a:cubicBezTo>
                    <a:cubicBezTo>
                      <a:pt x="974" y="1187"/>
                      <a:pt x="1057" y="1218"/>
                      <a:pt x="1063" y="1221"/>
                    </a:cubicBezTo>
                    <a:cubicBezTo>
                      <a:pt x="1106" y="1285"/>
                      <a:pt x="1102" y="1241"/>
                      <a:pt x="1090" y="1340"/>
                    </a:cubicBezTo>
                    <a:cubicBezTo>
                      <a:pt x="1116" y="1419"/>
                      <a:pt x="1079" y="1321"/>
                      <a:pt x="1118" y="1385"/>
                    </a:cubicBezTo>
                    <a:cubicBezTo>
                      <a:pt x="1123" y="1393"/>
                      <a:pt x="1123" y="1404"/>
                      <a:pt x="1127" y="1413"/>
                    </a:cubicBezTo>
                    <a:cubicBezTo>
                      <a:pt x="1132" y="1423"/>
                      <a:pt x="1139" y="1431"/>
                      <a:pt x="1145" y="1440"/>
                    </a:cubicBezTo>
                    <a:cubicBezTo>
                      <a:pt x="1155" y="1471"/>
                      <a:pt x="1176" y="1523"/>
                      <a:pt x="1145" y="1550"/>
                    </a:cubicBezTo>
                    <a:cubicBezTo>
                      <a:pt x="1127" y="1566"/>
                      <a:pt x="1096" y="1544"/>
                      <a:pt x="1072" y="1541"/>
                    </a:cubicBezTo>
                    <a:cubicBezTo>
                      <a:pt x="1014" y="1522"/>
                      <a:pt x="1013" y="1524"/>
                      <a:pt x="980" y="1477"/>
                    </a:cubicBezTo>
                    <a:cubicBezTo>
                      <a:pt x="955" y="1401"/>
                      <a:pt x="931" y="1323"/>
                      <a:pt x="884" y="1252"/>
                    </a:cubicBezTo>
                    <a:cubicBezTo>
                      <a:pt x="863" y="1256"/>
                      <a:pt x="883" y="1475"/>
                      <a:pt x="878" y="1519"/>
                    </a:cubicBezTo>
                    <a:cubicBezTo>
                      <a:pt x="869" y="1564"/>
                      <a:pt x="860" y="1525"/>
                      <a:pt x="833" y="1519"/>
                    </a:cubicBezTo>
                    <a:cubicBezTo>
                      <a:pt x="800" y="1528"/>
                      <a:pt x="797" y="1528"/>
                      <a:pt x="755" y="1507"/>
                    </a:cubicBezTo>
                    <a:cubicBezTo>
                      <a:pt x="746" y="1510"/>
                      <a:pt x="862" y="1159"/>
                      <a:pt x="854" y="1165"/>
                    </a:cubicBezTo>
                    <a:cubicBezTo>
                      <a:pt x="816" y="1196"/>
                      <a:pt x="786" y="1203"/>
                      <a:pt x="761" y="1203"/>
                    </a:cubicBezTo>
                  </a:path>
                </a:pathLst>
              </a:custGeom>
              <a:grpFill/>
              <a:ln w="9525">
                <a:noFill/>
                <a:round/>
                <a:headEnd/>
                <a:tailEnd/>
              </a:ln>
            </p:spPr>
            <p:txBody>
              <a:bodyPr/>
              <a:lstStyle/>
              <a:p>
                <a:endParaRPr lang="en-US" dirty="0">
                  <a:latin typeface="Calibri" pitchFamily="34" charset="0"/>
                </a:endParaRPr>
              </a:p>
            </p:txBody>
          </p:sp>
        </p:grpSp>
        <p:sp>
          <p:nvSpPr>
            <p:cNvPr id="84" name="AutoShape 53"/>
            <p:cNvSpPr>
              <a:spLocks noChangeArrowheads="1"/>
            </p:cNvSpPr>
            <p:nvPr/>
          </p:nvSpPr>
          <p:spPr bwMode="auto">
            <a:xfrm rot="37300">
              <a:off x="3111916" y="5402089"/>
              <a:ext cx="461319" cy="291243"/>
            </a:xfrm>
            <a:prstGeom prst="rightArrow">
              <a:avLst>
                <a:gd name="adj1" fmla="val 50000"/>
                <a:gd name="adj2" fmla="val 29167"/>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85" name="Text Box 54"/>
            <p:cNvSpPr txBox="1">
              <a:spLocks noChangeArrowheads="1"/>
            </p:cNvSpPr>
            <p:nvPr/>
          </p:nvSpPr>
          <p:spPr bwMode="auto">
            <a:xfrm>
              <a:off x="1594021" y="5986046"/>
              <a:ext cx="703654" cy="338554"/>
            </a:xfrm>
            <a:prstGeom prst="rect">
              <a:avLst/>
            </a:prstGeom>
            <a:noFill/>
            <a:ln w="9525">
              <a:noFill/>
              <a:miter lim="800000"/>
              <a:headEnd/>
              <a:tailEnd/>
            </a:ln>
          </p:spPr>
          <p:txBody>
            <a:bodyPr wrap="none">
              <a:spAutoFit/>
            </a:bodyPr>
            <a:lstStyle/>
            <a:p>
              <a:r>
                <a:rPr lang="en-US" sz="1600" b="1" dirty="0">
                  <a:latin typeface="Calibri" pitchFamily="34" charset="0"/>
                </a:rPr>
                <a:t>Year 1</a:t>
              </a:r>
            </a:p>
          </p:txBody>
        </p:sp>
        <p:sp>
          <p:nvSpPr>
            <p:cNvPr id="86" name="Text Box 55"/>
            <p:cNvSpPr txBox="1">
              <a:spLocks noChangeArrowheads="1"/>
            </p:cNvSpPr>
            <p:nvPr/>
          </p:nvSpPr>
          <p:spPr bwMode="auto">
            <a:xfrm>
              <a:off x="4087340" y="5986045"/>
              <a:ext cx="703654" cy="338554"/>
            </a:xfrm>
            <a:prstGeom prst="rect">
              <a:avLst/>
            </a:prstGeom>
            <a:noFill/>
            <a:ln w="9525">
              <a:noFill/>
              <a:miter lim="800000"/>
              <a:headEnd/>
              <a:tailEnd/>
            </a:ln>
          </p:spPr>
          <p:txBody>
            <a:bodyPr wrap="none">
              <a:spAutoFit/>
            </a:bodyPr>
            <a:lstStyle/>
            <a:p>
              <a:r>
                <a:rPr lang="en-US" sz="1600" b="1" dirty="0">
                  <a:latin typeface="Calibri" pitchFamily="34" charset="0"/>
                </a:rPr>
                <a:t>Year 2</a:t>
              </a:r>
            </a:p>
          </p:txBody>
        </p:sp>
        <p:sp>
          <p:nvSpPr>
            <p:cNvPr id="87" name="Text Box 56"/>
            <p:cNvSpPr txBox="1">
              <a:spLocks noChangeArrowheads="1"/>
            </p:cNvSpPr>
            <p:nvPr/>
          </p:nvSpPr>
          <p:spPr bwMode="auto">
            <a:xfrm>
              <a:off x="6723449" y="5986045"/>
              <a:ext cx="1113190" cy="338554"/>
            </a:xfrm>
            <a:prstGeom prst="rect">
              <a:avLst/>
            </a:prstGeom>
            <a:noFill/>
            <a:ln w="9525">
              <a:noFill/>
              <a:miter lim="800000"/>
              <a:headEnd/>
              <a:tailEnd/>
            </a:ln>
          </p:spPr>
          <p:txBody>
            <a:bodyPr wrap="none">
              <a:spAutoFit/>
            </a:bodyPr>
            <a:lstStyle/>
            <a:p>
              <a:r>
                <a:rPr lang="en-US" sz="1600" b="1" dirty="0" smtClean="0">
                  <a:latin typeface="Calibri" pitchFamily="34" charset="0"/>
                </a:rPr>
                <a:t>Later years</a:t>
              </a:r>
              <a:endParaRPr lang="en-US" sz="1600" b="1" dirty="0">
                <a:latin typeface="Calibri" pitchFamily="34" charset="0"/>
              </a:endParaRPr>
            </a:p>
          </p:txBody>
        </p:sp>
        <p:sp>
          <p:nvSpPr>
            <p:cNvPr id="88" name="AutoShape 57"/>
            <p:cNvSpPr>
              <a:spLocks noChangeArrowheads="1"/>
            </p:cNvSpPr>
            <p:nvPr/>
          </p:nvSpPr>
          <p:spPr bwMode="auto">
            <a:xfrm rot="37300">
              <a:off x="5679989" y="5402089"/>
              <a:ext cx="461319" cy="291243"/>
            </a:xfrm>
            <a:prstGeom prst="rightArrow">
              <a:avLst>
                <a:gd name="adj1" fmla="val 50000"/>
                <a:gd name="adj2" fmla="val 29167"/>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dirty="0">
                <a:latin typeface="Calibri" pitchFamily="34" charset="0"/>
              </a:endParaRPr>
            </a:p>
          </p:txBody>
        </p:sp>
        <p:sp>
          <p:nvSpPr>
            <p:cNvPr id="90" name="TextBox 89"/>
            <p:cNvSpPr txBox="1"/>
            <p:nvPr/>
          </p:nvSpPr>
          <p:spPr>
            <a:xfrm>
              <a:off x="1828800" y="4978400"/>
              <a:ext cx="1371600" cy="307777"/>
            </a:xfrm>
            <a:prstGeom prst="rect">
              <a:avLst/>
            </a:prstGeom>
            <a:noFill/>
          </p:spPr>
          <p:txBody>
            <a:bodyPr wrap="square" rtlCol="0">
              <a:spAutoFit/>
            </a:bodyPr>
            <a:lstStyle/>
            <a:p>
              <a:r>
                <a:rPr lang="en-US" sz="1400" b="1" dirty="0" smtClean="0"/>
                <a:t>Tolerant species</a:t>
              </a:r>
              <a:endParaRPr lang="en-US" sz="1400" b="1" dirty="0"/>
            </a:p>
          </p:txBody>
        </p:sp>
      </p:grpSp>
      <p:cxnSp>
        <p:nvCxnSpPr>
          <p:cNvPr id="6" name="Straight Connector 5"/>
          <p:cNvCxnSpPr/>
          <p:nvPr/>
        </p:nvCxnSpPr>
        <p:spPr>
          <a:xfrm>
            <a:off x="3143048" y="1932296"/>
            <a:ext cx="134691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5473700" y="1932296"/>
            <a:ext cx="221678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348685" y="2223448"/>
            <a:ext cx="282075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022600" y="4370696"/>
            <a:ext cx="1328925"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140" name="Group 139"/>
          <p:cNvGrpSpPr/>
          <p:nvPr/>
        </p:nvGrpSpPr>
        <p:grpSpPr>
          <a:xfrm>
            <a:off x="8039100" y="1066800"/>
            <a:ext cx="876300" cy="815629"/>
            <a:chOff x="7924800" y="1140171"/>
            <a:chExt cx="876300" cy="815629"/>
          </a:xfrm>
        </p:grpSpPr>
        <p:sp>
          <p:nvSpPr>
            <p:cNvPr id="142" name="Rectangle 141"/>
            <p:cNvSpPr/>
            <p:nvPr/>
          </p:nvSpPr>
          <p:spPr bwMode="auto">
            <a:xfrm>
              <a:off x="7924800" y="1400510"/>
              <a:ext cx="876300" cy="555290"/>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numCol="1">
              <a:prstTxWarp prst="textArchDown">
                <a:avLst/>
              </a:prstTxWarp>
              <a:spAutoFit/>
            </a:bodyPr>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defRPr/>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To return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144" name="Rectangle 143"/>
            <p:cNvSpPr/>
            <p:nvPr/>
          </p:nvSpPr>
          <p:spPr bwMode="auto">
            <a:xfrm>
              <a:off x="8020183" y="1140171"/>
              <a:ext cx="685534" cy="340924"/>
            </a:xfrm>
            <a:prstGeom prst="rect">
              <a:avLst/>
            </a:prstGeom>
            <a:ln>
              <a:noFill/>
            </a:ln>
          </p:spPr>
          <p:style>
            <a:lnRef idx="2">
              <a:schemeClr val="accent2"/>
            </a:lnRef>
            <a:fillRef idx="1">
              <a:schemeClr val="lt1"/>
            </a:fillRef>
            <a:effectRef idx="0">
              <a:schemeClr val="accent2"/>
            </a:effectRef>
            <a:fontRef idx="minor">
              <a:schemeClr val="dk1"/>
            </a:fontRef>
          </p:style>
          <p:txBody>
            <a:bodyPr spcFirstLastPara="1" numCol="1">
              <a:prstTxWarp prst="textArchUp">
                <a:avLst/>
              </a:prstTxWarp>
              <a:spAutoFit/>
            </a:bodyPr>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defRPr/>
              </a:pPr>
              <a:r>
                <a:rPr lang="en-US" sz="1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Click here</a:t>
              </a:r>
              <a:endPar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ndParaRPr>
            </a:p>
          </p:txBody>
        </p:sp>
        <p:sp>
          <p:nvSpPr>
            <p:cNvPr id="145" name="Oval 144"/>
            <p:cNvSpPr>
              <a:spLocks noChangeAspect="1"/>
            </p:cNvSpPr>
            <p:nvPr/>
          </p:nvSpPr>
          <p:spPr bwMode="auto">
            <a:xfrm>
              <a:off x="8092051" y="1201081"/>
              <a:ext cx="541799" cy="56037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dirty="0"/>
            </a:p>
          </p:txBody>
        </p:sp>
        <p:sp>
          <p:nvSpPr>
            <p:cNvPr id="146" name="Oval 145"/>
            <p:cNvSpPr>
              <a:spLocks noChangeAspect="1"/>
            </p:cNvSpPr>
            <p:nvPr/>
          </p:nvSpPr>
          <p:spPr bwMode="auto">
            <a:xfrm>
              <a:off x="8136808" y="1247372"/>
              <a:ext cx="452284" cy="466569"/>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dirty="0"/>
            </a:p>
          </p:txBody>
        </p:sp>
        <p:sp>
          <p:nvSpPr>
            <p:cNvPr id="147" name="Oval 146"/>
            <p:cNvSpPr>
              <a:spLocks noChangeAspect="1"/>
            </p:cNvSpPr>
            <p:nvPr/>
          </p:nvSpPr>
          <p:spPr bwMode="auto">
            <a:xfrm>
              <a:off x="8193344" y="1305845"/>
              <a:ext cx="339213" cy="350840"/>
            </a:xfrm>
            <a:prstGeom prst="ellipse">
              <a:avLst/>
            </a:prstGeom>
            <a:gradFill flip="none" rotWithShape="1">
              <a:gsLst>
                <a:gs pos="0">
                  <a:schemeClr val="accent1">
                    <a:tint val="66000"/>
                    <a:satMod val="160000"/>
                    <a:lumMod val="83000"/>
                  </a:schemeClr>
                </a:gs>
                <a:gs pos="100000">
                  <a:schemeClr val="accent1">
                    <a:tint val="23500"/>
                    <a:satMod val="160000"/>
                  </a:schemeClr>
                </a:gs>
              </a:gsLst>
              <a:path path="shape">
                <a:fillToRect l="50000" t="50000" r="50000" b="50000"/>
              </a:path>
              <a:tileRect/>
            </a:gradFill>
            <a:ln>
              <a:noFill/>
            </a:ln>
            <a:effectLst>
              <a:outerShdw blurRad="50800" dist="50800" dir="282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dirty="0"/>
            </a:p>
          </p:txBody>
        </p:sp>
        <p:pic>
          <p:nvPicPr>
            <p:cNvPr id="148" name="Picture 147" descr="C:\Documents and Settings\Lynn\Local Settings\Temporary Internet Files\Content.IE5\1KOY8IDP\MC900436883[1].png">
              <a:hlinkClick r:id="rId3" action="ppaction://hlinksldjump"/>
            </p:cNvPr>
            <p:cNvPicPr>
              <a:picLocks noChangeAspect="1" noChangeArrowheads="1"/>
            </p:cNvPicPr>
            <p:nvPr/>
          </p:nvPicPr>
          <p:blipFill>
            <a:blip r:embed="rId4" cstate="print"/>
            <a:srcRect/>
            <a:stretch>
              <a:fillRect/>
            </a:stretch>
          </p:blipFill>
          <p:spPr bwMode="auto">
            <a:xfrm>
              <a:off x="8193722" y="1291536"/>
              <a:ext cx="338457" cy="350032"/>
            </a:xfrm>
            <a:prstGeom prst="rect">
              <a:avLst/>
            </a:prstGeom>
            <a:noFill/>
            <a:ln w="9525">
              <a:noFill/>
              <a:miter lim="800000"/>
              <a:headEnd/>
              <a:tailEnd/>
            </a:ln>
          </p:spPr>
        </p:pic>
      </p:grpSp>
    </p:spTree>
    <p:extLst>
      <p:ext uri="{BB962C8B-B14F-4D97-AF65-F5344CB8AC3E}">
        <p14:creationId xmlns:p14="http://schemas.microsoft.com/office/powerpoint/2010/main" val="27963905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ff2bc79a42d4e1134194e983bf134319e6f264"/>
  <p:tag name="GENSWF_OUTPUT_FILE_NAME" val="Lesson 3"/>
</p:tagLst>
</file>

<file path=ppt/theme/theme1.xml><?xml version="1.0" encoding="utf-8"?>
<a:theme xmlns:a="http://schemas.openxmlformats.org/drawingml/2006/main" name="WSSA Template MASTER">
  <a:themeElements>
    <a:clrScheme name="Custom 1">
      <a:dk1>
        <a:sysClr val="windowText" lastClr="000000"/>
      </a:dk1>
      <a:lt1>
        <a:sysClr val="window" lastClr="FFFFFF"/>
      </a:lt1>
      <a:dk2>
        <a:srgbClr val="1F497D"/>
      </a:dk2>
      <a:lt2>
        <a:srgbClr val="EEECE1"/>
      </a:lt2>
      <a:accent1>
        <a:srgbClr val="387C2C"/>
      </a:accent1>
      <a:accent2>
        <a:srgbClr val="114B0F"/>
      </a:accent2>
      <a:accent3>
        <a:srgbClr val="66AA50"/>
      </a:accent3>
      <a:accent4>
        <a:srgbClr val="66AA50"/>
      </a:accent4>
      <a:accent5>
        <a:srgbClr val="67AB4F"/>
      </a:accent5>
      <a:accent6>
        <a:srgbClr val="C47829"/>
      </a:accent6>
      <a:hlink>
        <a:srgbClr val="548DD4"/>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WSSA Template MASTER</Template>
  <TotalTime>10282</TotalTime>
  <Words>2664</Words>
  <Application>Microsoft Office PowerPoint</Application>
  <PresentationFormat>On-screen Show (4:3)</PresentationFormat>
  <Paragraphs>325</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Adobe Garamond Pro</vt:lpstr>
      <vt:lpstr>Arial</vt:lpstr>
      <vt:lpstr>Calibri</vt:lpstr>
      <vt:lpstr>Times New Roman</vt:lpstr>
      <vt:lpstr>Wingdings</vt:lpstr>
      <vt:lpstr>WSSA Template MASTER</vt:lpstr>
      <vt:lpstr>What is Herbicide Resistance?</vt:lpstr>
      <vt:lpstr>Objectives</vt:lpstr>
      <vt:lpstr>Herbicide Resistance Defined </vt:lpstr>
      <vt:lpstr>Herbicide Resistance: Basic Principles</vt:lpstr>
      <vt:lpstr>Selection by Herbicides Changes the Population Over Time</vt:lpstr>
      <vt:lpstr>Selection by Herbicides Changes the Population Over Time</vt:lpstr>
      <vt:lpstr>Factors Affecting Speed of Selection</vt:lpstr>
      <vt:lpstr>Level of Herbicide Resistance</vt:lpstr>
      <vt:lpstr>Herbicide Resistance Characteristics</vt:lpstr>
      <vt:lpstr>Herbicide Resistance Types</vt:lpstr>
      <vt:lpstr>Herbicide Resistance Types: Cross Resistance</vt:lpstr>
      <vt:lpstr>Herbicide Resistance Types: Multiple Resistance </vt:lpstr>
      <vt:lpstr>Conclusions</vt:lpstr>
      <vt:lpstr>Credits:</vt:lpstr>
      <vt:lpstr>Herbicide Resistance WSSA Definitions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Herbicide Resistance?</dc:title>
  <dc:creator>Wesley Everman</dc:creator>
  <cp:lastModifiedBy>jdb4</cp:lastModifiedBy>
  <cp:revision>411</cp:revision>
  <cp:lastPrinted>2011-07-27T16:53:15Z</cp:lastPrinted>
  <dcterms:created xsi:type="dcterms:W3CDTF">2010-08-02T21:51:32Z</dcterms:created>
  <dcterms:modified xsi:type="dcterms:W3CDTF">2014-04-25T19:22:01Z</dcterms:modified>
</cp:coreProperties>
</file>