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embeddings/oleObject2.bin" ContentType="application/vnd.openxmlformats-officedocument.oleObject"/>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79" r:id="rId2"/>
    <p:sldId id="281" r:id="rId3"/>
    <p:sldId id="294" r:id="rId4"/>
    <p:sldId id="292" r:id="rId5"/>
    <p:sldId id="346" r:id="rId6"/>
    <p:sldId id="307" r:id="rId7"/>
    <p:sldId id="341" r:id="rId8"/>
    <p:sldId id="350" r:id="rId9"/>
    <p:sldId id="300" r:id="rId10"/>
    <p:sldId id="343" r:id="rId11"/>
    <p:sldId id="342" r:id="rId12"/>
    <p:sldId id="345" r:id="rId13"/>
    <p:sldId id="305" r:id="rId14"/>
    <p:sldId id="323" r:id="rId15"/>
    <p:sldId id="320" r:id="rId16"/>
    <p:sldId id="268" r:id="rId17"/>
    <p:sldId id="348" r:id="rId18"/>
    <p:sldId id="344" r:id="rId19"/>
    <p:sldId id="351" r:id="rId20"/>
    <p:sldId id="324" r:id="rId21"/>
    <p:sldId id="338" r:id="rId22"/>
  </p:sldIdLst>
  <p:sldSz cx="9144000" cy="6858000" type="screen4x3"/>
  <p:notesSz cx="7077075" cy="9051925"/>
  <p:custDataLst>
    <p:tags r:id="rId26"/>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lasgle1" initials="" lastIdx="3" clrIdx="0"/>
  <p:cmAuthor id="1" name="jischroe" initials="" lastIdx="9" clrIdx="1"/>
  <p:cmAuthor id="2" name="Office User" initials="OU" lastIdx="2" clrIdx="2"/>
  <p:cmAuthor id="3" name="Lynn Ingegneri" initials="LMI" lastIdx="1" clrIdx="3"/>
  <p:cmAuthor id="4" name="glasgle1" initials="g" lastIdx="3" clrIdx="4"/>
  <p:cmAuthor id="5" name="jksote" initials="j" lastIdx="1" clrIdx="5"/>
  <p:cmAuthor id="6" name="Reviewer" initials="R" lastIdx="3" clrIdx="6"/>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7C2C"/>
    <a:srgbClr val="67AB4F"/>
    <a:srgbClr val="FF3300"/>
    <a:srgbClr val="66AA50"/>
    <a:srgbClr val="A3CD95"/>
    <a:srgbClr val="E0EEDC"/>
    <a:srgbClr val="FFFF99"/>
    <a:srgbClr val="FFE269"/>
    <a:srgbClr val="FF1D1D"/>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72" autoAdjust="0"/>
    <p:restoredTop sz="71496" autoAdjust="0"/>
  </p:normalViewPr>
  <p:slideViewPr>
    <p:cSldViewPr>
      <p:cViewPr varScale="1">
        <p:scale>
          <a:sx n="107" d="100"/>
          <a:sy n="107" d="100"/>
        </p:scale>
        <p:origin x="-314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836" y="-72"/>
      </p:cViewPr>
      <p:guideLst>
        <p:guide orient="horz" pos="2851"/>
        <p:guide pos="2229"/>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tags" Target="tags/tag1.xml"/><Relationship Id="rId27" Type="http://schemas.openxmlformats.org/officeDocument/2006/relationships/commentAuthors" Target="commentAuthor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B11D00-8EE6-4A65-8BF7-E8A291404CD1}" type="doc">
      <dgm:prSet loTypeId="urn:microsoft.com/office/officeart/2005/8/layout/hierarchy6" loCatId="hierarchy" qsTypeId="urn:microsoft.com/office/officeart/2005/8/quickstyle/simple1#2" qsCatId="simple" csTypeId="urn:microsoft.com/office/officeart/2005/8/colors/colorful5" csCatId="colorful" phldr="1"/>
      <dgm:spPr/>
      <dgm:t>
        <a:bodyPr/>
        <a:lstStyle/>
        <a:p>
          <a:endParaRPr lang="en-US"/>
        </a:p>
      </dgm:t>
    </dgm:pt>
    <dgm:pt modelId="{1707B825-A538-4CB7-9033-4E47996C212B}">
      <dgm:prSet phldrT="[Text]" custT="1"/>
      <dgm:spPr/>
      <dgm:t>
        <a:bodyPr/>
        <a:lstStyle/>
        <a:p>
          <a:r>
            <a:rPr lang="en-US" sz="1600" dirty="0" smtClean="0"/>
            <a:t>Photosynthesis Inhibitor</a:t>
          </a:r>
          <a:endParaRPr lang="en-US" sz="1600" dirty="0"/>
        </a:p>
      </dgm:t>
    </dgm:pt>
    <dgm:pt modelId="{EA47129F-4471-421E-9E26-F7126D9E0B0B}" type="parTrans" cxnId="{6B01610C-9FC0-4116-98C9-DAB2438E8E7B}">
      <dgm:prSet/>
      <dgm:spPr/>
      <dgm:t>
        <a:bodyPr/>
        <a:lstStyle/>
        <a:p>
          <a:endParaRPr lang="en-US"/>
        </a:p>
      </dgm:t>
    </dgm:pt>
    <dgm:pt modelId="{F16FAECF-B6F1-4A38-AE5A-80EB8D1D8482}" type="sibTrans" cxnId="{6B01610C-9FC0-4116-98C9-DAB2438E8E7B}">
      <dgm:prSet/>
      <dgm:spPr/>
      <dgm:t>
        <a:bodyPr/>
        <a:lstStyle/>
        <a:p>
          <a:endParaRPr lang="en-US"/>
        </a:p>
      </dgm:t>
    </dgm:pt>
    <dgm:pt modelId="{CEF87EFF-66FB-486B-B475-D8D7A385733D}">
      <dgm:prSet phldrT="[Text]" custT="1"/>
      <dgm:spPr/>
      <dgm:t>
        <a:bodyPr/>
        <a:lstStyle/>
        <a:p>
          <a:r>
            <a:rPr lang="en-US" sz="1600" dirty="0" smtClean="0"/>
            <a:t>Group 5</a:t>
          </a:r>
          <a:endParaRPr lang="en-US" sz="1600" dirty="0"/>
        </a:p>
      </dgm:t>
    </dgm:pt>
    <dgm:pt modelId="{9E8C5259-58B3-4F4D-AFAF-1FD162E59109}" type="parTrans" cxnId="{45A967C3-0953-4F0F-849C-C99A9DCD0054}">
      <dgm:prSet/>
      <dgm:spPr/>
      <dgm:t>
        <a:bodyPr/>
        <a:lstStyle/>
        <a:p>
          <a:endParaRPr lang="en-US"/>
        </a:p>
      </dgm:t>
    </dgm:pt>
    <dgm:pt modelId="{3CB06622-55F2-4082-83FF-92C48A6BEEA7}" type="sibTrans" cxnId="{45A967C3-0953-4F0F-849C-C99A9DCD0054}">
      <dgm:prSet/>
      <dgm:spPr/>
      <dgm:t>
        <a:bodyPr/>
        <a:lstStyle/>
        <a:p>
          <a:endParaRPr lang="en-US"/>
        </a:p>
      </dgm:t>
    </dgm:pt>
    <dgm:pt modelId="{9F57B8EB-D285-446B-9CF8-74CCC0ACA8FE}">
      <dgm:prSet phldrT="[Text]" custT="1"/>
      <dgm:spPr/>
      <dgm:t>
        <a:bodyPr/>
        <a:lstStyle/>
        <a:p>
          <a:r>
            <a:rPr lang="en-US" sz="1600" dirty="0" smtClean="0"/>
            <a:t>Group 7</a:t>
          </a:r>
          <a:endParaRPr lang="en-US" sz="1600" dirty="0"/>
        </a:p>
      </dgm:t>
    </dgm:pt>
    <dgm:pt modelId="{914A2540-55E5-49A0-9AB3-8E5922AB174E}" type="parTrans" cxnId="{912D4852-087A-4970-8921-F7D348463CBE}">
      <dgm:prSet/>
      <dgm:spPr/>
      <dgm:t>
        <a:bodyPr/>
        <a:lstStyle/>
        <a:p>
          <a:endParaRPr lang="en-US"/>
        </a:p>
      </dgm:t>
    </dgm:pt>
    <dgm:pt modelId="{084F7BF3-181D-47E8-B238-0D8725987405}" type="sibTrans" cxnId="{912D4852-087A-4970-8921-F7D348463CBE}">
      <dgm:prSet/>
      <dgm:spPr/>
      <dgm:t>
        <a:bodyPr/>
        <a:lstStyle/>
        <a:p>
          <a:endParaRPr lang="en-US"/>
        </a:p>
      </dgm:t>
    </dgm:pt>
    <dgm:pt modelId="{92E0F002-2936-4314-8D12-BF9E5720F676}">
      <dgm:prSet phldrT="[Text]"/>
      <dgm:spPr/>
      <dgm:t>
        <a:bodyPr/>
        <a:lstStyle/>
        <a:p>
          <a:r>
            <a:rPr lang="en-US" dirty="0" smtClean="0"/>
            <a:t>Herbicide Name</a:t>
          </a:r>
          <a:endParaRPr lang="en-US" dirty="0"/>
        </a:p>
      </dgm:t>
    </dgm:pt>
    <dgm:pt modelId="{04564E39-48BB-4E97-B913-FFB1B957DAD5}" type="sibTrans" cxnId="{47849647-69C5-48EA-9CEF-D899FA83A89F}">
      <dgm:prSet/>
      <dgm:spPr/>
      <dgm:t>
        <a:bodyPr/>
        <a:lstStyle/>
        <a:p>
          <a:endParaRPr lang="en-US"/>
        </a:p>
      </dgm:t>
    </dgm:pt>
    <dgm:pt modelId="{988FD865-899E-412C-8C6C-A1DB0F1DB3B0}" type="parTrans" cxnId="{47849647-69C5-48EA-9CEF-D899FA83A89F}">
      <dgm:prSet/>
      <dgm:spPr/>
      <dgm:t>
        <a:bodyPr/>
        <a:lstStyle/>
        <a:p>
          <a:endParaRPr lang="en-US"/>
        </a:p>
      </dgm:t>
    </dgm:pt>
    <dgm:pt modelId="{583138B0-385F-42F0-8704-A23C69004B1C}">
      <dgm:prSet phldrT="[Text]"/>
      <dgm:spPr/>
      <dgm:t>
        <a:bodyPr/>
        <a:lstStyle/>
        <a:p>
          <a:r>
            <a:rPr lang="en-US" dirty="0" smtClean="0"/>
            <a:t>Herbicide Family</a:t>
          </a:r>
          <a:endParaRPr lang="en-US" dirty="0"/>
        </a:p>
      </dgm:t>
    </dgm:pt>
    <dgm:pt modelId="{3CEB0E03-C382-4607-AE21-65F172258895}" type="sibTrans" cxnId="{E4F04895-AE4C-4ABD-988A-4F382F63F3ED}">
      <dgm:prSet/>
      <dgm:spPr/>
      <dgm:t>
        <a:bodyPr/>
        <a:lstStyle/>
        <a:p>
          <a:endParaRPr lang="en-US"/>
        </a:p>
      </dgm:t>
    </dgm:pt>
    <dgm:pt modelId="{B9ACA04A-1CBA-4542-8172-66EF77AF4097}" type="parTrans" cxnId="{E4F04895-AE4C-4ABD-988A-4F382F63F3ED}">
      <dgm:prSet/>
      <dgm:spPr/>
      <dgm:t>
        <a:bodyPr/>
        <a:lstStyle/>
        <a:p>
          <a:endParaRPr lang="en-US"/>
        </a:p>
      </dgm:t>
    </dgm:pt>
    <dgm:pt modelId="{89E224A2-A3B4-4CFF-98C5-396555E92C27}">
      <dgm:prSet phldrT="[Text]"/>
      <dgm:spPr/>
      <dgm:t>
        <a:bodyPr/>
        <a:lstStyle/>
        <a:p>
          <a:r>
            <a:rPr lang="en-US" dirty="0" smtClean="0"/>
            <a:t>Mechanism of Action</a:t>
          </a:r>
          <a:endParaRPr lang="en-US" dirty="0"/>
        </a:p>
      </dgm:t>
    </dgm:pt>
    <dgm:pt modelId="{315298D9-9DD0-41A0-93DC-719C876197EF}" type="sibTrans" cxnId="{DA11348F-A102-4D19-80DD-AD884E841B02}">
      <dgm:prSet/>
      <dgm:spPr/>
      <dgm:t>
        <a:bodyPr/>
        <a:lstStyle/>
        <a:p>
          <a:endParaRPr lang="en-US"/>
        </a:p>
      </dgm:t>
    </dgm:pt>
    <dgm:pt modelId="{911B75AB-FBCD-4181-BEA4-6450FD2220D9}" type="parTrans" cxnId="{DA11348F-A102-4D19-80DD-AD884E841B02}">
      <dgm:prSet/>
      <dgm:spPr/>
      <dgm:t>
        <a:bodyPr/>
        <a:lstStyle/>
        <a:p>
          <a:endParaRPr lang="en-US"/>
        </a:p>
      </dgm:t>
    </dgm:pt>
    <dgm:pt modelId="{BB2D7871-A8A8-4B75-A96E-52D4009C1AD3}">
      <dgm:prSet phldrT="[Text]"/>
      <dgm:spPr/>
      <dgm:t>
        <a:bodyPr/>
        <a:lstStyle/>
        <a:p>
          <a:r>
            <a:rPr lang="en-US" dirty="0" smtClean="0"/>
            <a:t>Mode of Action</a:t>
          </a:r>
          <a:endParaRPr lang="en-US" dirty="0"/>
        </a:p>
      </dgm:t>
    </dgm:pt>
    <dgm:pt modelId="{8B04755B-B405-409C-BC9C-671F571BADCA}" type="sibTrans" cxnId="{F659C756-E46D-4BFD-872A-70F7AC70150A}">
      <dgm:prSet/>
      <dgm:spPr/>
      <dgm:t>
        <a:bodyPr/>
        <a:lstStyle/>
        <a:p>
          <a:endParaRPr lang="en-US"/>
        </a:p>
      </dgm:t>
    </dgm:pt>
    <dgm:pt modelId="{7182A325-B337-40FD-9AF1-859F74AFDDE1}" type="parTrans" cxnId="{F659C756-E46D-4BFD-872A-70F7AC70150A}">
      <dgm:prSet/>
      <dgm:spPr/>
      <dgm:t>
        <a:bodyPr/>
        <a:lstStyle/>
        <a:p>
          <a:endParaRPr lang="en-US"/>
        </a:p>
      </dgm:t>
    </dgm:pt>
    <dgm:pt modelId="{E9508D74-B02B-43BE-90F0-1C65ADA417AF}">
      <dgm:prSet phldrT="[Text]" custT="1"/>
      <dgm:spPr/>
      <dgm:t>
        <a:bodyPr/>
        <a:lstStyle/>
        <a:p>
          <a:r>
            <a:rPr lang="en-US" sz="1600" dirty="0" smtClean="0"/>
            <a:t>Triazine</a:t>
          </a:r>
          <a:endParaRPr lang="en-US" sz="1600" dirty="0"/>
        </a:p>
      </dgm:t>
    </dgm:pt>
    <dgm:pt modelId="{27E7A329-3770-4E54-A298-AEEDE2D06EC3}" type="parTrans" cxnId="{1FA4F32E-F4EC-43F9-80D5-DEB0A36C560F}">
      <dgm:prSet/>
      <dgm:spPr/>
      <dgm:t>
        <a:bodyPr/>
        <a:lstStyle/>
        <a:p>
          <a:endParaRPr lang="en-US"/>
        </a:p>
      </dgm:t>
    </dgm:pt>
    <dgm:pt modelId="{D99A501D-E221-4798-B0CC-0BC3A36B74FA}" type="sibTrans" cxnId="{1FA4F32E-F4EC-43F9-80D5-DEB0A36C560F}">
      <dgm:prSet/>
      <dgm:spPr/>
      <dgm:t>
        <a:bodyPr/>
        <a:lstStyle/>
        <a:p>
          <a:endParaRPr lang="en-US"/>
        </a:p>
      </dgm:t>
    </dgm:pt>
    <dgm:pt modelId="{DD5187C4-A31E-4729-9E0E-A60892BD5B78}">
      <dgm:prSet phldrT="[Text]" custT="1"/>
      <dgm:spPr/>
      <dgm:t>
        <a:bodyPr/>
        <a:lstStyle/>
        <a:p>
          <a:r>
            <a:rPr lang="en-US" sz="1600" dirty="0" err="1" smtClean="0"/>
            <a:t>Triazinone</a:t>
          </a:r>
          <a:endParaRPr lang="en-US" sz="1600" dirty="0"/>
        </a:p>
      </dgm:t>
    </dgm:pt>
    <dgm:pt modelId="{E0255070-9DBA-4A03-80EC-B5E1D299132B}" type="parTrans" cxnId="{CC16FFC8-B719-43FD-8472-EF8D0D2CAE16}">
      <dgm:prSet/>
      <dgm:spPr/>
      <dgm:t>
        <a:bodyPr/>
        <a:lstStyle/>
        <a:p>
          <a:endParaRPr lang="en-US"/>
        </a:p>
      </dgm:t>
    </dgm:pt>
    <dgm:pt modelId="{5AC74F96-D907-4A70-943E-43230A31DF5D}" type="sibTrans" cxnId="{CC16FFC8-B719-43FD-8472-EF8D0D2CAE16}">
      <dgm:prSet/>
      <dgm:spPr/>
      <dgm:t>
        <a:bodyPr/>
        <a:lstStyle/>
        <a:p>
          <a:endParaRPr lang="en-US"/>
        </a:p>
      </dgm:t>
    </dgm:pt>
    <dgm:pt modelId="{E987F5DB-94A5-43FE-9452-D4539ED92C2A}">
      <dgm:prSet phldrT="[Text]" custT="1"/>
      <dgm:spPr/>
      <dgm:t>
        <a:bodyPr/>
        <a:lstStyle/>
        <a:p>
          <a:r>
            <a:rPr lang="en-US" sz="1600" dirty="0" smtClean="0"/>
            <a:t>Atrazine “</a:t>
          </a:r>
          <a:r>
            <a:rPr lang="en-US" sz="1600" dirty="0" err="1" smtClean="0"/>
            <a:t>AAtrex</a:t>
          </a:r>
          <a:r>
            <a:rPr lang="en-US" sz="1600" dirty="0" smtClean="0"/>
            <a:t>” etc.</a:t>
          </a:r>
          <a:endParaRPr lang="en-US" sz="1600" dirty="0"/>
        </a:p>
      </dgm:t>
    </dgm:pt>
    <dgm:pt modelId="{83C1949D-FA03-4964-BE6C-867D26C859CB}" type="parTrans" cxnId="{801315C7-3CA4-4717-B92F-E9BAD96DD75D}">
      <dgm:prSet/>
      <dgm:spPr/>
      <dgm:t>
        <a:bodyPr/>
        <a:lstStyle/>
        <a:p>
          <a:endParaRPr lang="en-US"/>
        </a:p>
      </dgm:t>
    </dgm:pt>
    <dgm:pt modelId="{3CCFBD9F-4D87-4213-8179-2FED693C7AB6}" type="sibTrans" cxnId="{801315C7-3CA4-4717-B92F-E9BAD96DD75D}">
      <dgm:prSet/>
      <dgm:spPr/>
      <dgm:t>
        <a:bodyPr/>
        <a:lstStyle/>
        <a:p>
          <a:endParaRPr lang="en-US"/>
        </a:p>
      </dgm:t>
    </dgm:pt>
    <dgm:pt modelId="{B7295C58-1244-400A-9E2F-05AAC8EE87FB}">
      <dgm:prSet phldrT="[Text]" custT="1"/>
      <dgm:spPr/>
      <dgm:t>
        <a:bodyPr/>
        <a:lstStyle/>
        <a:p>
          <a:r>
            <a:rPr lang="en-US" sz="1600" dirty="0" smtClean="0"/>
            <a:t>Metribuzin “Sencor” etc.</a:t>
          </a:r>
          <a:endParaRPr lang="en-US" sz="1600" dirty="0"/>
        </a:p>
      </dgm:t>
    </dgm:pt>
    <dgm:pt modelId="{79DD926C-6D39-4FF5-8DBE-EE594D580AA5}" type="parTrans" cxnId="{B4667E5D-3953-4129-A450-0827804659CB}">
      <dgm:prSet/>
      <dgm:spPr/>
      <dgm:t>
        <a:bodyPr/>
        <a:lstStyle/>
        <a:p>
          <a:endParaRPr lang="en-US"/>
        </a:p>
      </dgm:t>
    </dgm:pt>
    <dgm:pt modelId="{90D8D660-74B8-4CF4-84B1-8EE93D7F86DE}" type="sibTrans" cxnId="{B4667E5D-3953-4129-A450-0827804659CB}">
      <dgm:prSet/>
      <dgm:spPr/>
      <dgm:t>
        <a:bodyPr/>
        <a:lstStyle/>
        <a:p>
          <a:endParaRPr lang="en-US"/>
        </a:p>
      </dgm:t>
    </dgm:pt>
    <dgm:pt modelId="{E08E9365-B554-4AEC-A690-9C312AC44884}">
      <dgm:prSet phldrT="[Text]" custT="1"/>
      <dgm:spPr/>
      <dgm:t>
        <a:bodyPr/>
        <a:lstStyle/>
        <a:p>
          <a:r>
            <a:rPr lang="en-US" sz="1600" dirty="0" smtClean="0"/>
            <a:t>Substituted Urea</a:t>
          </a:r>
          <a:endParaRPr lang="en-US" sz="1600" dirty="0"/>
        </a:p>
      </dgm:t>
    </dgm:pt>
    <dgm:pt modelId="{A84ED0E8-90B1-4A1F-9F45-A1AB2C212688}" type="parTrans" cxnId="{AFB05829-18C6-4263-9580-63BA1F7018F3}">
      <dgm:prSet/>
      <dgm:spPr/>
      <dgm:t>
        <a:bodyPr/>
        <a:lstStyle/>
        <a:p>
          <a:endParaRPr lang="en-US"/>
        </a:p>
      </dgm:t>
    </dgm:pt>
    <dgm:pt modelId="{BF12DB10-7803-436A-B971-16A7C86B98D1}" type="sibTrans" cxnId="{AFB05829-18C6-4263-9580-63BA1F7018F3}">
      <dgm:prSet/>
      <dgm:spPr/>
      <dgm:t>
        <a:bodyPr/>
        <a:lstStyle/>
        <a:p>
          <a:endParaRPr lang="en-US"/>
        </a:p>
      </dgm:t>
    </dgm:pt>
    <dgm:pt modelId="{A2BB55E6-542D-4A88-B481-172B6AFE73BD}">
      <dgm:prSet phldrT="[Text]" custT="1"/>
      <dgm:spPr/>
      <dgm:t>
        <a:bodyPr/>
        <a:lstStyle/>
        <a:p>
          <a:r>
            <a:rPr lang="en-US" sz="1600" dirty="0" err="1" smtClean="0"/>
            <a:t>Diuron</a:t>
          </a:r>
          <a:r>
            <a:rPr lang="en-US" sz="1600" dirty="0" smtClean="0"/>
            <a:t>      “</a:t>
          </a:r>
          <a:r>
            <a:rPr lang="en-US" sz="1600" dirty="0" err="1" smtClean="0"/>
            <a:t>Direx</a:t>
          </a:r>
          <a:r>
            <a:rPr lang="en-US" sz="1600" dirty="0" smtClean="0"/>
            <a:t>” etc.</a:t>
          </a:r>
          <a:endParaRPr lang="en-US" sz="1600" dirty="0"/>
        </a:p>
      </dgm:t>
    </dgm:pt>
    <dgm:pt modelId="{D7FA6448-E25D-4E02-87C0-27D6B3620B7C}" type="parTrans" cxnId="{85D5C8A2-7C47-443C-940D-F8C537C70CD0}">
      <dgm:prSet/>
      <dgm:spPr/>
      <dgm:t>
        <a:bodyPr/>
        <a:lstStyle/>
        <a:p>
          <a:endParaRPr lang="en-US"/>
        </a:p>
      </dgm:t>
    </dgm:pt>
    <dgm:pt modelId="{AE391D66-9F56-4EDC-BBC8-1C323CC2223F}" type="sibTrans" cxnId="{85D5C8A2-7C47-443C-940D-F8C537C70CD0}">
      <dgm:prSet/>
      <dgm:spPr/>
      <dgm:t>
        <a:bodyPr/>
        <a:lstStyle/>
        <a:p>
          <a:endParaRPr lang="en-US"/>
        </a:p>
      </dgm:t>
    </dgm:pt>
    <dgm:pt modelId="{053D9411-C051-4C3A-A036-3BA9D5B0F4A1}" type="pres">
      <dgm:prSet presAssocID="{CCB11D00-8EE6-4A65-8BF7-E8A291404CD1}" presName="mainComposite" presStyleCnt="0">
        <dgm:presLayoutVars>
          <dgm:chPref val="1"/>
          <dgm:dir/>
          <dgm:animOne val="branch"/>
          <dgm:animLvl val="lvl"/>
          <dgm:resizeHandles val="exact"/>
        </dgm:presLayoutVars>
      </dgm:prSet>
      <dgm:spPr/>
      <dgm:t>
        <a:bodyPr/>
        <a:lstStyle/>
        <a:p>
          <a:endParaRPr lang="en-US"/>
        </a:p>
      </dgm:t>
    </dgm:pt>
    <dgm:pt modelId="{21828D0C-96EE-4352-8EEA-5338A305A8AC}" type="pres">
      <dgm:prSet presAssocID="{CCB11D00-8EE6-4A65-8BF7-E8A291404CD1}" presName="hierFlow" presStyleCnt="0"/>
      <dgm:spPr/>
      <dgm:t>
        <a:bodyPr/>
        <a:lstStyle/>
        <a:p>
          <a:endParaRPr lang="en-US"/>
        </a:p>
      </dgm:t>
    </dgm:pt>
    <dgm:pt modelId="{DBB5CBE2-BF45-4B4A-8B20-5A77BF3E39B0}" type="pres">
      <dgm:prSet presAssocID="{CCB11D00-8EE6-4A65-8BF7-E8A291404CD1}" presName="firstBuf" presStyleCnt="0"/>
      <dgm:spPr/>
      <dgm:t>
        <a:bodyPr/>
        <a:lstStyle/>
        <a:p>
          <a:endParaRPr lang="en-US"/>
        </a:p>
      </dgm:t>
    </dgm:pt>
    <dgm:pt modelId="{DE074420-879C-4251-B698-72752A35135C}" type="pres">
      <dgm:prSet presAssocID="{CCB11D00-8EE6-4A65-8BF7-E8A291404CD1}" presName="hierChild1" presStyleCnt="0">
        <dgm:presLayoutVars>
          <dgm:chPref val="1"/>
          <dgm:animOne val="branch"/>
          <dgm:animLvl val="lvl"/>
        </dgm:presLayoutVars>
      </dgm:prSet>
      <dgm:spPr/>
      <dgm:t>
        <a:bodyPr/>
        <a:lstStyle/>
        <a:p>
          <a:endParaRPr lang="en-US"/>
        </a:p>
      </dgm:t>
    </dgm:pt>
    <dgm:pt modelId="{C40BF8E0-64F9-4C6B-AE5D-487BA71286FF}" type="pres">
      <dgm:prSet presAssocID="{1707B825-A538-4CB7-9033-4E47996C212B}" presName="Name14" presStyleCnt="0"/>
      <dgm:spPr/>
      <dgm:t>
        <a:bodyPr/>
        <a:lstStyle/>
        <a:p>
          <a:endParaRPr lang="en-US"/>
        </a:p>
      </dgm:t>
    </dgm:pt>
    <dgm:pt modelId="{D61A18E9-8676-4C74-803F-A454F83F16C0}" type="pres">
      <dgm:prSet presAssocID="{1707B825-A538-4CB7-9033-4E47996C212B}" presName="level1Shape" presStyleLbl="node0" presStyleIdx="0" presStyleCnt="1" custScaleX="157087">
        <dgm:presLayoutVars>
          <dgm:chPref val="3"/>
        </dgm:presLayoutVars>
      </dgm:prSet>
      <dgm:spPr/>
      <dgm:t>
        <a:bodyPr/>
        <a:lstStyle/>
        <a:p>
          <a:endParaRPr lang="en-US"/>
        </a:p>
      </dgm:t>
    </dgm:pt>
    <dgm:pt modelId="{27E11F11-E86C-45B2-8364-B1BB4142AF08}" type="pres">
      <dgm:prSet presAssocID="{1707B825-A538-4CB7-9033-4E47996C212B}" presName="hierChild2" presStyleCnt="0"/>
      <dgm:spPr/>
      <dgm:t>
        <a:bodyPr/>
        <a:lstStyle/>
        <a:p>
          <a:endParaRPr lang="en-US"/>
        </a:p>
      </dgm:t>
    </dgm:pt>
    <dgm:pt modelId="{C2D22BFB-6279-4C53-8CB1-7E1620709AA9}" type="pres">
      <dgm:prSet presAssocID="{9E8C5259-58B3-4F4D-AFAF-1FD162E59109}" presName="Name19" presStyleLbl="parChTrans1D2" presStyleIdx="0" presStyleCnt="2"/>
      <dgm:spPr/>
      <dgm:t>
        <a:bodyPr/>
        <a:lstStyle/>
        <a:p>
          <a:endParaRPr lang="en-US"/>
        </a:p>
      </dgm:t>
    </dgm:pt>
    <dgm:pt modelId="{F36FA2A5-8DF2-4DDA-A3D5-6586E7A87933}" type="pres">
      <dgm:prSet presAssocID="{CEF87EFF-66FB-486B-B475-D8D7A385733D}" presName="Name21" presStyleCnt="0"/>
      <dgm:spPr/>
      <dgm:t>
        <a:bodyPr/>
        <a:lstStyle/>
        <a:p>
          <a:endParaRPr lang="en-US"/>
        </a:p>
      </dgm:t>
    </dgm:pt>
    <dgm:pt modelId="{F590B274-0390-4C06-89AB-1C5C31963BC5}" type="pres">
      <dgm:prSet presAssocID="{CEF87EFF-66FB-486B-B475-D8D7A385733D}" presName="level2Shape" presStyleLbl="node2" presStyleIdx="0" presStyleCnt="2" custScaleX="145770"/>
      <dgm:spPr/>
      <dgm:t>
        <a:bodyPr/>
        <a:lstStyle/>
        <a:p>
          <a:endParaRPr lang="en-US"/>
        </a:p>
      </dgm:t>
    </dgm:pt>
    <dgm:pt modelId="{610A9126-C21F-4A28-922D-2D98D5251EE1}" type="pres">
      <dgm:prSet presAssocID="{CEF87EFF-66FB-486B-B475-D8D7A385733D}" presName="hierChild3" presStyleCnt="0"/>
      <dgm:spPr/>
      <dgm:t>
        <a:bodyPr/>
        <a:lstStyle/>
        <a:p>
          <a:endParaRPr lang="en-US"/>
        </a:p>
      </dgm:t>
    </dgm:pt>
    <dgm:pt modelId="{B884616C-154A-4372-9B60-F482849A02BE}" type="pres">
      <dgm:prSet presAssocID="{27E7A329-3770-4E54-A298-AEEDE2D06EC3}" presName="Name19" presStyleLbl="parChTrans1D3" presStyleIdx="0" presStyleCnt="3"/>
      <dgm:spPr/>
      <dgm:t>
        <a:bodyPr/>
        <a:lstStyle/>
        <a:p>
          <a:endParaRPr lang="en-US"/>
        </a:p>
      </dgm:t>
    </dgm:pt>
    <dgm:pt modelId="{007E18C9-32F4-4EBF-9474-027400B9CE95}" type="pres">
      <dgm:prSet presAssocID="{E9508D74-B02B-43BE-90F0-1C65ADA417AF}" presName="Name21" presStyleCnt="0"/>
      <dgm:spPr/>
      <dgm:t>
        <a:bodyPr/>
        <a:lstStyle/>
        <a:p>
          <a:endParaRPr lang="en-US"/>
        </a:p>
      </dgm:t>
    </dgm:pt>
    <dgm:pt modelId="{0EA9E279-4C7D-40CB-92CC-085DFFA86C95}" type="pres">
      <dgm:prSet presAssocID="{E9508D74-B02B-43BE-90F0-1C65ADA417AF}" presName="level2Shape" presStyleLbl="node3" presStyleIdx="0" presStyleCnt="3" custScaleX="145770"/>
      <dgm:spPr/>
      <dgm:t>
        <a:bodyPr/>
        <a:lstStyle/>
        <a:p>
          <a:endParaRPr lang="en-US"/>
        </a:p>
      </dgm:t>
    </dgm:pt>
    <dgm:pt modelId="{071404DB-2F8C-4A9C-A5F9-0EE3D1C9025F}" type="pres">
      <dgm:prSet presAssocID="{E9508D74-B02B-43BE-90F0-1C65ADA417AF}" presName="hierChild3" presStyleCnt="0"/>
      <dgm:spPr/>
      <dgm:t>
        <a:bodyPr/>
        <a:lstStyle/>
        <a:p>
          <a:endParaRPr lang="en-US"/>
        </a:p>
      </dgm:t>
    </dgm:pt>
    <dgm:pt modelId="{86BEC0A0-C6F3-4612-8569-8789F215E8EF}" type="pres">
      <dgm:prSet presAssocID="{83C1949D-FA03-4964-BE6C-867D26C859CB}" presName="Name19" presStyleLbl="parChTrans1D4" presStyleIdx="0" presStyleCnt="3"/>
      <dgm:spPr/>
      <dgm:t>
        <a:bodyPr/>
        <a:lstStyle/>
        <a:p>
          <a:endParaRPr lang="en-US"/>
        </a:p>
      </dgm:t>
    </dgm:pt>
    <dgm:pt modelId="{09BB5BD1-A5A9-499E-94BF-33F863DABB22}" type="pres">
      <dgm:prSet presAssocID="{E987F5DB-94A5-43FE-9452-D4539ED92C2A}" presName="Name21" presStyleCnt="0"/>
      <dgm:spPr/>
      <dgm:t>
        <a:bodyPr/>
        <a:lstStyle/>
        <a:p>
          <a:endParaRPr lang="en-US"/>
        </a:p>
      </dgm:t>
    </dgm:pt>
    <dgm:pt modelId="{B0FF55FD-68D4-4976-899D-1ED2F96545AD}" type="pres">
      <dgm:prSet presAssocID="{E987F5DB-94A5-43FE-9452-D4539ED92C2A}" presName="level2Shape" presStyleLbl="node4" presStyleIdx="0" presStyleCnt="3" custScaleX="145770"/>
      <dgm:spPr/>
      <dgm:t>
        <a:bodyPr/>
        <a:lstStyle/>
        <a:p>
          <a:endParaRPr lang="en-US"/>
        </a:p>
      </dgm:t>
    </dgm:pt>
    <dgm:pt modelId="{E57AFBE7-8BC0-4DDC-9C75-206B88F01FB1}" type="pres">
      <dgm:prSet presAssocID="{E987F5DB-94A5-43FE-9452-D4539ED92C2A}" presName="hierChild3" presStyleCnt="0"/>
      <dgm:spPr/>
      <dgm:t>
        <a:bodyPr/>
        <a:lstStyle/>
        <a:p>
          <a:endParaRPr lang="en-US"/>
        </a:p>
      </dgm:t>
    </dgm:pt>
    <dgm:pt modelId="{2ADA7E0D-6194-4DC4-8733-2F82F8586F88}" type="pres">
      <dgm:prSet presAssocID="{E0255070-9DBA-4A03-80EC-B5E1D299132B}" presName="Name19" presStyleLbl="parChTrans1D3" presStyleIdx="1" presStyleCnt="3"/>
      <dgm:spPr/>
      <dgm:t>
        <a:bodyPr/>
        <a:lstStyle/>
        <a:p>
          <a:endParaRPr lang="en-US"/>
        </a:p>
      </dgm:t>
    </dgm:pt>
    <dgm:pt modelId="{BA3B82F8-9E9A-482E-B95D-953354D9AED9}" type="pres">
      <dgm:prSet presAssocID="{DD5187C4-A31E-4729-9E0E-A60892BD5B78}" presName="Name21" presStyleCnt="0"/>
      <dgm:spPr/>
      <dgm:t>
        <a:bodyPr/>
        <a:lstStyle/>
        <a:p>
          <a:endParaRPr lang="en-US"/>
        </a:p>
      </dgm:t>
    </dgm:pt>
    <dgm:pt modelId="{072F4836-585D-4433-B361-05C0DB144905}" type="pres">
      <dgm:prSet presAssocID="{DD5187C4-A31E-4729-9E0E-A60892BD5B78}" presName="level2Shape" presStyleLbl="node3" presStyleIdx="1" presStyleCnt="3" custScaleX="145770"/>
      <dgm:spPr/>
      <dgm:t>
        <a:bodyPr/>
        <a:lstStyle/>
        <a:p>
          <a:endParaRPr lang="en-US"/>
        </a:p>
      </dgm:t>
    </dgm:pt>
    <dgm:pt modelId="{80A0F425-1F74-447A-B180-768460D057A2}" type="pres">
      <dgm:prSet presAssocID="{DD5187C4-A31E-4729-9E0E-A60892BD5B78}" presName="hierChild3" presStyleCnt="0"/>
      <dgm:spPr/>
      <dgm:t>
        <a:bodyPr/>
        <a:lstStyle/>
        <a:p>
          <a:endParaRPr lang="en-US"/>
        </a:p>
      </dgm:t>
    </dgm:pt>
    <dgm:pt modelId="{B8200AF2-D79E-4687-8F73-9C2A863845AC}" type="pres">
      <dgm:prSet presAssocID="{79DD926C-6D39-4FF5-8DBE-EE594D580AA5}" presName="Name19" presStyleLbl="parChTrans1D4" presStyleIdx="1" presStyleCnt="3"/>
      <dgm:spPr/>
      <dgm:t>
        <a:bodyPr/>
        <a:lstStyle/>
        <a:p>
          <a:endParaRPr lang="en-US"/>
        </a:p>
      </dgm:t>
    </dgm:pt>
    <dgm:pt modelId="{F7ABBCBA-8CE0-4326-9560-85343F543088}" type="pres">
      <dgm:prSet presAssocID="{B7295C58-1244-400A-9E2F-05AAC8EE87FB}" presName="Name21" presStyleCnt="0"/>
      <dgm:spPr/>
      <dgm:t>
        <a:bodyPr/>
        <a:lstStyle/>
        <a:p>
          <a:endParaRPr lang="en-US"/>
        </a:p>
      </dgm:t>
    </dgm:pt>
    <dgm:pt modelId="{8A5039AF-CC00-4FFD-9FED-284D11999862}" type="pres">
      <dgm:prSet presAssocID="{B7295C58-1244-400A-9E2F-05AAC8EE87FB}" presName="level2Shape" presStyleLbl="node4" presStyleIdx="1" presStyleCnt="3" custScaleX="145770"/>
      <dgm:spPr/>
      <dgm:t>
        <a:bodyPr/>
        <a:lstStyle/>
        <a:p>
          <a:endParaRPr lang="en-US"/>
        </a:p>
      </dgm:t>
    </dgm:pt>
    <dgm:pt modelId="{43AFB76E-C59C-4BD4-B57B-E8D2063F14F3}" type="pres">
      <dgm:prSet presAssocID="{B7295C58-1244-400A-9E2F-05AAC8EE87FB}" presName="hierChild3" presStyleCnt="0"/>
      <dgm:spPr/>
      <dgm:t>
        <a:bodyPr/>
        <a:lstStyle/>
        <a:p>
          <a:endParaRPr lang="en-US"/>
        </a:p>
      </dgm:t>
    </dgm:pt>
    <dgm:pt modelId="{3C1F5188-AD57-4A2D-8BD7-D87AB605FA28}" type="pres">
      <dgm:prSet presAssocID="{914A2540-55E5-49A0-9AB3-8E5922AB174E}" presName="Name19" presStyleLbl="parChTrans1D2" presStyleIdx="1" presStyleCnt="2"/>
      <dgm:spPr/>
      <dgm:t>
        <a:bodyPr/>
        <a:lstStyle/>
        <a:p>
          <a:endParaRPr lang="en-US"/>
        </a:p>
      </dgm:t>
    </dgm:pt>
    <dgm:pt modelId="{24F909D5-6F06-471A-9894-78AA98F16308}" type="pres">
      <dgm:prSet presAssocID="{9F57B8EB-D285-446B-9CF8-74CCC0ACA8FE}" presName="Name21" presStyleCnt="0"/>
      <dgm:spPr/>
      <dgm:t>
        <a:bodyPr/>
        <a:lstStyle/>
        <a:p>
          <a:endParaRPr lang="en-US"/>
        </a:p>
      </dgm:t>
    </dgm:pt>
    <dgm:pt modelId="{4C34717F-D0B7-423A-B953-381723642A37}" type="pres">
      <dgm:prSet presAssocID="{9F57B8EB-D285-446B-9CF8-74CCC0ACA8FE}" presName="level2Shape" presStyleLbl="node2" presStyleIdx="1" presStyleCnt="2" custScaleX="145770"/>
      <dgm:spPr/>
      <dgm:t>
        <a:bodyPr/>
        <a:lstStyle/>
        <a:p>
          <a:endParaRPr lang="en-US"/>
        </a:p>
      </dgm:t>
    </dgm:pt>
    <dgm:pt modelId="{FD9787EE-6E65-43F2-98FE-352759365245}" type="pres">
      <dgm:prSet presAssocID="{9F57B8EB-D285-446B-9CF8-74CCC0ACA8FE}" presName="hierChild3" presStyleCnt="0"/>
      <dgm:spPr/>
      <dgm:t>
        <a:bodyPr/>
        <a:lstStyle/>
        <a:p>
          <a:endParaRPr lang="en-US"/>
        </a:p>
      </dgm:t>
    </dgm:pt>
    <dgm:pt modelId="{5CC3BE7F-DAD2-43BF-8482-D2107DAF7B17}" type="pres">
      <dgm:prSet presAssocID="{A84ED0E8-90B1-4A1F-9F45-A1AB2C212688}" presName="Name19" presStyleLbl="parChTrans1D3" presStyleIdx="2" presStyleCnt="3"/>
      <dgm:spPr/>
      <dgm:t>
        <a:bodyPr/>
        <a:lstStyle/>
        <a:p>
          <a:endParaRPr lang="en-US"/>
        </a:p>
      </dgm:t>
    </dgm:pt>
    <dgm:pt modelId="{C0449BAD-5993-4445-BCFE-8214F556954D}" type="pres">
      <dgm:prSet presAssocID="{E08E9365-B554-4AEC-A690-9C312AC44884}" presName="Name21" presStyleCnt="0"/>
      <dgm:spPr/>
      <dgm:t>
        <a:bodyPr/>
        <a:lstStyle/>
        <a:p>
          <a:endParaRPr lang="en-US"/>
        </a:p>
      </dgm:t>
    </dgm:pt>
    <dgm:pt modelId="{0158665F-8D75-4831-A664-9E8F57B17F52}" type="pres">
      <dgm:prSet presAssocID="{E08E9365-B554-4AEC-A690-9C312AC44884}" presName="level2Shape" presStyleLbl="node3" presStyleIdx="2" presStyleCnt="3" custScaleX="145770"/>
      <dgm:spPr/>
      <dgm:t>
        <a:bodyPr/>
        <a:lstStyle/>
        <a:p>
          <a:endParaRPr lang="en-US"/>
        </a:p>
      </dgm:t>
    </dgm:pt>
    <dgm:pt modelId="{9EE3243A-965E-450E-A2D3-971FDB9268C2}" type="pres">
      <dgm:prSet presAssocID="{E08E9365-B554-4AEC-A690-9C312AC44884}" presName="hierChild3" presStyleCnt="0"/>
      <dgm:spPr/>
      <dgm:t>
        <a:bodyPr/>
        <a:lstStyle/>
        <a:p>
          <a:endParaRPr lang="en-US"/>
        </a:p>
      </dgm:t>
    </dgm:pt>
    <dgm:pt modelId="{6C045ED0-4709-469F-BDD2-67C00FE8D1FE}" type="pres">
      <dgm:prSet presAssocID="{D7FA6448-E25D-4E02-87C0-27D6B3620B7C}" presName="Name19" presStyleLbl="parChTrans1D4" presStyleIdx="2" presStyleCnt="3"/>
      <dgm:spPr/>
      <dgm:t>
        <a:bodyPr/>
        <a:lstStyle/>
        <a:p>
          <a:endParaRPr lang="en-US"/>
        </a:p>
      </dgm:t>
    </dgm:pt>
    <dgm:pt modelId="{3BFD75AC-7885-48F2-83BB-6C12F12FA16E}" type="pres">
      <dgm:prSet presAssocID="{A2BB55E6-542D-4A88-B481-172B6AFE73BD}" presName="Name21" presStyleCnt="0"/>
      <dgm:spPr/>
      <dgm:t>
        <a:bodyPr/>
        <a:lstStyle/>
        <a:p>
          <a:endParaRPr lang="en-US"/>
        </a:p>
      </dgm:t>
    </dgm:pt>
    <dgm:pt modelId="{74F35553-12AA-4BC4-A350-D31900C304BB}" type="pres">
      <dgm:prSet presAssocID="{A2BB55E6-542D-4A88-B481-172B6AFE73BD}" presName="level2Shape" presStyleLbl="node4" presStyleIdx="2" presStyleCnt="3" custScaleX="145770"/>
      <dgm:spPr/>
      <dgm:t>
        <a:bodyPr/>
        <a:lstStyle/>
        <a:p>
          <a:endParaRPr lang="en-US"/>
        </a:p>
      </dgm:t>
    </dgm:pt>
    <dgm:pt modelId="{4F09993A-1C3A-434F-A932-4530BDD48363}" type="pres">
      <dgm:prSet presAssocID="{A2BB55E6-542D-4A88-B481-172B6AFE73BD}" presName="hierChild3" presStyleCnt="0"/>
      <dgm:spPr/>
      <dgm:t>
        <a:bodyPr/>
        <a:lstStyle/>
        <a:p>
          <a:endParaRPr lang="en-US"/>
        </a:p>
      </dgm:t>
    </dgm:pt>
    <dgm:pt modelId="{89E3845A-2288-4E56-9A3E-BFA98CF2AEF4}" type="pres">
      <dgm:prSet presAssocID="{CCB11D00-8EE6-4A65-8BF7-E8A291404CD1}" presName="bgShapesFlow" presStyleCnt="0"/>
      <dgm:spPr/>
      <dgm:t>
        <a:bodyPr/>
        <a:lstStyle/>
        <a:p>
          <a:endParaRPr lang="en-US"/>
        </a:p>
      </dgm:t>
    </dgm:pt>
    <dgm:pt modelId="{F0C757C2-8766-4405-A8CA-DEE2FA353A0F}" type="pres">
      <dgm:prSet presAssocID="{BB2D7871-A8A8-4B75-A96E-52D4009C1AD3}" presName="rectComp" presStyleCnt="0"/>
      <dgm:spPr/>
      <dgm:t>
        <a:bodyPr/>
        <a:lstStyle/>
        <a:p>
          <a:endParaRPr lang="en-US"/>
        </a:p>
      </dgm:t>
    </dgm:pt>
    <dgm:pt modelId="{7A334063-C981-4DA0-8C22-2C1AF86FD6FA}" type="pres">
      <dgm:prSet presAssocID="{BB2D7871-A8A8-4B75-A96E-52D4009C1AD3}" presName="bgRect" presStyleLbl="bgShp" presStyleIdx="0" presStyleCnt="4"/>
      <dgm:spPr/>
      <dgm:t>
        <a:bodyPr/>
        <a:lstStyle/>
        <a:p>
          <a:endParaRPr lang="en-US"/>
        </a:p>
      </dgm:t>
    </dgm:pt>
    <dgm:pt modelId="{36A907D4-2FFA-437D-B5A3-3205B6579458}" type="pres">
      <dgm:prSet presAssocID="{BB2D7871-A8A8-4B75-A96E-52D4009C1AD3}" presName="bgRectTx" presStyleLbl="bgShp" presStyleIdx="0" presStyleCnt="4">
        <dgm:presLayoutVars>
          <dgm:bulletEnabled val="1"/>
        </dgm:presLayoutVars>
      </dgm:prSet>
      <dgm:spPr/>
      <dgm:t>
        <a:bodyPr/>
        <a:lstStyle/>
        <a:p>
          <a:endParaRPr lang="en-US"/>
        </a:p>
      </dgm:t>
    </dgm:pt>
    <dgm:pt modelId="{47F3BD9E-4ADA-44CA-97F2-95A6310E2F99}" type="pres">
      <dgm:prSet presAssocID="{BB2D7871-A8A8-4B75-A96E-52D4009C1AD3}" presName="spComp" presStyleCnt="0"/>
      <dgm:spPr/>
      <dgm:t>
        <a:bodyPr/>
        <a:lstStyle/>
        <a:p>
          <a:endParaRPr lang="en-US"/>
        </a:p>
      </dgm:t>
    </dgm:pt>
    <dgm:pt modelId="{B9A43A9A-7CCB-4D04-8CE3-EB31177E9A72}" type="pres">
      <dgm:prSet presAssocID="{BB2D7871-A8A8-4B75-A96E-52D4009C1AD3}" presName="vSp" presStyleCnt="0"/>
      <dgm:spPr/>
      <dgm:t>
        <a:bodyPr/>
        <a:lstStyle/>
        <a:p>
          <a:endParaRPr lang="en-US"/>
        </a:p>
      </dgm:t>
    </dgm:pt>
    <dgm:pt modelId="{112E9A69-50B9-44EB-BD3B-691DDC48DE62}" type="pres">
      <dgm:prSet presAssocID="{89E224A2-A3B4-4CFF-98C5-396555E92C27}" presName="rectComp" presStyleCnt="0"/>
      <dgm:spPr/>
      <dgm:t>
        <a:bodyPr/>
        <a:lstStyle/>
        <a:p>
          <a:endParaRPr lang="en-US"/>
        </a:p>
      </dgm:t>
    </dgm:pt>
    <dgm:pt modelId="{3E110471-7DC4-4626-8D0A-9B39CF8110DB}" type="pres">
      <dgm:prSet presAssocID="{89E224A2-A3B4-4CFF-98C5-396555E92C27}" presName="bgRect" presStyleLbl="bgShp" presStyleIdx="1" presStyleCnt="4"/>
      <dgm:spPr/>
      <dgm:t>
        <a:bodyPr/>
        <a:lstStyle/>
        <a:p>
          <a:endParaRPr lang="en-US"/>
        </a:p>
      </dgm:t>
    </dgm:pt>
    <dgm:pt modelId="{358F8F83-B866-4323-A852-59873F5EAF8A}" type="pres">
      <dgm:prSet presAssocID="{89E224A2-A3B4-4CFF-98C5-396555E92C27}" presName="bgRectTx" presStyleLbl="bgShp" presStyleIdx="1" presStyleCnt="4">
        <dgm:presLayoutVars>
          <dgm:bulletEnabled val="1"/>
        </dgm:presLayoutVars>
      </dgm:prSet>
      <dgm:spPr/>
      <dgm:t>
        <a:bodyPr/>
        <a:lstStyle/>
        <a:p>
          <a:endParaRPr lang="en-US"/>
        </a:p>
      </dgm:t>
    </dgm:pt>
    <dgm:pt modelId="{79D65648-1FBA-48D5-9E66-3DA5DBFB9ADA}" type="pres">
      <dgm:prSet presAssocID="{89E224A2-A3B4-4CFF-98C5-396555E92C27}" presName="spComp" presStyleCnt="0"/>
      <dgm:spPr/>
      <dgm:t>
        <a:bodyPr/>
        <a:lstStyle/>
        <a:p>
          <a:endParaRPr lang="en-US"/>
        </a:p>
      </dgm:t>
    </dgm:pt>
    <dgm:pt modelId="{E97F03A1-56DE-45A0-BB62-B18C5A3BE8CB}" type="pres">
      <dgm:prSet presAssocID="{89E224A2-A3B4-4CFF-98C5-396555E92C27}" presName="vSp" presStyleCnt="0"/>
      <dgm:spPr/>
      <dgm:t>
        <a:bodyPr/>
        <a:lstStyle/>
        <a:p>
          <a:endParaRPr lang="en-US"/>
        </a:p>
      </dgm:t>
    </dgm:pt>
    <dgm:pt modelId="{6E167DE7-F72D-4CF8-B008-DDC6C35E8A3F}" type="pres">
      <dgm:prSet presAssocID="{583138B0-385F-42F0-8704-A23C69004B1C}" presName="rectComp" presStyleCnt="0"/>
      <dgm:spPr/>
      <dgm:t>
        <a:bodyPr/>
        <a:lstStyle/>
        <a:p>
          <a:endParaRPr lang="en-US"/>
        </a:p>
      </dgm:t>
    </dgm:pt>
    <dgm:pt modelId="{AB196261-4476-4837-B49F-4F776D3F1428}" type="pres">
      <dgm:prSet presAssocID="{583138B0-385F-42F0-8704-A23C69004B1C}" presName="bgRect" presStyleLbl="bgShp" presStyleIdx="2" presStyleCnt="4"/>
      <dgm:spPr/>
      <dgm:t>
        <a:bodyPr/>
        <a:lstStyle/>
        <a:p>
          <a:endParaRPr lang="en-US"/>
        </a:p>
      </dgm:t>
    </dgm:pt>
    <dgm:pt modelId="{CA532034-7C98-4B9D-8FAB-B8DD4D16C546}" type="pres">
      <dgm:prSet presAssocID="{583138B0-385F-42F0-8704-A23C69004B1C}" presName="bgRectTx" presStyleLbl="bgShp" presStyleIdx="2" presStyleCnt="4">
        <dgm:presLayoutVars>
          <dgm:bulletEnabled val="1"/>
        </dgm:presLayoutVars>
      </dgm:prSet>
      <dgm:spPr/>
      <dgm:t>
        <a:bodyPr/>
        <a:lstStyle/>
        <a:p>
          <a:endParaRPr lang="en-US"/>
        </a:p>
      </dgm:t>
    </dgm:pt>
    <dgm:pt modelId="{F2C5371A-770F-4AE4-909C-5EB07C166C17}" type="pres">
      <dgm:prSet presAssocID="{583138B0-385F-42F0-8704-A23C69004B1C}" presName="spComp" presStyleCnt="0"/>
      <dgm:spPr/>
      <dgm:t>
        <a:bodyPr/>
        <a:lstStyle/>
        <a:p>
          <a:endParaRPr lang="en-US"/>
        </a:p>
      </dgm:t>
    </dgm:pt>
    <dgm:pt modelId="{3FD25F0E-62D3-4757-B97E-F9E0E60E652F}" type="pres">
      <dgm:prSet presAssocID="{583138B0-385F-42F0-8704-A23C69004B1C}" presName="vSp" presStyleCnt="0"/>
      <dgm:spPr/>
      <dgm:t>
        <a:bodyPr/>
        <a:lstStyle/>
        <a:p>
          <a:endParaRPr lang="en-US"/>
        </a:p>
      </dgm:t>
    </dgm:pt>
    <dgm:pt modelId="{8A53E023-5A87-4244-8C44-C4D728C0F731}" type="pres">
      <dgm:prSet presAssocID="{92E0F002-2936-4314-8D12-BF9E5720F676}" presName="rectComp" presStyleCnt="0"/>
      <dgm:spPr/>
      <dgm:t>
        <a:bodyPr/>
        <a:lstStyle/>
        <a:p>
          <a:endParaRPr lang="en-US"/>
        </a:p>
      </dgm:t>
    </dgm:pt>
    <dgm:pt modelId="{1BD00788-F658-45E3-A47D-619398903B07}" type="pres">
      <dgm:prSet presAssocID="{92E0F002-2936-4314-8D12-BF9E5720F676}" presName="bgRect" presStyleLbl="bgShp" presStyleIdx="3" presStyleCnt="4"/>
      <dgm:spPr/>
      <dgm:t>
        <a:bodyPr/>
        <a:lstStyle/>
        <a:p>
          <a:endParaRPr lang="en-US"/>
        </a:p>
      </dgm:t>
    </dgm:pt>
    <dgm:pt modelId="{F7906D8A-D8DE-4B75-BE18-1D0F98812CC9}" type="pres">
      <dgm:prSet presAssocID="{92E0F002-2936-4314-8D12-BF9E5720F676}" presName="bgRectTx" presStyleLbl="bgShp" presStyleIdx="3" presStyleCnt="4">
        <dgm:presLayoutVars>
          <dgm:bulletEnabled val="1"/>
        </dgm:presLayoutVars>
      </dgm:prSet>
      <dgm:spPr/>
      <dgm:t>
        <a:bodyPr/>
        <a:lstStyle/>
        <a:p>
          <a:endParaRPr lang="en-US"/>
        </a:p>
      </dgm:t>
    </dgm:pt>
  </dgm:ptLst>
  <dgm:cxnLst>
    <dgm:cxn modelId="{DA68B663-B0DE-46BE-854A-546E22118C99}" type="presOf" srcId="{CCB11D00-8EE6-4A65-8BF7-E8A291404CD1}" destId="{053D9411-C051-4C3A-A036-3BA9D5B0F4A1}" srcOrd="0" destOrd="0" presId="urn:microsoft.com/office/officeart/2005/8/layout/hierarchy6"/>
    <dgm:cxn modelId="{CC16FFC8-B719-43FD-8472-EF8D0D2CAE16}" srcId="{CEF87EFF-66FB-486B-B475-D8D7A385733D}" destId="{DD5187C4-A31E-4729-9E0E-A60892BD5B78}" srcOrd="1" destOrd="0" parTransId="{E0255070-9DBA-4A03-80EC-B5E1D299132B}" sibTransId="{5AC74F96-D907-4A70-943E-43230A31DF5D}"/>
    <dgm:cxn modelId="{6C0BAA74-8AB3-43DA-A5D9-317B0AAB21A0}" type="presOf" srcId="{92E0F002-2936-4314-8D12-BF9E5720F676}" destId="{F7906D8A-D8DE-4B75-BE18-1D0F98812CC9}" srcOrd="1" destOrd="0" presId="urn:microsoft.com/office/officeart/2005/8/layout/hierarchy6"/>
    <dgm:cxn modelId="{AEAC8233-5C03-4604-BD03-CAB516408ED4}" type="presOf" srcId="{914A2540-55E5-49A0-9AB3-8E5922AB174E}" destId="{3C1F5188-AD57-4A2D-8BD7-D87AB605FA28}" srcOrd="0" destOrd="0" presId="urn:microsoft.com/office/officeart/2005/8/layout/hierarchy6"/>
    <dgm:cxn modelId="{CA255CAA-B5D8-45DE-8C55-203B06B9DF9B}" type="presOf" srcId="{583138B0-385F-42F0-8704-A23C69004B1C}" destId="{AB196261-4476-4837-B49F-4F776D3F1428}" srcOrd="0" destOrd="0" presId="urn:microsoft.com/office/officeart/2005/8/layout/hierarchy6"/>
    <dgm:cxn modelId="{252D36C0-2651-4C69-95D2-1EF4A62231AB}" type="presOf" srcId="{E9508D74-B02B-43BE-90F0-1C65ADA417AF}" destId="{0EA9E279-4C7D-40CB-92CC-085DFFA86C95}" srcOrd="0" destOrd="0" presId="urn:microsoft.com/office/officeart/2005/8/layout/hierarchy6"/>
    <dgm:cxn modelId="{0C62EB00-B4E8-4F78-8C51-1C1DE87890CF}" type="presOf" srcId="{83C1949D-FA03-4964-BE6C-867D26C859CB}" destId="{86BEC0A0-C6F3-4612-8569-8789F215E8EF}" srcOrd="0" destOrd="0" presId="urn:microsoft.com/office/officeart/2005/8/layout/hierarchy6"/>
    <dgm:cxn modelId="{6B01610C-9FC0-4116-98C9-DAB2438E8E7B}" srcId="{CCB11D00-8EE6-4A65-8BF7-E8A291404CD1}" destId="{1707B825-A538-4CB7-9033-4E47996C212B}" srcOrd="0" destOrd="0" parTransId="{EA47129F-4471-421E-9E26-F7126D9E0B0B}" sibTransId="{F16FAECF-B6F1-4A38-AE5A-80EB8D1D8482}"/>
    <dgm:cxn modelId="{1FA4F32E-F4EC-43F9-80D5-DEB0A36C560F}" srcId="{CEF87EFF-66FB-486B-B475-D8D7A385733D}" destId="{E9508D74-B02B-43BE-90F0-1C65ADA417AF}" srcOrd="0" destOrd="0" parTransId="{27E7A329-3770-4E54-A298-AEEDE2D06EC3}" sibTransId="{D99A501D-E221-4798-B0CC-0BC3A36B74FA}"/>
    <dgm:cxn modelId="{F659C756-E46D-4BFD-872A-70F7AC70150A}" srcId="{CCB11D00-8EE6-4A65-8BF7-E8A291404CD1}" destId="{BB2D7871-A8A8-4B75-A96E-52D4009C1AD3}" srcOrd="1" destOrd="0" parTransId="{7182A325-B337-40FD-9AF1-859F74AFDDE1}" sibTransId="{8B04755B-B405-409C-BC9C-671F571BADCA}"/>
    <dgm:cxn modelId="{EA69B761-4D69-4CDD-9161-34902F192D89}" type="presOf" srcId="{89E224A2-A3B4-4CFF-98C5-396555E92C27}" destId="{358F8F83-B866-4323-A852-59873F5EAF8A}" srcOrd="1" destOrd="0" presId="urn:microsoft.com/office/officeart/2005/8/layout/hierarchy6"/>
    <dgm:cxn modelId="{2573925F-94D9-496E-B9EC-4C6B8353585F}" type="presOf" srcId="{B7295C58-1244-400A-9E2F-05AAC8EE87FB}" destId="{8A5039AF-CC00-4FFD-9FED-284D11999862}" srcOrd="0" destOrd="0" presId="urn:microsoft.com/office/officeart/2005/8/layout/hierarchy6"/>
    <dgm:cxn modelId="{009B86F4-93F8-4839-8301-C08CBEBBB4F8}" type="presOf" srcId="{A84ED0E8-90B1-4A1F-9F45-A1AB2C212688}" destId="{5CC3BE7F-DAD2-43BF-8482-D2107DAF7B17}" srcOrd="0" destOrd="0" presId="urn:microsoft.com/office/officeart/2005/8/layout/hierarchy6"/>
    <dgm:cxn modelId="{912D4852-087A-4970-8921-F7D348463CBE}" srcId="{1707B825-A538-4CB7-9033-4E47996C212B}" destId="{9F57B8EB-D285-446B-9CF8-74CCC0ACA8FE}" srcOrd="1" destOrd="0" parTransId="{914A2540-55E5-49A0-9AB3-8E5922AB174E}" sibTransId="{084F7BF3-181D-47E8-B238-0D8725987405}"/>
    <dgm:cxn modelId="{ADBAB145-3E96-47EA-864F-B93C96C9DCA9}" type="presOf" srcId="{E0255070-9DBA-4A03-80EC-B5E1D299132B}" destId="{2ADA7E0D-6194-4DC4-8733-2F82F8586F88}" srcOrd="0" destOrd="0" presId="urn:microsoft.com/office/officeart/2005/8/layout/hierarchy6"/>
    <dgm:cxn modelId="{47849647-69C5-48EA-9CEF-D899FA83A89F}" srcId="{CCB11D00-8EE6-4A65-8BF7-E8A291404CD1}" destId="{92E0F002-2936-4314-8D12-BF9E5720F676}" srcOrd="4" destOrd="0" parTransId="{988FD865-899E-412C-8C6C-A1DB0F1DB3B0}" sibTransId="{04564E39-48BB-4E97-B913-FFB1B957DAD5}"/>
    <dgm:cxn modelId="{9999048E-70C5-46F2-8AE7-78351F209607}" type="presOf" srcId="{BB2D7871-A8A8-4B75-A96E-52D4009C1AD3}" destId="{36A907D4-2FFA-437D-B5A3-3205B6579458}" srcOrd="1" destOrd="0" presId="urn:microsoft.com/office/officeart/2005/8/layout/hierarchy6"/>
    <dgm:cxn modelId="{D191D8F5-A619-48FC-AE87-B92A220F0FB4}" type="presOf" srcId="{D7FA6448-E25D-4E02-87C0-27D6B3620B7C}" destId="{6C045ED0-4709-469F-BDD2-67C00FE8D1FE}" srcOrd="0" destOrd="0" presId="urn:microsoft.com/office/officeart/2005/8/layout/hierarchy6"/>
    <dgm:cxn modelId="{37BEEAA4-CA8D-4342-B160-0228AB4CFC2D}" type="presOf" srcId="{9F57B8EB-D285-446B-9CF8-74CCC0ACA8FE}" destId="{4C34717F-D0B7-423A-B953-381723642A37}" srcOrd="0" destOrd="0" presId="urn:microsoft.com/office/officeart/2005/8/layout/hierarchy6"/>
    <dgm:cxn modelId="{A4EED930-1948-4644-8543-3CF8CC6AD055}" type="presOf" srcId="{E987F5DB-94A5-43FE-9452-D4539ED92C2A}" destId="{B0FF55FD-68D4-4976-899D-1ED2F96545AD}" srcOrd="0" destOrd="0" presId="urn:microsoft.com/office/officeart/2005/8/layout/hierarchy6"/>
    <dgm:cxn modelId="{A05997A5-2D57-4158-BDD4-9304BCBE626A}" type="presOf" srcId="{E08E9365-B554-4AEC-A690-9C312AC44884}" destId="{0158665F-8D75-4831-A664-9E8F57B17F52}" srcOrd="0" destOrd="0" presId="urn:microsoft.com/office/officeart/2005/8/layout/hierarchy6"/>
    <dgm:cxn modelId="{B4667E5D-3953-4129-A450-0827804659CB}" srcId="{DD5187C4-A31E-4729-9E0E-A60892BD5B78}" destId="{B7295C58-1244-400A-9E2F-05AAC8EE87FB}" srcOrd="0" destOrd="0" parTransId="{79DD926C-6D39-4FF5-8DBE-EE594D580AA5}" sibTransId="{90D8D660-74B8-4CF4-84B1-8EE93D7F86DE}"/>
    <dgm:cxn modelId="{DE7045D9-B06E-41B1-8C37-70A228F94230}" type="presOf" srcId="{583138B0-385F-42F0-8704-A23C69004B1C}" destId="{CA532034-7C98-4B9D-8FAB-B8DD4D16C546}" srcOrd="1" destOrd="0" presId="urn:microsoft.com/office/officeart/2005/8/layout/hierarchy6"/>
    <dgm:cxn modelId="{6436019C-79FF-436A-88AA-B4B2CAE6562E}" type="presOf" srcId="{89E224A2-A3B4-4CFF-98C5-396555E92C27}" destId="{3E110471-7DC4-4626-8D0A-9B39CF8110DB}" srcOrd="0" destOrd="0" presId="urn:microsoft.com/office/officeart/2005/8/layout/hierarchy6"/>
    <dgm:cxn modelId="{42B070F2-3D91-490B-9916-F880CA18BC65}" type="presOf" srcId="{CEF87EFF-66FB-486B-B475-D8D7A385733D}" destId="{F590B274-0390-4C06-89AB-1C5C31963BC5}" srcOrd="0" destOrd="0" presId="urn:microsoft.com/office/officeart/2005/8/layout/hierarchy6"/>
    <dgm:cxn modelId="{486A4E7B-CAB1-473B-990E-38033D1A199C}" type="presOf" srcId="{9E8C5259-58B3-4F4D-AFAF-1FD162E59109}" destId="{C2D22BFB-6279-4C53-8CB1-7E1620709AA9}" srcOrd="0" destOrd="0" presId="urn:microsoft.com/office/officeart/2005/8/layout/hierarchy6"/>
    <dgm:cxn modelId="{AFB05829-18C6-4263-9580-63BA1F7018F3}" srcId="{9F57B8EB-D285-446B-9CF8-74CCC0ACA8FE}" destId="{E08E9365-B554-4AEC-A690-9C312AC44884}" srcOrd="0" destOrd="0" parTransId="{A84ED0E8-90B1-4A1F-9F45-A1AB2C212688}" sibTransId="{BF12DB10-7803-436A-B971-16A7C86B98D1}"/>
    <dgm:cxn modelId="{09F9C9C3-0792-4C8E-BC6E-F5195F4EE8DD}" type="presOf" srcId="{A2BB55E6-542D-4A88-B481-172B6AFE73BD}" destId="{74F35553-12AA-4BC4-A350-D31900C304BB}" srcOrd="0" destOrd="0" presId="urn:microsoft.com/office/officeart/2005/8/layout/hierarchy6"/>
    <dgm:cxn modelId="{E7C89145-E153-492B-8322-CF750BFE1BA0}" type="presOf" srcId="{79DD926C-6D39-4FF5-8DBE-EE594D580AA5}" destId="{B8200AF2-D79E-4687-8F73-9C2A863845AC}" srcOrd="0" destOrd="0" presId="urn:microsoft.com/office/officeart/2005/8/layout/hierarchy6"/>
    <dgm:cxn modelId="{801315C7-3CA4-4717-B92F-E9BAD96DD75D}" srcId="{E9508D74-B02B-43BE-90F0-1C65ADA417AF}" destId="{E987F5DB-94A5-43FE-9452-D4539ED92C2A}" srcOrd="0" destOrd="0" parTransId="{83C1949D-FA03-4964-BE6C-867D26C859CB}" sibTransId="{3CCFBD9F-4D87-4213-8179-2FED693C7AB6}"/>
    <dgm:cxn modelId="{29A0D761-0D78-4388-BF01-9CFC2C31288D}" type="presOf" srcId="{DD5187C4-A31E-4729-9E0E-A60892BD5B78}" destId="{072F4836-585D-4433-B361-05C0DB144905}" srcOrd="0" destOrd="0" presId="urn:microsoft.com/office/officeart/2005/8/layout/hierarchy6"/>
    <dgm:cxn modelId="{85D5C8A2-7C47-443C-940D-F8C537C70CD0}" srcId="{E08E9365-B554-4AEC-A690-9C312AC44884}" destId="{A2BB55E6-542D-4A88-B481-172B6AFE73BD}" srcOrd="0" destOrd="0" parTransId="{D7FA6448-E25D-4E02-87C0-27D6B3620B7C}" sibTransId="{AE391D66-9F56-4EDC-BBC8-1C323CC2223F}"/>
    <dgm:cxn modelId="{45A967C3-0953-4F0F-849C-C99A9DCD0054}" srcId="{1707B825-A538-4CB7-9033-4E47996C212B}" destId="{CEF87EFF-66FB-486B-B475-D8D7A385733D}" srcOrd="0" destOrd="0" parTransId="{9E8C5259-58B3-4F4D-AFAF-1FD162E59109}" sibTransId="{3CB06622-55F2-4082-83FF-92C48A6BEEA7}"/>
    <dgm:cxn modelId="{E4F04895-AE4C-4ABD-988A-4F382F63F3ED}" srcId="{CCB11D00-8EE6-4A65-8BF7-E8A291404CD1}" destId="{583138B0-385F-42F0-8704-A23C69004B1C}" srcOrd="3" destOrd="0" parTransId="{B9ACA04A-1CBA-4542-8172-66EF77AF4097}" sibTransId="{3CEB0E03-C382-4607-AE21-65F172258895}"/>
    <dgm:cxn modelId="{3742DB30-8CA0-4203-9363-531947260115}" type="presOf" srcId="{27E7A329-3770-4E54-A298-AEEDE2D06EC3}" destId="{B884616C-154A-4372-9B60-F482849A02BE}" srcOrd="0" destOrd="0" presId="urn:microsoft.com/office/officeart/2005/8/layout/hierarchy6"/>
    <dgm:cxn modelId="{733537FD-D986-4EE4-B728-E4A6156E57FF}" type="presOf" srcId="{BB2D7871-A8A8-4B75-A96E-52D4009C1AD3}" destId="{7A334063-C981-4DA0-8C22-2C1AF86FD6FA}" srcOrd="0" destOrd="0" presId="urn:microsoft.com/office/officeart/2005/8/layout/hierarchy6"/>
    <dgm:cxn modelId="{A43E4C02-89FA-44B5-BD0D-036D737B0625}" type="presOf" srcId="{1707B825-A538-4CB7-9033-4E47996C212B}" destId="{D61A18E9-8676-4C74-803F-A454F83F16C0}" srcOrd="0" destOrd="0" presId="urn:microsoft.com/office/officeart/2005/8/layout/hierarchy6"/>
    <dgm:cxn modelId="{E698882C-1AAC-4259-BECB-922CC4AA8496}" type="presOf" srcId="{92E0F002-2936-4314-8D12-BF9E5720F676}" destId="{1BD00788-F658-45E3-A47D-619398903B07}" srcOrd="0" destOrd="0" presId="urn:microsoft.com/office/officeart/2005/8/layout/hierarchy6"/>
    <dgm:cxn modelId="{DA11348F-A102-4D19-80DD-AD884E841B02}" srcId="{CCB11D00-8EE6-4A65-8BF7-E8A291404CD1}" destId="{89E224A2-A3B4-4CFF-98C5-396555E92C27}" srcOrd="2" destOrd="0" parTransId="{911B75AB-FBCD-4181-BEA4-6450FD2220D9}" sibTransId="{315298D9-9DD0-41A0-93DC-719C876197EF}"/>
    <dgm:cxn modelId="{8DBF9B96-0C31-4241-8790-3A8A447E41C5}" type="presParOf" srcId="{053D9411-C051-4C3A-A036-3BA9D5B0F4A1}" destId="{21828D0C-96EE-4352-8EEA-5338A305A8AC}" srcOrd="0" destOrd="0" presId="urn:microsoft.com/office/officeart/2005/8/layout/hierarchy6"/>
    <dgm:cxn modelId="{F70924A2-4B0E-4AEC-8957-24D2D8064554}" type="presParOf" srcId="{21828D0C-96EE-4352-8EEA-5338A305A8AC}" destId="{DBB5CBE2-BF45-4B4A-8B20-5A77BF3E39B0}" srcOrd="0" destOrd="0" presId="urn:microsoft.com/office/officeart/2005/8/layout/hierarchy6"/>
    <dgm:cxn modelId="{AA53BAEF-3704-4678-8358-53C6147BF207}" type="presParOf" srcId="{21828D0C-96EE-4352-8EEA-5338A305A8AC}" destId="{DE074420-879C-4251-B698-72752A35135C}" srcOrd="1" destOrd="0" presId="urn:microsoft.com/office/officeart/2005/8/layout/hierarchy6"/>
    <dgm:cxn modelId="{E93F33E1-D551-4D73-B2D6-69D9B90A4D0C}" type="presParOf" srcId="{DE074420-879C-4251-B698-72752A35135C}" destId="{C40BF8E0-64F9-4C6B-AE5D-487BA71286FF}" srcOrd="0" destOrd="0" presId="urn:microsoft.com/office/officeart/2005/8/layout/hierarchy6"/>
    <dgm:cxn modelId="{BA3D2A63-2130-4D43-8CC6-3B6094F1AD9A}" type="presParOf" srcId="{C40BF8E0-64F9-4C6B-AE5D-487BA71286FF}" destId="{D61A18E9-8676-4C74-803F-A454F83F16C0}" srcOrd="0" destOrd="0" presId="urn:microsoft.com/office/officeart/2005/8/layout/hierarchy6"/>
    <dgm:cxn modelId="{D952110B-97A0-4010-87A1-FA4160774B7A}" type="presParOf" srcId="{C40BF8E0-64F9-4C6B-AE5D-487BA71286FF}" destId="{27E11F11-E86C-45B2-8364-B1BB4142AF08}" srcOrd="1" destOrd="0" presId="urn:microsoft.com/office/officeart/2005/8/layout/hierarchy6"/>
    <dgm:cxn modelId="{E30D6C54-EA8E-4C02-A344-FF011964E0D3}" type="presParOf" srcId="{27E11F11-E86C-45B2-8364-B1BB4142AF08}" destId="{C2D22BFB-6279-4C53-8CB1-7E1620709AA9}" srcOrd="0" destOrd="0" presId="urn:microsoft.com/office/officeart/2005/8/layout/hierarchy6"/>
    <dgm:cxn modelId="{E30DDB8A-6512-4961-A6A9-E0E43DC281E1}" type="presParOf" srcId="{27E11F11-E86C-45B2-8364-B1BB4142AF08}" destId="{F36FA2A5-8DF2-4DDA-A3D5-6586E7A87933}" srcOrd="1" destOrd="0" presId="urn:microsoft.com/office/officeart/2005/8/layout/hierarchy6"/>
    <dgm:cxn modelId="{DE326831-6EC9-47FC-9C57-8281B0D17318}" type="presParOf" srcId="{F36FA2A5-8DF2-4DDA-A3D5-6586E7A87933}" destId="{F590B274-0390-4C06-89AB-1C5C31963BC5}" srcOrd="0" destOrd="0" presId="urn:microsoft.com/office/officeart/2005/8/layout/hierarchy6"/>
    <dgm:cxn modelId="{0292276E-CFE3-4403-9249-68E0014962B2}" type="presParOf" srcId="{F36FA2A5-8DF2-4DDA-A3D5-6586E7A87933}" destId="{610A9126-C21F-4A28-922D-2D98D5251EE1}" srcOrd="1" destOrd="0" presId="urn:microsoft.com/office/officeart/2005/8/layout/hierarchy6"/>
    <dgm:cxn modelId="{7B271D99-FCCD-4FC0-9752-392D97AE0122}" type="presParOf" srcId="{610A9126-C21F-4A28-922D-2D98D5251EE1}" destId="{B884616C-154A-4372-9B60-F482849A02BE}" srcOrd="0" destOrd="0" presId="urn:microsoft.com/office/officeart/2005/8/layout/hierarchy6"/>
    <dgm:cxn modelId="{6840E224-0C67-4BF0-9A2A-C4AED7726481}" type="presParOf" srcId="{610A9126-C21F-4A28-922D-2D98D5251EE1}" destId="{007E18C9-32F4-4EBF-9474-027400B9CE95}" srcOrd="1" destOrd="0" presId="urn:microsoft.com/office/officeart/2005/8/layout/hierarchy6"/>
    <dgm:cxn modelId="{A1506670-DBA2-4983-8A7C-8ACAB105D60B}" type="presParOf" srcId="{007E18C9-32F4-4EBF-9474-027400B9CE95}" destId="{0EA9E279-4C7D-40CB-92CC-085DFFA86C95}" srcOrd="0" destOrd="0" presId="urn:microsoft.com/office/officeart/2005/8/layout/hierarchy6"/>
    <dgm:cxn modelId="{78DADB8E-B47F-4E83-B3ED-AA97BED7AC1B}" type="presParOf" srcId="{007E18C9-32F4-4EBF-9474-027400B9CE95}" destId="{071404DB-2F8C-4A9C-A5F9-0EE3D1C9025F}" srcOrd="1" destOrd="0" presId="urn:microsoft.com/office/officeart/2005/8/layout/hierarchy6"/>
    <dgm:cxn modelId="{23776DCA-3343-46B8-9BD4-A898B29B9AA3}" type="presParOf" srcId="{071404DB-2F8C-4A9C-A5F9-0EE3D1C9025F}" destId="{86BEC0A0-C6F3-4612-8569-8789F215E8EF}" srcOrd="0" destOrd="0" presId="urn:microsoft.com/office/officeart/2005/8/layout/hierarchy6"/>
    <dgm:cxn modelId="{3D22BB92-9E74-4EBF-86BA-65B6B3127FE7}" type="presParOf" srcId="{071404DB-2F8C-4A9C-A5F9-0EE3D1C9025F}" destId="{09BB5BD1-A5A9-499E-94BF-33F863DABB22}" srcOrd="1" destOrd="0" presId="urn:microsoft.com/office/officeart/2005/8/layout/hierarchy6"/>
    <dgm:cxn modelId="{4359ED92-98B5-4A2C-9842-EB8BCB62BA99}" type="presParOf" srcId="{09BB5BD1-A5A9-499E-94BF-33F863DABB22}" destId="{B0FF55FD-68D4-4976-899D-1ED2F96545AD}" srcOrd="0" destOrd="0" presId="urn:microsoft.com/office/officeart/2005/8/layout/hierarchy6"/>
    <dgm:cxn modelId="{580AFE85-8D8A-4629-9C7C-45C7D0D35C05}" type="presParOf" srcId="{09BB5BD1-A5A9-499E-94BF-33F863DABB22}" destId="{E57AFBE7-8BC0-4DDC-9C75-206B88F01FB1}" srcOrd="1" destOrd="0" presId="urn:microsoft.com/office/officeart/2005/8/layout/hierarchy6"/>
    <dgm:cxn modelId="{9B0BFDCC-2F28-44CA-8F11-ED055B5D3896}" type="presParOf" srcId="{610A9126-C21F-4A28-922D-2D98D5251EE1}" destId="{2ADA7E0D-6194-4DC4-8733-2F82F8586F88}" srcOrd="2" destOrd="0" presId="urn:microsoft.com/office/officeart/2005/8/layout/hierarchy6"/>
    <dgm:cxn modelId="{0907EF6A-52A5-4D2D-9F46-E8D8C6D73DAF}" type="presParOf" srcId="{610A9126-C21F-4A28-922D-2D98D5251EE1}" destId="{BA3B82F8-9E9A-482E-B95D-953354D9AED9}" srcOrd="3" destOrd="0" presId="urn:microsoft.com/office/officeart/2005/8/layout/hierarchy6"/>
    <dgm:cxn modelId="{5565DE43-BF73-40BC-8C0B-2B7F586DEFD9}" type="presParOf" srcId="{BA3B82F8-9E9A-482E-B95D-953354D9AED9}" destId="{072F4836-585D-4433-B361-05C0DB144905}" srcOrd="0" destOrd="0" presId="urn:microsoft.com/office/officeart/2005/8/layout/hierarchy6"/>
    <dgm:cxn modelId="{9E76946D-C1E6-4A54-9FFD-A8491C3C09F6}" type="presParOf" srcId="{BA3B82F8-9E9A-482E-B95D-953354D9AED9}" destId="{80A0F425-1F74-447A-B180-768460D057A2}" srcOrd="1" destOrd="0" presId="urn:microsoft.com/office/officeart/2005/8/layout/hierarchy6"/>
    <dgm:cxn modelId="{5D241B25-F261-4CF8-AF5F-7D6F82FE3597}" type="presParOf" srcId="{80A0F425-1F74-447A-B180-768460D057A2}" destId="{B8200AF2-D79E-4687-8F73-9C2A863845AC}" srcOrd="0" destOrd="0" presId="urn:microsoft.com/office/officeart/2005/8/layout/hierarchy6"/>
    <dgm:cxn modelId="{F565FC66-9BDD-4CA4-83EE-1850DB3F05FB}" type="presParOf" srcId="{80A0F425-1F74-447A-B180-768460D057A2}" destId="{F7ABBCBA-8CE0-4326-9560-85343F543088}" srcOrd="1" destOrd="0" presId="urn:microsoft.com/office/officeart/2005/8/layout/hierarchy6"/>
    <dgm:cxn modelId="{9F13356B-7CB5-4E97-96D6-CC0F385C5B05}" type="presParOf" srcId="{F7ABBCBA-8CE0-4326-9560-85343F543088}" destId="{8A5039AF-CC00-4FFD-9FED-284D11999862}" srcOrd="0" destOrd="0" presId="urn:microsoft.com/office/officeart/2005/8/layout/hierarchy6"/>
    <dgm:cxn modelId="{8DAD0B84-D445-4D9C-A07D-9FBD3B1A2E4F}" type="presParOf" srcId="{F7ABBCBA-8CE0-4326-9560-85343F543088}" destId="{43AFB76E-C59C-4BD4-B57B-E8D2063F14F3}" srcOrd="1" destOrd="0" presId="urn:microsoft.com/office/officeart/2005/8/layout/hierarchy6"/>
    <dgm:cxn modelId="{EB6C63A6-A651-4725-BF1D-76015067B53E}" type="presParOf" srcId="{27E11F11-E86C-45B2-8364-B1BB4142AF08}" destId="{3C1F5188-AD57-4A2D-8BD7-D87AB605FA28}" srcOrd="2" destOrd="0" presId="urn:microsoft.com/office/officeart/2005/8/layout/hierarchy6"/>
    <dgm:cxn modelId="{2D535D0E-AA1E-4B84-B894-85A4A989644E}" type="presParOf" srcId="{27E11F11-E86C-45B2-8364-B1BB4142AF08}" destId="{24F909D5-6F06-471A-9894-78AA98F16308}" srcOrd="3" destOrd="0" presId="urn:microsoft.com/office/officeart/2005/8/layout/hierarchy6"/>
    <dgm:cxn modelId="{1718D767-733D-4605-A8B2-0E0C72957139}" type="presParOf" srcId="{24F909D5-6F06-471A-9894-78AA98F16308}" destId="{4C34717F-D0B7-423A-B953-381723642A37}" srcOrd="0" destOrd="0" presId="urn:microsoft.com/office/officeart/2005/8/layout/hierarchy6"/>
    <dgm:cxn modelId="{B8C62AED-B562-4D9F-B2BC-58D776539CB5}" type="presParOf" srcId="{24F909D5-6F06-471A-9894-78AA98F16308}" destId="{FD9787EE-6E65-43F2-98FE-352759365245}" srcOrd="1" destOrd="0" presId="urn:microsoft.com/office/officeart/2005/8/layout/hierarchy6"/>
    <dgm:cxn modelId="{57EEB2D0-701D-499E-85E5-8C9A862C993D}" type="presParOf" srcId="{FD9787EE-6E65-43F2-98FE-352759365245}" destId="{5CC3BE7F-DAD2-43BF-8482-D2107DAF7B17}" srcOrd="0" destOrd="0" presId="urn:microsoft.com/office/officeart/2005/8/layout/hierarchy6"/>
    <dgm:cxn modelId="{3601849E-956A-4D65-BC27-34A7C73139BF}" type="presParOf" srcId="{FD9787EE-6E65-43F2-98FE-352759365245}" destId="{C0449BAD-5993-4445-BCFE-8214F556954D}" srcOrd="1" destOrd="0" presId="urn:microsoft.com/office/officeart/2005/8/layout/hierarchy6"/>
    <dgm:cxn modelId="{183752C6-6A1F-43D0-A69C-A384607F56AE}" type="presParOf" srcId="{C0449BAD-5993-4445-BCFE-8214F556954D}" destId="{0158665F-8D75-4831-A664-9E8F57B17F52}" srcOrd="0" destOrd="0" presId="urn:microsoft.com/office/officeart/2005/8/layout/hierarchy6"/>
    <dgm:cxn modelId="{6C43EB93-49DA-4C1F-8B40-92C94283BAFA}" type="presParOf" srcId="{C0449BAD-5993-4445-BCFE-8214F556954D}" destId="{9EE3243A-965E-450E-A2D3-971FDB9268C2}" srcOrd="1" destOrd="0" presId="urn:microsoft.com/office/officeart/2005/8/layout/hierarchy6"/>
    <dgm:cxn modelId="{7DF011BA-0F0F-4B01-AD53-3A6A3F8FF7A3}" type="presParOf" srcId="{9EE3243A-965E-450E-A2D3-971FDB9268C2}" destId="{6C045ED0-4709-469F-BDD2-67C00FE8D1FE}" srcOrd="0" destOrd="0" presId="urn:microsoft.com/office/officeart/2005/8/layout/hierarchy6"/>
    <dgm:cxn modelId="{41A0F430-E28F-43D4-BF8A-E882558398A6}" type="presParOf" srcId="{9EE3243A-965E-450E-A2D3-971FDB9268C2}" destId="{3BFD75AC-7885-48F2-83BB-6C12F12FA16E}" srcOrd="1" destOrd="0" presId="urn:microsoft.com/office/officeart/2005/8/layout/hierarchy6"/>
    <dgm:cxn modelId="{9C54E17F-5561-4F55-B5CC-1D9C08DF3B5E}" type="presParOf" srcId="{3BFD75AC-7885-48F2-83BB-6C12F12FA16E}" destId="{74F35553-12AA-4BC4-A350-D31900C304BB}" srcOrd="0" destOrd="0" presId="urn:microsoft.com/office/officeart/2005/8/layout/hierarchy6"/>
    <dgm:cxn modelId="{07AEF0D3-0A14-4223-831B-4EC8D3D07054}" type="presParOf" srcId="{3BFD75AC-7885-48F2-83BB-6C12F12FA16E}" destId="{4F09993A-1C3A-434F-A932-4530BDD48363}" srcOrd="1" destOrd="0" presId="urn:microsoft.com/office/officeart/2005/8/layout/hierarchy6"/>
    <dgm:cxn modelId="{39846C2D-BDBA-4FE1-885D-DFB24678430B}" type="presParOf" srcId="{053D9411-C051-4C3A-A036-3BA9D5B0F4A1}" destId="{89E3845A-2288-4E56-9A3E-BFA98CF2AEF4}" srcOrd="1" destOrd="0" presId="urn:microsoft.com/office/officeart/2005/8/layout/hierarchy6"/>
    <dgm:cxn modelId="{2261F238-426F-4B11-9C58-0BEBB7DC012E}" type="presParOf" srcId="{89E3845A-2288-4E56-9A3E-BFA98CF2AEF4}" destId="{F0C757C2-8766-4405-A8CA-DEE2FA353A0F}" srcOrd="0" destOrd="0" presId="urn:microsoft.com/office/officeart/2005/8/layout/hierarchy6"/>
    <dgm:cxn modelId="{DA08C31F-88E6-4731-B37B-D2CE887B9430}" type="presParOf" srcId="{F0C757C2-8766-4405-A8CA-DEE2FA353A0F}" destId="{7A334063-C981-4DA0-8C22-2C1AF86FD6FA}" srcOrd="0" destOrd="0" presId="urn:microsoft.com/office/officeart/2005/8/layout/hierarchy6"/>
    <dgm:cxn modelId="{F04B8D17-0EE9-410A-B53E-A18077CB4D80}" type="presParOf" srcId="{F0C757C2-8766-4405-A8CA-DEE2FA353A0F}" destId="{36A907D4-2FFA-437D-B5A3-3205B6579458}" srcOrd="1" destOrd="0" presId="urn:microsoft.com/office/officeart/2005/8/layout/hierarchy6"/>
    <dgm:cxn modelId="{B2B3978A-4623-46E9-BE48-89EFBC0190C9}" type="presParOf" srcId="{89E3845A-2288-4E56-9A3E-BFA98CF2AEF4}" destId="{47F3BD9E-4ADA-44CA-97F2-95A6310E2F99}" srcOrd="1" destOrd="0" presId="urn:microsoft.com/office/officeart/2005/8/layout/hierarchy6"/>
    <dgm:cxn modelId="{00BF326C-C6A7-4BF6-A48A-B80C062D9479}" type="presParOf" srcId="{47F3BD9E-4ADA-44CA-97F2-95A6310E2F99}" destId="{B9A43A9A-7CCB-4D04-8CE3-EB31177E9A72}" srcOrd="0" destOrd="0" presId="urn:microsoft.com/office/officeart/2005/8/layout/hierarchy6"/>
    <dgm:cxn modelId="{66715CEC-70E3-4FE1-826F-6DB72BD4A821}" type="presParOf" srcId="{89E3845A-2288-4E56-9A3E-BFA98CF2AEF4}" destId="{112E9A69-50B9-44EB-BD3B-691DDC48DE62}" srcOrd="2" destOrd="0" presId="urn:microsoft.com/office/officeart/2005/8/layout/hierarchy6"/>
    <dgm:cxn modelId="{A6CD1289-F65C-474A-A644-C571389773F0}" type="presParOf" srcId="{112E9A69-50B9-44EB-BD3B-691DDC48DE62}" destId="{3E110471-7DC4-4626-8D0A-9B39CF8110DB}" srcOrd="0" destOrd="0" presId="urn:microsoft.com/office/officeart/2005/8/layout/hierarchy6"/>
    <dgm:cxn modelId="{5D7889B3-0DB5-45AD-9478-A3EA7B6DC0CC}" type="presParOf" srcId="{112E9A69-50B9-44EB-BD3B-691DDC48DE62}" destId="{358F8F83-B866-4323-A852-59873F5EAF8A}" srcOrd="1" destOrd="0" presId="urn:microsoft.com/office/officeart/2005/8/layout/hierarchy6"/>
    <dgm:cxn modelId="{9106B11A-12E0-49B0-ADB6-61CE2B0D7BAE}" type="presParOf" srcId="{89E3845A-2288-4E56-9A3E-BFA98CF2AEF4}" destId="{79D65648-1FBA-48D5-9E66-3DA5DBFB9ADA}" srcOrd="3" destOrd="0" presId="urn:microsoft.com/office/officeart/2005/8/layout/hierarchy6"/>
    <dgm:cxn modelId="{BB101B62-E6BF-49E3-B563-1BCFECF19789}" type="presParOf" srcId="{79D65648-1FBA-48D5-9E66-3DA5DBFB9ADA}" destId="{E97F03A1-56DE-45A0-BB62-B18C5A3BE8CB}" srcOrd="0" destOrd="0" presId="urn:microsoft.com/office/officeart/2005/8/layout/hierarchy6"/>
    <dgm:cxn modelId="{BAC08EF7-6103-44D9-8DD7-78084342C22A}" type="presParOf" srcId="{89E3845A-2288-4E56-9A3E-BFA98CF2AEF4}" destId="{6E167DE7-F72D-4CF8-B008-DDC6C35E8A3F}" srcOrd="4" destOrd="0" presId="urn:microsoft.com/office/officeart/2005/8/layout/hierarchy6"/>
    <dgm:cxn modelId="{6F6571B4-74CE-464D-9D76-97D91C69458E}" type="presParOf" srcId="{6E167DE7-F72D-4CF8-B008-DDC6C35E8A3F}" destId="{AB196261-4476-4837-B49F-4F776D3F1428}" srcOrd="0" destOrd="0" presId="urn:microsoft.com/office/officeart/2005/8/layout/hierarchy6"/>
    <dgm:cxn modelId="{FB437AF4-FF84-45CB-AA21-D2066277C617}" type="presParOf" srcId="{6E167DE7-F72D-4CF8-B008-DDC6C35E8A3F}" destId="{CA532034-7C98-4B9D-8FAB-B8DD4D16C546}" srcOrd="1" destOrd="0" presId="urn:microsoft.com/office/officeart/2005/8/layout/hierarchy6"/>
    <dgm:cxn modelId="{B7842249-415F-4300-9BD4-676D47A8FA5F}" type="presParOf" srcId="{89E3845A-2288-4E56-9A3E-BFA98CF2AEF4}" destId="{F2C5371A-770F-4AE4-909C-5EB07C166C17}" srcOrd="5" destOrd="0" presId="urn:microsoft.com/office/officeart/2005/8/layout/hierarchy6"/>
    <dgm:cxn modelId="{129CF9B8-D90C-45D6-9868-09BCC8F0AC02}" type="presParOf" srcId="{F2C5371A-770F-4AE4-909C-5EB07C166C17}" destId="{3FD25F0E-62D3-4757-B97E-F9E0E60E652F}" srcOrd="0" destOrd="0" presId="urn:microsoft.com/office/officeart/2005/8/layout/hierarchy6"/>
    <dgm:cxn modelId="{C0BA4B88-7298-4AFD-BC64-C7217A6A32B3}" type="presParOf" srcId="{89E3845A-2288-4E56-9A3E-BFA98CF2AEF4}" destId="{8A53E023-5A87-4244-8C44-C4D728C0F731}" srcOrd="6" destOrd="0" presId="urn:microsoft.com/office/officeart/2005/8/layout/hierarchy6"/>
    <dgm:cxn modelId="{453F8BE1-3CD2-4601-946E-F7203C746999}" type="presParOf" srcId="{8A53E023-5A87-4244-8C44-C4D728C0F731}" destId="{1BD00788-F658-45E3-A47D-619398903B07}" srcOrd="0" destOrd="0" presId="urn:microsoft.com/office/officeart/2005/8/layout/hierarchy6"/>
    <dgm:cxn modelId="{9761A996-91B5-4AAA-902E-DA767B0D62A4}" type="presParOf" srcId="{8A53E023-5A87-4244-8C44-C4D728C0F731}" destId="{F7906D8A-D8DE-4B75-BE18-1D0F98812CC9}"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B11D00-8EE6-4A65-8BF7-E8A291404CD1}" type="doc">
      <dgm:prSet loTypeId="urn:microsoft.com/office/officeart/2005/8/layout/hierarchy6" loCatId="hierarchy" qsTypeId="urn:microsoft.com/office/officeart/2005/8/quickstyle/simple1#3" qsCatId="simple" csTypeId="urn:microsoft.com/office/officeart/2005/8/colors/colorful5" csCatId="colorful" phldr="1"/>
      <dgm:spPr/>
      <dgm:t>
        <a:bodyPr/>
        <a:lstStyle/>
        <a:p>
          <a:endParaRPr lang="en-US"/>
        </a:p>
      </dgm:t>
    </dgm:pt>
    <dgm:pt modelId="{1707B825-A538-4CB7-9033-4E47996C212B}">
      <dgm:prSet phldrT="[Text]" custT="1"/>
      <dgm:spPr/>
      <dgm:t>
        <a:bodyPr/>
        <a:lstStyle/>
        <a:p>
          <a:r>
            <a:rPr lang="en-US" sz="1600" dirty="0" smtClean="0"/>
            <a:t>Lipid Synthesis Inhibitors</a:t>
          </a:r>
          <a:endParaRPr lang="en-US" sz="1600" dirty="0"/>
        </a:p>
      </dgm:t>
    </dgm:pt>
    <dgm:pt modelId="{EA47129F-4471-421E-9E26-F7126D9E0B0B}" type="parTrans" cxnId="{6B01610C-9FC0-4116-98C9-DAB2438E8E7B}">
      <dgm:prSet/>
      <dgm:spPr/>
      <dgm:t>
        <a:bodyPr/>
        <a:lstStyle/>
        <a:p>
          <a:endParaRPr lang="en-US"/>
        </a:p>
      </dgm:t>
    </dgm:pt>
    <dgm:pt modelId="{F16FAECF-B6F1-4A38-AE5A-80EB8D1D8482}" type="sibTrans" cxnId="{6B01610C-9FC0-4116-98C9-DAB2438E8E7B}">
      <dgm:prSet/>
      <dgm:spPr/>
      <dgm:t>
        <a:bodyPr/>
        <a:lstStyle/>
        <a:p>
          <a:endParaRPr lang="en-US"/>
        </a:p>
      </dgm:t>
    </dgm:pt>
    <dgm:pt modelId="{CEF87EFF-66FB-486B-B475-D8D7A385733D}">
      <dgm:prSet phldrT="[Text]" custT="1"/>
      <dgm:spPr/>
      <dgm:t>
        <a:bodyPr/>
        <a:lstStyle/>
        <a:p>
          <a:r>
            <a:rPr lang="en-US" sz="1600" dirty="0" smtClean="0"/>
            <a:t>Group 1</a:t>
          </a:r>
        </a:p>
        <a:p>
          <a:r>
            <a:rPr lang="en-US" sz="1600" dirty="0" smtClean="0"/>
            <a:t>ACCase Inhibitors</a:t>
          </a:r>
          <a:endParaRPr lang="en-US" sz="1600" dirty="0"/>
        </a:p>
      </dgm:t>
    </dgm:pt>
    <dgm:pt modelId="{9E8C5259-58B3-4F4D-AFAF-1FD162E59109}" type="parTrans" cxnId="{45A967C3-0953-4F0F-849C-C99A9DCD0054}">
      <dgm:prSet/>
      <dgm:spPr/>
      <dgm:t>
        <a:bodyPr/>
        <a:lstStyle/>
        <a:p>
          <a:endParaRPr lang="en-US"/>
        </a:p>
      </dgm:t>
    </dgm:pt>
    <dgm:pt modelId="{3CB06622-55F2-4082-83FF-92C48A6BEEA7}" type="sibTrans" cxnId="{45A967C3-0953-4F0F-849C-C99A9DCD0054}">
      <dgm:prSet/>
      <dgm:spPr/>
      <dgm:t>
        <a:bodyPr/>
        <a:lstStyle/>
        <a:p>
          <a:endParaRPr lang="en-US"/>
        </a:p>
      </dgm:t>
    </dgm:pt>
    <dgm:pt modelId="{92E0F002-2936-4314-8D12-BF9E5720F676}">
      <dgm:prSet phldrT="[Text]"/>
      <dgm:spPr/>
      <dgm:t>
        <a:bodyPr/>
        <a:lstStyle/>
        <a:p>
          <a:r>
            <a:rPr lang="en-US" dirty="0" smtClean="0"/>
            <a:t>Herbicide Name</a:t>
          </a:r>
          <a:endParaRPr lang="en-US" dirty="0"/>
        </a:p>
      </dgm:t>
    </dgm:pt>
    <dgm:pt modelId="{04564E39-48BB-4E97-B913-FFB1B957DAD5}" type="sibTrans" cxnId="{47849647-69C5-48EA-9CEF-D899FA83A89F}">
      <dgm:prSet/>
      <dgm:spPr/>
      <dgm:t>
        <a:bodyPr/>
        <a:lstStyle/>
        <a:p>
          <a:endParaRPr lang="en-US"/>
        </a:p>
      </dgm:t>
    </dgm:pt>
    <dgm:pt modelId="{988FD865-899E-412C-8C6C-A1DB0F1DB3B0}" type="parTrans" cxnId="{47849647-69C5-48EA-9CEF-D899FA83A89F}">
      <dgm:prSet/>
      <dgm:spPr/>
      <dgm:t>
        <a:bodyPr/>
        <a:lstStyle/>
        <a:p>
          <a:endParaRPr lang="en-US"/>
        </a:p>
      </dgm:t>
    </dgm:pt>
    <dgm:pt modelId="{E9508D74-B02B-43BE-90F0-1C65ADA417AF}">
      <dgm:prSet phldrT="[Text]" custT="1"/>
      <dgm:spPr/>
      <dgm:t>
        <a:bodyPr/>
        <a:lstStyle/>
        <a:p>
          <a:r>
            <a:rPr lang="en-US" sz="1600" dirty="0" smtClean="0"/>
            <a:t>“Dims”</a:t>
          </a:r>
          <a:endParaRPr lang="en-US" sz="1600" dirty="0"/>
        </a:p>
      </dgm:t>
    </dgm:pt>
    <dgm:pt modelId="{27E7A329-3770-4E54-A298-AEEDE2D06EC3}" type="parTrans" cxnId="{1FA4F32E-F4EC-43F9-80D5-DEB0A36C560F}">
      <dgm:prSet/>
      <dgm:spPr/>
      <dgm:t>
        <a:bodyPr/>
        <a:lstStyle/>
        <a:p>
          <a:endParaRPr lang="en-US"/>
        </a:p>
      </dgm:t>
    </dgm:pt>
    <dgm:pt modelId="{D99A501D-E221-4798-B0CC-0BC3A36B74FA}" type="sibTrans" cxnId="{1FA4F32E-F4EC-43F9-80D5-DEB0A36C560F}">
      <dgm:prSet/>
      <dgm:spPr/>
      <dgm:t>
        <a:bodyPr/>
        <a:lstStyle/>
        <a:p>
          <a:endParaRPr lang="en-US"/>
        </a:p>
      </dgm:t>
    </dgm:pt>
    <dgm:pt modelId="{DD5187C4-A31E-4729-9E0E-A60892BD5B78}">
      <dgm:prSet phldrT="[Text]" custT="1"/>
      <dgm:spPr/>
      <dgm:t>
        <a:bodyPr/>
        <a:lstStyle/>
        <a:p>
          <a:r>
            <a:rPr lang="en-US" sz="1600" dirty="0" smtClean="0"/>
            <a:t>“Fops"</a:t>
          </a:r>
          <a:endParaRPr lang="en-US" sz="1600" dirty="0"/>
        </a:p>
      </dgm:t>
    </dgm:pt>
    <dgm:pt modelId="{E0255070-9DBA-4A03-80EC-B5E1D299132B}" type="parTrans" cxnId="{CC16FFC8-B719-43FD-8472-EF8D0D2CAE16}">
      <dgm:prSet/>
      <dgm:spPr/>
      <dgm:t>
        <a:bodyPr/>
        <a:lstStyle/>
        <a:p>
          <a:endParaRPr lang="en-US"/>
        </a:p>
      </dgm:t>
    </dgm:pt>
    <dgm:pt modelId="{5AC74F96-D907-4A70-943E-43230A31DF5D}" type="sibTrans" cxnId="{CC16FFC8-B719-43FD-8472-EF8D0D2CAE16}">
      <dgm:prSet/>
      <dgm:spPr/>
      <dgm:t>
        <a:bodyPr/>
        <a:lstStyle/>
        <a:p>
          <a:endParaRPr lang="en-US"/>
        </a:p>
      </dgm:t>
    </dgm:pt>
    <dgm:pt modelId="{E987F5DB-94A5-43FE-9452-D4539ED92C2A}">
      <dgm:prSet phldrT="[Text]" custT="1"/>
      <dgm:spPr/>
      <dgm:t>
        <a:bodyPr/>
        <a:lstStyle/>
        <a:p>
          <a:r>
            <a:rPr lang="en-US" sz="1600" dirty="0" err="1" smtClean="0"/>
            <a:t>Sethoxydim</a:t>
          </a:r>
          <a:r>
            <a:rPr lang="en-US" sz="1600" dirty="0" smtClean="0"/>
            <a:t> “Segment” etc.</a:t>
          </a:r>
          <a:endParaRPr lang="en-US" sz="1600" dirty="0"/>
        </a:p>
      </dgm:t>
    </dgm:pt>
    <dgm:pt modelId="{83C1949D-FA03-4964-BE6C-867D26C859CB}" type="parTrans" cxnId="{801315C7-3CA4-4717-B92F-E9BAD96DD75D}">
      <dgm:prSet/>
      <dgm:spPr/>
      <dgm:t>
        <a:bodyPr/>
        <a:lstStyle/>
        <a:p>
          <a:endParaRPr lang="en-US"/>
        </a:p>
      </dgm:t>
    </dgm:pt>
    <dgm:pt modelId="{3CCFBD9F-4D87-4213-8179-2FED693C7AB6}" type="sibTrans" cxnId="{801315C7-3CA4-4717-B92F-E9BAD96DD75D}">
      <dgm:prSet/>
      <dgm:spPr/>
      <dgm:t>
        <a:bodyPr/>
        <a:lstStyle/>
        <a:p>
          <a:endParaRPr lang="en-US"/>
        </a:p>
      </dgm:t>
    </dgm:pt>
    <dgm:pt modelId="{B7295C58-1244-400A-9E2F-05AAC8EE87FB}">
      <dgm:prSet phldrT="[Text]" custT="1"/>
      <dgm:spPr/>
      <dgm:t>
        <a:bodyPr/>
        <a:lstStyle/>
        <a:p>
          <a:r>
            <a:rPr lang="en-US" sz="1600" dirty="0" smtClean="0"/>
            <a:t>Fluazifop-P-butyl “Fusilade” etc.</a:t>
          </a:r>
          <a:endParaRPr lang="en-US" sz="1600" dirty="0"/>
        </a:p>
      </dgm:t>
    </dgm:pt>
    <dgm:pt modelId="{79DD926C-6D39-4FF5-8DBE-EE594D580AA5}" type="parTrans" cxnId="{B4667E5D-3953-4129-A450-0827804659CB}">
      <dgm:prSet/>
      <dgm:spPr/>
      <dgm:t>
        <a:bodyPr/>
        <a:lstStyle/>
        <a:p>
          <a:endParaRPr lang="en-US"/>
        </a:p>
      </dgm:t>
    </dgm:pt>
    <dgm:pt modelId="{90D8D660-74B8-4CF4-84B1-8EE93D7F86DE}" type="sibTrans" cxnId="{B4667E5D-3953-4129-A450-0827804659CB}">
      <dgm:prSet/>
      <dgm:spPr/>
      <dgm:t>
        <a:bodyPr/>
        <a:lstStyle/>
        <a:p>
          <a:endParaRPr lang="en-US"/>
        </a:p>
      </dgm:t>
    </dgm:pt>
    <dgm:pt modelId="{294E2000-585A-44C9-9B78-EB8843ECBE9D}">
      <dgm:prSet phldrT="[Text]" custT="1"/>
      <dgm:spPr/>
      <dgm:t>
        <a:bodyPr/>
        <a:lstStyle/>
        <a:p>
          <a:r>
            <a:rPr lang="en-US" sz="1600" dirty="0" smtClean="0"/>
            <a:t>“Dens”</a:t>
          </a:r>
          <a:endParaRPr lang="en-US" sz="1600" dirty="0"/>
        </a:p>
      </dgm:t>
    </dgm:pt>
    <dgm:pt modelId="{B0ED0C79-F5AD-4C28-941B-C0174BA9EB64}" type="parTrans" cxnId="{5BCB18ED-9672-42C5-8374-1CFA6AF0CB6C}">
      <dgm:prSet/>
      <dgm:spPr/>
      <dgm:t>
        <a:bodyPr/>
        <a:lstStyle/>
        <a:p>
          <a:endParaRPr lang="en-US"/>
        </a:p>
      </dgm:t>
    </dgm:pt>
    <dgm:pt modelId="{0624240D-C1A6-414F-95AD-0209E614F79D}" type="sibTrans" cxnId="{5BCB18ED-9672-42C5-8374-1CFA6AF0CB6C}">
      <dgm:prSet/>
      <dgm:spPr/>
      <dgm:t>
        <a:bodyPr/>
        <a:lstStyle/>
        <a:p>
          <a:endParaRPr lang="en-US"/>
        </a:p>
      </dgm:t>
    </dgm:pt>
    <dgm:pt modelId="{583138B0-385F-42F0-8704-A23C69004B1C}">
      <dgm:prSet phldrT="[Text]"/>
      <dgm:spPr/>
      <dgm:t>
        <a:bodyPr/>
        <a:lstStyle/>
        <a:p>
          <a:r>
            <a:rPr lang="en-US" dirty="0" smtClean="0"/>
            <a:t>Herbicide Family</a:t>
          </a:r>
          <a:endParaRPr lang="en-US" dirty="0"/>
        </a:p>
      </dgm:t>
    </dgm:pt>
    <dgm:pt modelId="{3CEB0E03-C382-4607-AE21-65F172258895}" type="sibTrans" cxnId="{E4F04895-AE4C-4ABD-988A-4F382F63F3ED}">
      <dgm:prSet/>
      <dgm:spPr/>
      <dgm:t>
        <a:bodyPr/>
        <a:lstStyle/>
        <a:p>
          <a:endParaRPr lang="en-US"/>
        </a:p>
      </dgm:t>
    </dgm:pt>
    <dgm:pt modelId="{B9ACA04A-1CBA-4542-8172-66EF77AF4097}" type="parTrans" cxnId="{E4F04895-AE4C-4ABD-988A-4F382F63F3ED}">
      <dgm:prSet/>
      <dgm:spPr/>
      <dgm:t>
        <a:bodyPr/>
        <a:lstStyle/>
        <a:p>
          <a:endParaRPr lang="en-US"/>
        </a:p>
      </dgm:t>
    </dgm:pt>
    <dgm:pt modelId="{E29EB0F0-AD0B-415F-AA37-CCBDF1EEFE1B}">
      <dgm:prSet phldrT="[Text]" custT="1"/>
      <dgm:spPr/>
      <dgm:t>
        <a:bodyPr/>
        <a:lstStyle/>
        <a:p>
          <a:r>
            <a:rPr lang="en-US" sz="2300" dirty="0" smtClean="0"/>
            <a:t>Mode of Action</a:t>
          </a:r>
          <a:endParaRPr lang="en-US" sz="2300" dirty="0"/>
        </a:p>
      </dgm:t>
    </dgm:pt>
    <dgm:pt modelId="{129D1D53-4745-49D2-ADD4-4CFD46E6A914}" type="parTrans" cxnId="{8A3B502A-45F8-4732-9DCF-3BCE04FEAB53}">
      <dgm:prSet/>
      <dgm:spPr/>
      <dgm:t>
        <a:bodyPr/>
        <a:lstStyle/>
        <a:p>
          <a:endParaRPr lang="en-US"/>
        </a:p>
      </dgm:t>
    </dgm:pt>
    <dgm:pt modelId="{26ED97EB-D67E-4D87-9D91-7CBDCFC199EA}" type="sibTrans" cxnId="{8A3B502A-45F8-4732-9DCF-3BCE04FEAB53}">
      <dgm:prSet/>
      <dgm:spPr/>
      <dgm:t>
        <a:bodyPr/>
        <a:lstStyle/>
        <a:p>
          <a:endParaRPr lang="en-US"/>
        </a:p>
      </dgm:t>
    </dgm:pt>
    <dgm:pt modelId="{89E224A2-A3B4-4CFF-98C5-396555E92C27}">
      <dgm:prSet phldrT="[Text]"/>
      <dgm:spPr/>
      <dgm:t>
        <a:bodyPr/>
        <a:lstStyle/>
        <a:p>
          <a:r>
            <a:rPr lang="en-US" dirty="0" smtClean="0"/>
            <a:t>Mechanism of Action</a:t>
          </a:r>
          <a:endParaRPr lang="en-US" dirty="0"/>
        </a:p>
      </dgm:t>
    </dgm:pt>
    <dgm:pt modelId="{315298D9-9DD0-41A0-93DC-719C876197EF}" type="sibTrans" cxnId="{DA11348F-A102-4D19-80DD-AD884E841B02}">
      <dgm:prSet/>
      <dgm:spPr/>
      <dgm:t>
        <a:bodyPr/>
        <a:lstStyle/>
        <a:p>
          <a:endParaRPr lang="en-US"/>
        </a:p>
      </dgm:t>
    </dgm:pt>
    <dgm:pt modelId="{911B75AB-FBCD-4181-BEA4-6450FD2220D9}" type="parTrans" cxnId="{DA11348F-A102-4D19-80DD-AD884E841B02}">
      <dgm:prSet/>
      <dgm:spPr/>
      <dgm:t>
        <a:bodyPr/>
        <a:lstStyle/>
        <a:p>
          <a:endParaRPr lang="en-US"/>
        </a:p>
      </dgm:t>
    </dgm:pt>
    <dgm:pt modelId="{B2D06B87-BB50-421D-A31A-DBC26844411F}">
      <dgm:prSet phldrT="[Text]" custT="1"/>
      <dgm:spPr/>
      <dgm:t>
        <a:bodyPr/>
        <a:lstStyle/>
        <a:p>
          <a:r>
            <a:rPr lang="en-US" sz="1600" dirty="0" err="1" smtClean="0"/>
            <a:t>Pinoxaden</a:t>
          </a:r>
          <a:r>
            <a:rPr lang="en-US" sz="1600" dirty="0" smtClean="0"/>
            <a:t> “Axial” etc.</a:t>
          </a:r>
          <a:endParaRPr lang="en-US" sz="1600" dirty="0"/>
        </a:p>
      </dgm:t>
    </dgm:pt>
    <dgm:pt modelId="{9322895D-BE09-4134-9DB2-7CAA20066749}" type="parTrans" cxnId="{9E5020DE-5F05-474C-8DA2-BD3F03D62BEA}">
      <dgm:prSet/>
      <dgm:spPr/>
      <dgm:t>
        <a:bodyPr/>
        <a:lstStyle/>
        <a:p>
          <a:endParaRPr lang="en-US"/>
        </a:p>
      </dgm:t>
    </dgm:pt>
    <dgm:pt modelId="{B5F0EC0C-01B0-43E4-BCF8-E6B2CC71C920}" type="sibTrans" cxnId="{9E5020DE-5F05-474C-8DA2-BD3F03D62BEA}">
      <dgm:prSet/>
      <dgm:spPr/>
      <dgm:t>
        <a:bodyPr/>
        <a:lstStyle/>
        <a:p>
          <a:endParaRPr lang="en-US"/>
        </a:p>
      </dgm:t>
    </dgm:pt>
    <dgm:pt modelId="{053D9411-C051-4C3A-A036-3BA9D5B0F4A1}" type="pres">
      <dgm:prSet presAssocID="{CCB11D00-8EE6-4A65-8BF7-E8A291404CD1}" presName="mainComposite" presStyleCnt="0">
        <dgm:presLayoutVars>
          <dgm:chPref val="1"/>
          <dgm:dir/>
          <dgm:animOne val="branch"/>
          <dgm:animLvl val="lvl"/>
          <dgm:resizeHandles val="exact"/>
        </dgm:presLayoutVars>
      </dgm:prSet>
      <dgm:spPr/>
      <dgm:t>
        <a:bodyPr/>
        <a:lstStyle/>
        <a:p>
          <a:endParaRPr lang="en-US"/>
        </a:p>
      </dgm:t>
    </dgm:pt>
    <dgm:pt modelId="{21828D0C-96EE-4352-8EEA-5338A305A8AC}" type="pres">
      <dgm:prSet presAssocID="{CCB11D00-8EE6-4A65-8BF7-E8A291404CD1}" presName="hierFlow" presStyleCnt="0"/>
      <dgm:spPr/>
      <dgm:t>
        <a:bodyPr/>
        <a:lstStyle/>
        <a:p>
          <a:endParaRPr lang="en-US"/>
        </a:p>
      </dgm:t>
    </dgm:pt>
    <dgm:pt modelId="{DBB5CBE2-BF45-4B4A-8B20-5A77BF3E39B0}" type="pres">
      <dgm:prSet presAssocID="{CCB11D00-8EE6-4A65-8BF7-E8A291404CD1}" presName="firstBuf" presStyleCnt="0"/>
      <dgm:spPr/>
      <dgm:t>
        <a:bodyPr/>
        <a:lstStyle/>
        <a:p>
          <a:endParaRPr lang="en-US"/>
        </a:p>
      </dgm:t>
    </dgm:pt>
    <dgm:pt modelId="{DE074420-879C-4251-B698-72752A35135C}" type="pres">
      <dgm:prSet presAssocID="{CCB11D00-8EE6-4A65-8BF7-E8A291404CD1}" presName="hierChild1" presStyleCnt="0">
        <dgm:presLayoutVars>
          <dgm:chPref val="1"/>
          <dgm:animOne val="branch"/>
          <dgm:animLvl val="lvl"/>
        </dgm:presLayoutVars>
      </dgm:prSet>
      <dgm:spPr/>
      <dgm:t>
        <a:bodyPr/>
        <a:lstStyle/>
        <a:p>
          <a:endParaRPr lang="en-US"/>
        </a:p>
      </dgm:t>
    </dgm:pt>
    <dgm:pt modelId="{C40BF8E0-64F9-4C6B-AE5D-487BA71286FF}" type="pres">
      <dgm:prSet presAssocID="{1707B825-A538-4CB7-9033-4E47996C212B}" presName="Name14" presStyleCnt="0"/>
      <dgm:spPr/>
      <dgm:t>
        <a:bodyPr/>
        <a:lstStyle/>
        <a:p>
          <a:endParaRPr lang="en-US"/>
        </a:p>
      </dgm:t>
    </dgm:pt>
    <dgm:pt modelId="{D61A18E9-8676-4C74-803F-A454F83F16C0}" type="pres">
      <dgm:prSet presAssocID="{1707B825-A538-4CB7-9033-4E47996C212B}" presName="level1Shape" presStyleLbl="node0" presStyleIdx="0" presStyleCnt="1" custScaleX="157087" custLinFactNeighborY="11895">
        <dgm:presLayoutVars>
          <dgm:chPref val="3"/>
        </dgm:presLayoutVars>
      </dgm:prSet>
      <dgm:spPr/>
      <dgm:t>
        <a:bodyPr/>
        <a:lstStyle/>
        <a:p>
          <a:endParaRPr lang="en-US"/>
        </a:p>
      </dgm:t>
    </dgm:pt>
    <dgm:pt modelId="{27E11F11-E86C-45B2-8364-B1BB4142AF08}" type="pres">
      <dgm:prSet presAssocID="{1707B825-A538-4CB7-9033-4E47996C212B}" presName="hierChild2" presStyleCnt="0"/>
      <dgm:spPr/>
      <dgm:t>
        <a:bodyPr/>
        <a:lstStyle/>
        <a:p>
          <a:endParaRPr lang="en-US"/>
        </a:p>
      </dgm:t>
    </dgm:pt>
    <dgm:pt modelId="{C2D22BFB-6279-4C53-8CB1-7E1620709AA9}" type="pres">
      <dgm:prSet presAssocID="{9E8C5259-58B3-4F4D-AFAF-1FD162E59109}" presName="Name19" presStyleLbl="parChTrans1D2" presStyleIdx="0" presStyleCnt="1"/>
      <dgm:spPr/>
      <dgm:t>
        <a:bodyPr/>
        <a:lstStyle/>
        <a:p>
          <a:endParaRPr lang="en-US"/>
        </a:p>
      </dgm:t>
    </dgm:pt>
    <dgm:pt modelId="{F36FA2A5-8DF2-4DDA-A3D5-6586E7A87933}" type="pres">
      <dgm:prSet presAssocID="{CEF87EFF-66FB-486B-B475-D8D7A385733D}" presName="Name21" presStyleCnt="0"/>
      <dgm:spPr/>
      <dgm:t>
        <a:bodyPr/>
        <a:lstStyle/>
        <a:p>
          <a:endParaRPr lang="en-US"/>
        </a:p>
      </dgm:t>
    </dgm:pt>
    <dgm:pt modelId="{F590B274-0390-4C06-89AB-1C5C31963BC5}" type="pres">
      <dgm:prSet presAssocID="{CEF87EFF-66FB-486B-B475-D8D7A385733D}" presName="level2Shape" presStyleLbl="node2" presStyleIdx="0" presStyleCnt="1" custScaleX="145770"/>
      <dgm:spPr/>
      <dgm:t>
        <a:bodyPr/>
        <a:lstStyle/>
        <a:p>
          <a:endParaRPr lang="en-US"/>
        </a:p>
      </dgm:t>
    </dgm:pt>
    <dgm:pt modelId="{610A9126-C21F-4A28-922D-2D98D5251EE1}" type="pres">
      <dgm:prSet presAssocID="{CEF87EFF-66FB-486B-B475-D8D7A385733D}" presName="hierChild3" presStyleCnt="0"/>
      <dgm:spPr/>
      <dgm:t>
        <a:bodyPr/>
        <a:lstStyle/>
        <a:p>
          <a:endParaRPr lang="en-US"/>
        </a:p>
      </dgm:t>
    </dgm:pt>
    <dgm:pt modelId="{B884616C-154A-4372-9B60-F482849A02BE}" type="pres">
      <dgm:prSet presAssocID="{27E7A329-3770-4E54-A298-AEEDE2D06EC3}" presName="Name19" presStyleLbl="parChTrans1D3" presStyleIdx="0" presStyleCnt="3"/>
      <dgm:spPr/>
      <dgm:t>
        <a:bodyPr/>
        <a:lstStyle/>
        <a:p>
          <a:endParaRPr lang="en-US"/>
        </a:p>
      </dgm:t>
    </dgm:pt>
    <dgm:pt modelId="{007E18C9-32F4-4EBF-9474-027400B9CE95}" type="pres">
      <dgm:prSet presAssocID="{E9508D74-B02B-43BE-90F0-1C65ADA417AF}" presName="Name21" presStyleCnt="0"/>
      <dgm:spPr/>
      <dgm:t>
        <a:bodyPr/>
        <a:lstStyle/>
        <a:p>
          <a:endParaRPr lang="en-US"/>
        </a:p>
      </dgm:t>
    </dgm:pt>
    <dgm:pt modelId="{0EA9E279-4C7D-40CB-92CC-085DFFA86C95}" type="pres">
      <dgm:prSet presAssocID="{E9508D74-B02B-43BE-90F0-1C65ADA417AF}" presName="level2Shape" presStyleLbl="node3" presStyleIdx="0" presStyleCnt="3" custScaleX="145770"/>
      <dgm:spPr/>
      <dgm:t>
        <a:bodyPr/>
        <a:lstStyle/>
        <a:p>
          <a:endParaRPr lang="en-US"/>
        </a:p>
      </dgm:t>
    </dgm:pt>
    <dgm:pt modelId="{071404DB-2F8C-4A9C-A5F9-0EE3D1C9025F}" type="pres">
      <dgm:prSet presAssocID="{E9508D74-B02B-43BE-90F0-1C65ADA417AF}" presName="hierChild3" presStyleCnt="0"/>
      <dgm:spPr/>
      <dgm:t>
        <a:bodyPr/>
        <a:lstStyle/>
        <a:p>
          <a:endParaRPr lang="en-US"/>
        </a:p>
      </dgm:t>
    </dgm:pt>
    <dgm:pt modelId="{86BEC0A0-C6F3-4612-8569-8789F215E8EF}" type="pres">
      <dgm:prSet presAssocID="{83C1949D-FA03-4964-BE6C-867D26C859CB}" presName="Name19" presStyleLbl="parChTrans1D4" presStyleIdx="0" presStyleCnt="3"/>
      <dgm:spPr/>
      <dgm:t>
        <a:bodyPr/>
        <a:lstStyle/>
        <a:p>
          <a:endParaRPr lang="en-US"/>
        </a:p>
      </dgm:t>
    </dgm:pt>
    <dgm:pt modelId="{09BB5BD1-A5A9-499E-94BF-33F863DABB22}" type="pres">
      <dgm:prSet presAssocID="{E987F5DB-94A5-43FE-9452-D4539ED92C2A}" presName="Name21" presStyleCnt="0"/>
      <dgm:spPr/>
      <dgm:t>
        <a:bodyPr/>
        <a:lstStyle/>
        <a:p>
          <a:endParaRPr lang="en-US"/>
        </a:p>
      </dgm:t>
    </dgm:pt>
    <dgm:pt modelId="{B0FF55FD-68D4-4976-899D-1ED2F96545AD}" type="pres">
      <dgm:prSet presAssocID="{E987F5DB-94A5-43FE-9452-D4539ED92C2A}" presName="level2Shape" presStyleLbl="node4" presStyleIdx="0" presStyleCnt="3" custScaleX="145770"/>
      <dgm:spPr/>
      <dgm:t>
        <a:bodyPr/>
        <a:lstStyle/>
        <a:p>
          <a:endParaRPr lang="en-US"/>
        </a:p>
      </dgm:t>
    </dgm:pt>
    <dgm:pt modelId="{E57AFBE7-8BC0-4DDC-9C75-206B88F01FB1}" type="pres">
      <dgm:prSet presAssocID="{E987F5DB-94A5-43FE-9452-D4539ED92C2A}" presName="hierChild3" presStyleCnt="0"/>
      <dgm:spPr/>
      <dgm:t>
        <a:bodyPr/>
        <a:lstStyle/>
        <a:p>
          <a:endParaRPr lang="en-US"/>
        </a:p>
      </dgm:t>
    </dgm:pt>
    <dgm:pt modelId="{2ADA7E0D-6194-4DC4-8733-2F82F8586F88}" type="pres">
      <dgm:prSet presAssocID="{E0255070-9DBA-4A03-80EC-B5E1D299132B}" presName="Name19" presStyleLbl="parChTrans1D3" presStyleIdx="1" presStyleCnt="3"/>
      <dgm:spPr/>
      <dgm:t>
        <a:bodyPr/>
        <a:lstStyle/>
        <a:p>
          <a:endParaRPr lang="en-US"/>
        </a:p>
      </dgm:t>
    </dgm:pt>
    <dgm:pt modelId="{BA3B82F8-9E9A-482E-B95D-953354D9AED9}" type="pres">
      <dgm:prSet presAssocID="{DD5187C4-A31E-4729-9E0E-A60892BD5B78}" presName="Name21" presStyleCnt="0"/>
      <dgm:spPr/>
      <dgm:t>
        <a:bodyPr/>
        <a:lstStyle/>
        <a:p>
          <a:endParaRPr lang="en-US"/>
        </a:p>
      </dgm:t>
    </dgm:pt>
    <dgm:pt modelId="{072F4836-585D-4433-B361-05C0DB144905}" type="pres">
      <dgm:prSet presAssocID="{DD5187C4-A31E-4729-9E0E-A60892BD5B78}" presName="level2Shape" presStyleLbl="node3" presStyleIdx="1" presStyleCnt="3" custScaleX="145770"/>
      <dgm:spPr/>
      <dgm:t>
        <a:bodyPr/>
        <a:lstStyle/>
        <a:p>
          <a:endParaRPr lang="en-US"/>
        </a:p>
      </dgm:t>
    </dgm:pt>
    <dgm:pt modelId="{80A0F425-1F74-447A-B180-768460D057A2}" type="pres">
      <dgm:prSet presAssocID="{DD5187C4-A31E-4729-9E0E-A60892BD5B78}" presName="hierChild3" presStyleCnt="0"/>
      <dgm:spPr/>
      <dgm:t>
        <a:bodyPr/>
        <a:lstStyle/>
        <a:p>
          <a:endParaRPr lang="en-US"/>
        </a:p>
      </dgm:t>
    </dgm:pt>
    <dgm:pt modelId="{B8200AF2-D79E-4687-8F73-9C2A863845AC}" type="pres">
      <dgm:prSet presAssocID="{79DD926C-6D39-4FF5-8DBE-EE594D580AA5}" presName="Name19" presStyleLbl="parChTrans1D4" presStyleIdx="1" presStyleCnt="3"/>
      <dgm:spPr/>
      <dgm:t>
        <a:bodyPr/>
        <a:lstStyle/>
        <a:p>
          <a:endParaRPr lang="en-US"/>
        </a:p>
      </dgm:t>
    </dgm:pt>
    <dgm:pt modelId="{F7ABBCBA-8CE0-4326-9560-85343F543088}" type="pres">
      <dgm:prSet presAssocID="{B7295C58-1244-400A-9E2F-05AAC8EE87FB}" presName="Name21" presStyleCnt="0"/>
      <dgm:spPr/>
      <dgm:t>
        <a:bodyPr/>
        <a:lstStyle/>
        <a:p>
          <a:endParaRPr lang="en-US"/>
        </a:p>
      </dgm:t>
    </dgm:pt>
    <dgm:pt modelId="{8A5039AF-CC00-4FFD-9FED-284D11999862}" type="pres">
      <dgm:prSet presAssocID="{B7295C58-1244-400A-9E2F-05AAC8EE87FB}" presName="level2Shape" presStyleLbl="node4" presStyleIdx="1" presStyleCnt="3" custScaleX="145770"/>
      <dgm:spPr/>
      <dgm:t>
        <a:bodyPr/>
        <a:lstStyle/>
        <a:p>
          <a:endParaRPr lang="en-US"/>
        </a:p>
      </dgm:t>
    </dgm:pt>
    <dgm:pt modelId="{43AFB76E-C59C-4BD4-B57B-E8D2063F14F3}" type="pres">
      <dgm:prSet presAssocID="{B7295C58-1244-400A-9E2F-05AAC8EE87FB}" presName="hierChild3" presStyleCnt="0"/>
      <dgm:spPr/>
      <dgm:t>
        <a:bodyPr/>
        <a:lstStyle/>
        <a:p>
          <a:endParaRPr lang="en-US"/>
        </a:p>
      </dgm:t>
    </dgm:pt>
    <dgm:pt modelId="{4FF45E09-ABEF-474A-ACE1-ECCB9241F586}" type="pres">
      <dgm:prSet presAssocID="{B0ED0C79-F5AD-4C28-941B-C0174BA9EB64}" presName="Name19" presStyleLbl="parChTrans1D3" presStyleIdx="2" presStyleCnt="3"/>
      <dgm:spPr/>
      <dgm:t>
        <a:bodyPr/>
        <a:lstStyle/>
        <a:p>
          <a:endParaRPr lang="en-US"/>
        </a:p>
      </dgm:t>
    </dgm:pt>
    <dgm:pt modelId="{00FAF956-6759-42ED-829F-C985E80F158A}" type="pres">
      <dgm:prSet presAssocID="{294E2000-585A-44C9-9B78-EB8843ECBE9D}" presName="Name21" presStyleCnt="0"/>
      <dgm:spPr/>
      <dgm:t>
        <a:bodyPr/>
        <a:lstStyle/>
        <a:p>
          <a:endParaRPr lang="en-US"/>
        </a:p>
      </dgm:t>
    </dgm:pt>
    <dgm:pt modelId="{A2F93837-0A67-424F-A89A-0963393D44A5}" type="pres">
      <dgm:prSet presAssocID="{294E2000-585A-44C9-9B78-EB8843ECBE9D}" presName="level2Shape" presStyleLbl="node3" presStyleIdx="2" presStyleCnt="3"/>
      <dgm:spPr/>
      <dgm:t>
        <a:bodyPr/>
        <a:lstStyle/>
        <a:p>
          <a:endParaRPr lang="en-US"/>
        </a:p>
      </dgm:t>
    </dgm:pt>
    <dgm:pt modelId="{92D3A1C4-234F-4672-9BC7-798D32AE356D}" type="pres">
      <dgm:prSet presAssocID="{294E2000-585A-44C9-9B78-EB8843ECBE9D}" presName="hierChild3" presStyleCnt="0"/>
      <dgm:spPr/>
      <dgm:t>
        <a:bodyPr/>
        <a:lstStyle/>
        <a:p>
          <a:endParaRPr lang="en-US"/>
        </a:p>
      </dgm:t>
    </dgm:pt>
    <dgm:pt modelId="{A599DA3A-905E-4CFD-ACEE-3975FA90413E}" type="pres">
      <dgm:prSet presAssocID="{9322895D-BE09-4134-9DB2-7CAA20066749}" presName="Name19" presStyleLbl="parChTrans1D4" presStyleIdx="2" presStyleCnt="3"/>
      <dgm:spPr/>
      <dgm:t>
        <a:bodyPr/>
        <a:lstStyle/>
        <a:p>
          <a:endParaRPr lang="en-US"/>
        </a:p>
      </dgm:t>
    </dgm:pt>
    <dgm:pt modelId="{263BC706-2EAC-4635-A22E-A943B9287F69}" type="pres">
      <dgm:prSet presAssocID="{B2D06B87-BB50-421D-A31A-DBC26844411F}" presName="Name21" presStyleCnt="0"/>
      <dgm:spPr/>
      <dgm:t>
        <a:bodyPr/>
        <a:lstStyle/>
        <a:p>
          <a:endParaRPr lang="en-US"/>
        </a:p>
      </dgm:t>
    </dgm:pt>
    <dgm:pt modelId="{DB655F62-B553-46DA-AC5B-3E692A46695C}" type="pres">
      <dgm:prSet presAssocID="{B2D06B87-BB50-421D-A31A-DBC26844411F}" presName="level2Shape" presStyleLbl="node4" presStyleIdx="2" presStyleCnt="3"/>
      <dgm:spPr/>
      <dgm:t>
        <a:bodyPr/>
        <a:lstStyle/>
        <a:p>
          <a:endParaRPr lang="en-US"/>
        </a:p>
      </dgm:t>
    </dgm:pt>
    <dgm:pt modelId="{99BEB79E-B85F-4392-8AAA-1E29D4A7682F}" type="pres">
      <dgm:prSet presAssocID="{B2D06B87-BB50-421D-A31A-DBC26844411F}" presName="hierChild3" presStyleCnt="0"/>
      <dgm:spPr/>
      <dgm:t>
        <a:bodyPr/>
        <a:lstStyle/>
        <a:p>
          <a:endParaRPr lang="en-US"/>
        </a:p>
      </dgm:t>
    </dgm:pt>
    <dgm:pt modelId="{89E3845A-2288-4E56-9A3E-BFA98CF2AEF4}" type="pres">
      <dgm:prSet presAssocID="{CCB11D00-8EE6-4A65-8BF7-E8A291404CD1}" presName="bgShapesFlow" presStyleCnt="0"/>
      <dgm:spPr/>
      <dgm:t>
        <a:bodyPr/>
        <a:lstStyle/>
        <a:p>
          <a:endParaRPr lang="en-US"/>
        </a:p>
      </dgm:t>
    </dgm:pt>
    <dgm:pt modelId="{BE7E0BDC-8A28-4018-AF7B-BFC1764CDA69}" type="pres">
      <dgm:prSet presAssocID="{E29EB0F0-AD0B-415F-AA37-CCBDF1EEFE1B}" presName="rectComp" presStyleCnt="0"/>
      <dgm:spPr/>
      <dgm:t>
        <a:bodyPr/>
        <a:lstStyle/>
        <a:p>
          <a:endParaRPr lang="en-US"/>
        </a:p>
      </dgm:t>
    </dgm:pt>
    <dgm:pt modelId="{CA843A6E-8666-4FA3-94AC-4AD93A84E00F}" type="pres">
      <dgm:prSet presAssocID="{E29EB0F0-AD0B-415F-AA37-CCBDF1EEFE1B}" presName="bgRect" presStyleLbl="bgShp" presStyleIdx="0" presStyleCnt="4" custLinFactNeighborY="7950"/>
      <dgm:spPr/>
      <dgm:t>
        <a:bodyPr/>
        <a:lstStyle/>
        <a:p>
          <a:endParaRPr lang="en-US"/>
        </a:p>
      </dgm:t>
    </dgm:pt>
    <dgm:pt modelId="{9F186AB8-3A1A-4693-97DC-4AF027A74829}" type="pres">
      <dgm:prSet presAssocID="{E29EB0F0-AD0B-415F-AA37-CCBDF1EEFE1B}" presName="bgRectTx" presStyleLbl="bgShp" presStyleIdx="0" presStyleCnt="4">
        <dgm:presLayoutVars>
          <dgm:bulletEnabled val="1"/>
        </dgm:presLayoutVars>
      </dgm:prSet>
      <dgm:spPr/>
      <dgm:t>
        <a:bodyPr/>
        <a:lstStyle/>
        <a:p>
          <a:endParaRPr lang="en-US"/>
        </a:p>
      </dgm:t>
    </dgm:pt>
    <dgm:pt modelId="{FE326CF9-D158-4DBB-AF19-FD591A34F601}" type="pres">
      <dgm:prSet presAssocID="{E29EB0F0-AD0B-415F-AA37-CCBDF1EEFE1B}" presName="spComp" presStyleCnt="0"/>
      <dgm:spPr/>
      <dgm:t>
        <a:bodyPr/>
        <a:lstStyle/>
        <a:p>
          <a:endParaRPr lang="en-US"/>
        </a:p>
      </dgm:t>
    </dgm:pt>
    <dgm:pt modelId="{800A95EF-5467-49C8-852F-1F96D8311A58}" type="pres">
      <dgm:prSet presAssocID="{E29EB0F0-AD0B-415F-AA37-CCBDF1EEFE1B}" presName="vSp" presStyleCnt="0"/>
      <dgm:spPr/>
      <dgm:t>
        <a:bodyPr/>
        <a:lstStyle/>
        <a:p>
          <a:endParaRPr lang="en-US"/>
        </a:p>
      </dgm:t>
    </dgm:pt>
    <dgm:pt modelId="{112E9A69-50B9-44EB-BD3B-691DDC48DE62}" type="pres">
      <dgm:prSet presAssocID="{89E224A2-A3B4-4CFF-98C5-396555E92C27}" presName="rectComp" presStyleCnt="0"/>
      <dgm:spPr/>
      <dgm:t>
        <a:bodyPr/>
        <a:lstStyle/>
        <a:p>
          <a:endParaRPr lang="en-US"/>
        </a:p>
      </dgm:t>
    </dgm:pt>
    <dgm:pt modelId="{3E110471-7DC4-4626-8D0A-9B39CF8110DB}" type="pres">
      <dgm:prSet presAssocID="{89E224A2-A3B4-4CFF-98C5-396555E92C27}" presName="bgRect" presStyleLbl="bgShp" presStyleIdx="1" presStyleCnt="4"/>
      <dgm:spPr/>
      <dgm:t>
        <a:bodyPr/>
        <a:lstStyle/>
        <a:p>
          <a:endParaRPr lang="en-US"/>
        </a:p>
      </dgm:t>
    </dgm:pt>
    <dgm:pt modelId="{358F8F83-B866-4323-A852-59873F5EAF8A}" type="pres">
      <dgm:prSet presAssocID="{89E224A2-A3B4-4CFF-98C5-396555E92C27}" presName="bgRectTx" presStyleLbl="bgShp" presStyleIdx="1" presStyleCnt="4">
        <dgm:presLayoutVars>
          <dgm:bulletEnabled val="1"/>
        </dgm:presLayoutVars>
      </dgm:prSet>
      <dgm:spPr/>
      <dgm:t>
        <a:bodyPr/>
        <a:lstStyle/>
        <a:p>
          <a:endParaRPr lang="en-US"/>
        </a:p>
      </dgm:t>
    </dgm:pt>
    <dgm:pt modelId="{79D65648-1FBA-48D5-9E66-3DA5DBFB9ADA}" type="pres">
      <dgm:prSet presAssocID="{89E224A2-A3B4-4CFF-98C5-396555E92C27}" presName="spComp" presStyleCnt="0"/>
      <dgm:spPr/>
      <dgm:t>
        <a:bodyPr/>
        <a:lstStyle/>
        <a:p>
          <a:endParaRPr lang="en-US"/>
        </a:p>
      </dgm:t>
    </dgm:pt>
    <dgm:pt modelId="{E97F03A1-56DE-45A0-BB62-B18C5A3BE8CB}" type="pres">
      <dgm:prSet presAssocID="{89E224A2-A3B4-4CFF-98C5-396555E92C27}" presName="vSp" presStyleCnt="0"/>
      <dgm:spPr/>
      <dgm:t>
        <a:bodyPr/>
        <a:lstStyle/>
        <a:p>
          <a:endParaRPr lang="en-US"/>
        </a:p>
      </dgm:t>
    </dgm:pt>
    <dgm:pt modelId="{6E167DE7-F72D-4CF8-B008-DDC6C35E8A3F}" type="pres">
      <dgm:prSet presAssocID="{583138B0-385F-42F0-8704-A23C69004B1C}" presName="rectComp" presStyleCnt="0"/>
      <dgm:spPr/>
      <dgm:t>
        <a:bodyPr/>
        <a:lstStyle/>
        <a:p>
          <a:endParaRPr lang="en-US"/>
        </a:p>
      </dgm:t>
    </dgm:pt>
    <dgm:pt modelId="{AB196261-4476-4837-B49F-4F776D3F1428}" type="pres">
      <dgm:prSet presAssocID="{583138B0-385F-42F0-8704-A23C69004B1C}" presName="bgRect" presStyleLbl="bgShp" presStyleIdx="2" presStyleCnt="4"/>
      <dgm:spPr/>
      <dgm:t>
        <a:bodyPr/>
        <a:lstStyle/>
        <a:p>
          <a:endParaRPr lang="en-US"/>
        </a:p>
      </dgm:t>
    </dgm:pt>
    <dgm:pt modelId="{CA532034-7C98-4B9D-8FAB-B8DD4D16C546}" type="pres">
      <dgm:prSet presAssocID="{583138B0-385F-42F0-8704-A23C69004B1C}" presName="bgRectTx" presStyleLbl="bgShp" presStyleIdx="2" presStyleCnt="4">
        <dgm:presLayoutVars>
          <dgm:bulletEnabled val="1"/>
        </dgm:presLayoutVars>
      </dgm:prSet>
      <dgm:spPr/>
      <dgm:t>
        <a:bodyPr/>
        <a:lstStyle/>
        <a:p>
          <a:endParaRPr lang="en-US"/>
        </a:p>
      </dgm:t>
    </dgm:pt>
    <dgm:pt modelId="{F2C5371A-770F-4AE4-909C-5EB07C166C17}" type="pres">
      <dgm:prSet presAssocID="{583138B0-385F-42F0-8704-A23C69004B1C}" presName="spComp" presStyleCnt="0"/>
      <dgm:spPr/>
      <dgm:t>
        <a:bodyPr/>
        <a:lstStyle/>
        <a:p>
          <a:endParaRPr lang="en-US"/>
        </a:p>
      </dgm:t>
    </dgm:pt>
    <dgm:pt modelId="{3FD25F0E-62D3-4757-B97E-F9E0E60E652F}" type="pres">
      <dgm:prSet presAssocID="{583138B0-385F-42F0-8704-A23C69004B1C}" presName="vSp" presStyleCnt="0"/>
      <dgm:spPr/>
      <dgm:t>
        <a:bodyPr/>
        <a:lstStyle/>
        <a:p>
          <a:endParaRPr lang="en-US"/>
        </a:p>
      </dgm:t>
    </dgm:pt>
    <dgm:pt modelId="{8A53E023-5A87-4244-8C44-C4D728C0F731}" type="pres">
      <dgm:prSet presAssocID="{92E0F002-2936-4314-8D12-BF9E5720F676}" presName="rectComp" presStyleCnt="0"/>
      <dgm:spPr/>
      <dgm:t>
        <a:bodyPr/>
        <a:lstStyle/>
        <a:p>
          <a:endParaRPr lang="en-US"/>
        </a:p>
      </dgm:t>
    </dgm:pt>
    <dgm:pt modelId="{1BD00788-F658-45E3-A47D-619398903B07}" type="pres">
      <dgm:prSet presAssocID="{92E0F002-2936-4314-8D12-BF9E5720F676}" presName="bgRect" presStyleLbl="bgShp" presStyleIdx="3" presStyleCnt="4"/>
      <dgm:spPr/>
      <dgm:t>
        <a:bodyPr/>
        <a:lstStyle/>
        <a:p>
          <a:endParaRPr lang="en-US"/>
        </a:p>
      </dgm:t>
    </dgm:pt>
    <dgm:pt modelId="{F7906D8A-D8DE-4B75-BE18-1D0F98812CC9}" type="pres">
      <dgm:prSet presAssocID="{92E0F002-2936-4314-8D12-BF9E5720F676}" presName="bgRectTx" presStyleLbl="bgShp" presStyleIdx="3" presStyleCnt="4">
        <dgm:presLayoutVars>
          <dgm:bulletEnabled val="1"/>
        </dgm:presLayoutVars>
      </dgm:prSet>
      <dgm:spPr/>
      <dgm:t>
        <a:bodyPr/>
        <a:lstStyle/>
        <a:p>
          <a:endParaRPr lang="en-US"/>
        </a:p>
      </dgm:t>
    </dgm:pt>
  </dgm:ptLst>
  <dgm:cxnLst>
    <dgm:cxn modelId="{1B00BB35-ECF0-4CDE-8F10-34B0D16318D2}" type="presOf" srcId="{92E0F002-2936-4314-8D12-BF9E5720F676}" destId="{F7906D8A-D8DE-4B75-BE18-1D0F98812CC9}" srcOrd="1" destOrd="0" presId="urn:microsoft.com/office/officeart/2005/8/layout/hierarchy6"/>
    <dgm:cxn modelId="{C795D079-830C-4BE2-9F22-CA5E5846A96F}" type="presOf" srcId="{583138B0-385F-42F0-8704-A23C69004B1C}" destId="{CA532034-7C98-4B9D-8FAB-B8DD4D16C546}" srcOrd="1" destOrd="0" presId="urn:microsoft.com/office/officeart/2005/8/layout/hierarchy6"/>
    <dgm:cxn modelId="{E4F04895-AE4C-4ABD-988A-4F382F63F3ED}" srcId="{CCB11D00-8EE6-4A65-8BF7-E8A291404CD1}" destId="{583138B0-385F-42F0-8704-A23C69004B1C}" srcOrd="3" destOrd="0" parTransId="{B9ACA04A-1CBA-4542-8172-66EF77AF4097}" sibTransId="{3CEB0E03-C382-4607-AE21-65F172258895}"/>
    <dgm:cxn modelId="{38DA2CC5-DE9C-4E9F-8DAF-1000E63F90D9}" type="presOf" srcId="{CCB11D00-8EE6-4A65-8BF7-E8A291404CD1}" destId="{053D9411-C051-4C3A-A036-3BA9D5B0F4A1}" srcOrd="0" destOrd="0" presId="urn:microsoft.com/office/officeart/2005/8/layout/hierarchy6"/>
    <dgm:cxn modelId="{1BD59EA6-390A-497D-80AE-2676870C1BD8}" type="presOf" srcId="{9E8C5259-58B3-4F4D-AFAF-1FD162E59109}" destId="{C2D22BFB-6279-4C53-8CB1-7E1620709AA9}" srcOrd="0" destOrd="0" presId="urn:microsoft.com/office/officeart/2005/8/layout/hierarchy6"/>
    <dgm:cxn modelId="{8A3B502A-45F8-4732-9DCF-3BCE04FEAB53}" srcId="{CCB11D00-8EE6-4A65-8BF7-E8A291404CD1}" destId="{E29EB0F0-AD0B-415F-AA37-CCBDF1EEFE1B}" srcOrd="1" destOrd="0" parTransId="{129D1D53-4745-49D2-ADD4-4CFD46E6A914}" sibTransId="{26ED97EB-D67E-4D87-9D91-7CBDCFC199EA}"/>
    <dgm:cxn modelId="{0C0CDDB6-77BF-43AA-A89B-3877234081AF}" type="presOf" srcId="{B7295C58-1244-400A-9E2F-05AAC8EE87FB}" destId="{8A5039AF-CC00-4FFD-9FED-284D11999862}" srcOrd="0" destOrd="0" presId="urn:microsoft.com/office/officeart/2005/8/layout/hierarchy6"/>
    <dgm:cxn modelId="{061260F8-2126-4354-9293-98BC5A5272D1}" type="presOf" srcId="{294E2000-585A-44C9-9B78-EB8843ECBE9D}" destId="{A2F93837-0A67-424F-A89A-0963393D44A5}" srcOrd="0" destOrd="0" presId="urn:microsoft.com/office/officeart/2005/8/layout/hierarchy6"/>
    <dgm:cxn modelId="{2642C8D8-3001-4A68-A371-D08305D2BF5E}" type="presOf" srcId="{9322895D-BE09-4134-9DB2-7CAA20066749}" destId="{A599DA3A-905E-4CFD-ACEE-3975FA90413E}" srcOrd="0" destOrd="0" presId="urn:microsoft.com/office/officeart/2005/8/layout/hierarchy6"/>
    <dgm:cxn modelId="{1FA4F32E-F4EC-43F9-80D5-DEB0A36C560F}" srcId="{CEF87EFF-66FB-486B-B475-D8D7A385733D}" destId="{E9508D74-B02B-43BE-90F0-1C65ADA417AF}" srcOrd="0" destOrd="0" parTransId="{27E7A329-3770-4E54-A298-AEEDE2D06EC3}" sibTransId="{D99A501D-E221-4798-B0CC-0BC3A36B74FA}"/>
    <dgm:cxn modelId="{CF3D1304-9946-4648-842D-CA48B24F3C7D}" type="presOf" srcId="{1707B825-A538-4CB7-9033-4E47996C212B}" destId="{D61A18E9-8676-4C74-803F-A454F83F16C0}" srcOrd="0" destOrd="0" presId="urn:microsoft.com/office/officeart/2005/8/layout/hierarchy6"/>
    <dgm:cxn modelId="{A65F6A84-CB0D-461F-AAD1-0620424E490B}" type="presOf" srcId="{DD5187C4-A31E-4729-9E0E-A60892BD5B78}" destId="{072F4836-585D-4433-B361-05C0DB144905}" srcOrd="0" destOrd="0" presId="urn:microsoft.com/office/officeart/2005/8/layout/hierarchy6"/>
    <dgm:cxn modelId="{6B3D5230-1495-4387-A76F-A78E9C227F73}" type="presOf" srcId="{E29EB0F0-AD0B-415F-AA37-CCBDF1EEFE1B}" destId="{9F186AB8-3A1A-4693-97DC-4AF027A74829}" srcOrd="1" destOrd="0" presId="urn:microsoft.com/office/officeart/2005/8/layout/hierarchy6"/>
    <dgm:cxn modelId="{74DCA3C0-DE65-4A85-9B2E-359F21EBFE6F}" type="presOf" srcId="{E29EB0F0-AD0B-415F-AA37-CCBDF1EEFE1B}" destId="{CA843A6E-8666-4FA3-94AC-4AD93A84E00F}" srcOrd="0" destOrd="0" presId="urn:microsoft.com/office/officeart/2005/8/layout/hierarchy6"/>
    <dgm:cxn modelId="{48ACD406-7EDF-4F4F-ACFD-DE4E5CD8D5FD}" type="presOf" srcId="{92E0F002-2936-4314-8D12-BF9E5720F676}" destId="{1BD00788-F658-45E3-A47D-619398903B07}" srcOrd="0" destOrd="0" presId="urn:microsoft.com/office/officeart/2005/8/layout/hierarchy6"/>
    <dgm:cxn modelId="{FC0A1550-E641-4698-813A-66ACC9B0FCAF}" type="presOf" srcId="{583138B0-385F-42F0-8704-A23C69004B1C}" destId="{AB196261-4476-4837-B49F-4F776D3F1428}" srcOrd="0" destOrd="0" presId="urn:microsoft.com/office/officeart/2005/8/layout/hierarchy6"/>
    <dgm:cxn modelId="{9E5020DE-5F05-474C-8DA2-BD3F03D62BEA}" srcId="{294E2000-585A-44C9-9B78-EB8843ECBE9D}" destId="{B2D06B87-BB50-421D-A31A-DBC26844411F}" srcOrd="0" destOrd="0" parTransId="{9322895D-BE09-4134-9DB2-7CAA20066749}" sibTransId="{B5F0EC0C-01B0-43E4-BCF8-E6B2CC71C920}"/>
    <dgm:cxn modelId="{8FDC72DB-3DC2-4FA6-B042-E12E03F52F71}" type="presOf" srcId="{89E224A2-A3B4-4CFF-98C5-396555E92C27}" destId="{3E110471-7DC4-4626-8D0A-9B39CF8110DB}" srcOrd="0" destOrd="0" presId="urn:microsoft.com/office/officeart/2005/8/layout/hierarchy6"/>
    <dgm:cxn modelId="{CC16FFC8-B719-43FD-8472-EF8D0D2CAE16}" srcId="{CEF87EFF-66FB-486B-B475-D8D7A385733D}" destId="{DD5187C4-A31E-4729-9E0E-A60892BD5B78}" srcOrd="1" destOrd="0" parTransId="{E0255070-9DBA-4A03-80EC-B5E1D299132B}" sibTransId="{5AC74F96-D907-4A70-943E-43230A31DF5D}"/>
    <dgm:cxn modelId="{D16F8035-6DC2-438F-A032-C64626033B34}" type="presOf" srcId="{B2D06B87-BB50-421D-A31A-DBC26844411F}" destId="{DB655F62-B553-46DA-AC5B-3E692A46695C}" srcOrd="0" destOrd="0" presId="urn:microsoft.com/office/officeart/2005/8/layout/hierarchy6"/>
    <dgm:cxn modelId="{DA11348F-A102-4D19-80DD-AD884E841B02}" srcId="{CCB11D00-8EE6-4A65-8BF7-E8A291404CD1}" destId="{89E224A2-A3B4-4CFF-98C5-396555E92C27}" srcOrd="2" destOrd="0" parTransId="{911B75AB-FBCD-4181-BEA4-6450FD2220D9}" sibTransId="{315298D9-9DD0-41A0-93DC-719C876197EF}"/>
    <dgm:cxn modelId="{C19D64BA-080F-41EE-B974-B917B66F488A}" type="presOf" srcId="{E0255070-9DBA-4A03-80EC-B5E1D299132B}" destId="{2ADA7E0D-6194-4DC4-8733-2F82F8586F88}" srcOrd="0" destOrd="0" presId="urn:microsoft.com/office/officeart/2005/8/layout/hierarchy6"/>
    <dgm:cxn modelId="{6B01610C-9FC0-4116-98C9-DAB2438E8E7B}" srcId="{CCB11D00-8EE6-4A65-8BF7-E8A291404CD1}" destId="{1707B825-A538-4CB7-9033-4E47996C212B}" srcOrd="0" destOrd="0" parTransId="{EA47129F-4471-421E-9E26-F7126D9E0B0B}" sibTransId="{F16FAECF-B6F1-4A38-AE5A-80EB8D1D8482}"/>
    <dgm:cxn modelId="{5BCB18ED-9672-42C5-8374-1CFA6AF0CB6C}" srcId="{CEF87EFF-66FB-486B-B475-D8D7A385733D}" destId="{294E2000-585A-44C9-9B78-EB8843ECBE9D}" srcOrd="2" destOrd="0" parTransId="{B0ED0C79-F5AD-4C28-941B-C0174BA9EB64}" sibTransId="{0624240D-C1A6-414F-95AD-0209E614F79D}"/>
    <dgm:cxn modelId="{8E8AD545-2EBE-4CFF-9B88-A29CEDF7B77B}" type="presOf" srcId="{E987F5DB-94A5-43FE-9452-D4539ED92C2A}" destId="{B0FF55FD-68D4-4976-899D-1ED2F96545AD}" srcOrd="0" destOrd="0" presId="urn:microsoft.com/office/officeart/2005/8/layout/hierarchy6"/>
    <dgm:cxn modelId="{45A967C3-0953-4F0F-849C-C99A9DCD0054}" srcId="{1707B825-A538-4CB7-9033-4E47996C212B}" destId="{CEF87EFF-66FB-486B-B475-D8D7A385733D}" srcOrd="0" destOrd="0" parTransId="{9E8C5259-58B3-4F4D-AFAF-1FD162E59109}" sibTransId="{3CB06622-55F2-4082-83FF-92C48A6BEEA7}"/>
    <dgm:cxn modelId="{40651B55-5EE4-4CC8-8D69-2812CE97F0DC}" type="presOf" srcId="{83C1949D-FA03-4964-BE6C-867D26C859CB}" destId="{86BEC0A0-C6F3-4612-8569-8789F215E8EF}" srcOrd="0" destOrd="0" presId="urn:microsoft.com/office/officeart/2005/8/layout/hierarchy6"/>
    <dgm:cxn modelId="{0CDD56BB-0A61-45DF-9B4A-C630D0B74E04}" type="presOf" srcId="{E9508D74-B02B-43BE-90F0-1C65ADA417AF}" destId="{0EA9E279-4C7D-40CB-92CC-085DFFA86C95}" srcOrd="0" destOrd="0" presId="urn:microsoft.com/office/officeart/2005/8/layout/hierarchy6"/>
    <dgm:cxn modelId="{3CD87738-41A8-48D8-B49F-3808BA9C5AF4}" type="presOf" srcId="{89E224A2-A3B4-4CFF-98C5-396555E92C27}" destId="{358F8F83-B866-4323-A852-59873F5EAF8A}" srcOrd="1" destOrd="0" presId="urn:microsoft.com/office/officeart/2005/8/layout/hierarchy6"/>
    <dgm:cxn modelId="{47849647-69C5-48EA-9CEF-D899FA83A89F}" srcId="{CCB11D00-8EE6-4A65-8BF7-E8A291404CD1}" destId="{92E0F002-2936-4314-8D12-BF9E5720F676}" srcOrd="4" destOrd="0" parTransId="{988FD865-899E-412C-8C6C-A1DB0F1DB3B0}" sibTransId="{04564E39-48BB-4E97-B913-FFB1B957DAD5}"/>
    <dgm:cxn modelId="{4AF4132E-51CF-4E40-9515-65354529800F}" type="presOf" srcId="{79DD926C-6D39-4FF5-8DBE-EE594D580AA5}" destId="{B8200AF2-D79E-4687-8F73-9C2A863845AC}" srcOrd="0" destOrd="0" presId="urn:microsoft.com/office/officeart/2005/8/layout/hierarchy6"/>
    <dgm:cxn modelId="{D673608E-54A0-4562-B667-FC92C2B3101A}" type="presOf" srcId="{B0ED0C79-F5AD-4C28-941B-C0174BA9EB64}" destId="{4FF45E09-ABEF-474A-ACE1-ECCB9241F586}" srcOrd="0" destOrd="0" presId="urn:microsoft.com/office/officeart/2005/8/layout/hierarchy6"/>
    <dgm:cxn modelId="{F77879A4-9662-4218-90AB-DC4B6AB12258}" type="presOf" srcId="{CEF87EFF-66FB-486B-B475-D8D7A385733D}" destId="{F590B274-0390-4C06-89AB-1C5C31963BC5}" srcOrd="0" destOrd="0" presId="urn:microsoft.com/office/officeart/2005/8/layout/hierarchy6"/>
    <dgm:cxn modelId="{B4667E5D-3953-4129-A450-0827804659CB}" srcId="{DD5187C4-A31E-4729-9E0E-A60892BD5B78}" destId="{B7295C58-1244-400A-9E2F-05AAC8EE87FB}" srcOrd="0" destOrd="0" parTransId="{79DD926C-6D39-4FF5-8DBE-EE594D580AA5}" sibTransId="{90D8D660-74B8-4CF4-84B1-8EE93D7F86DE}"/>
    <dgm:cxn modelId="{9B919D76-386A-4830-B2BD-0A9853430E4A}" type="presOf" srcId="{27E7A329-3770-4E54-A298-AEEDE2D06EC3}" destId="{B884616C-154A-4372-9B60-F482849A02BE}" srcOrd="0" destOrd="0" presId="urn:microsoft.com/office/officeart/2005/8/layout/hierarchy6"/>
    <dgm:cxn modelId="{801315C7-3CA4-4717-B92F-E9BAD96DD75D}" srcId="{E9508D74-B02B-43BE-90F0-1C65ADA417AF}" destId="{E987F5DB-94A5-43FE-9452-D4539ED92C2A}" srcOrd="0" destOrd="0" parTransId="{83C1949D-FA03-4964-BE6C-867D26C859CB}" sibTransId="{3CCFBD9F-4D87-4213-8179-2FED693C7AB6}"/>
    <dgm:cxn modelId="{740C1103-9E74-4C2F-B582-1838C10CD4A3}" type="presParOf" srcId="{053D9411-C051-4C3A-A036-3BA9D5B0F4A1}" destId="{21828D0C-96EE-4352-8EEA-5338A305A8AC}" srcOrd="0" destOrd="0" presId="urn:microsoft.com/office/officeart/2005/8/layout/hierarchy6"/>
    <dgm:cxn modelId="{5C7950AB-FE82-4630-9C45-40C5301586E5}" type="presParOf" srcId="{21828D0C-96EE-4352-8EEA-5338A305A8AC}" destId="{DBB5CBE2-BF45-4B4A-8B20-5A77BF3E39B0}" srcOrd="0" destOrd="0" presId="urn:microsoft.com/office/officeart/2005/8/layout/hierarchy6"/>
    <dgm:cxn modelId="{16CD2671-40D3-40AD-BD57-369123416765}" type="presParOf" srcId="{21828D0C-96EE-4352-8EEA-5338A305A8AC}" destId="{DE074420-879C-4251-B698-72752A35135C}" srcOrd="1" destOrd="0" presId="urn:microsoft.com/office/officeart/2005/8/layout/hierarchy6"/>
    <dgm:cxn modelId="{A2B5BDC5-9688-4EE7-8D21-5C8676E337FB}" type="presParOf" srcId="{DE074420-879C-4251-B698-72752A35135C}" destId="{C40BF8E0-64F9-4C6B-AE5D-487BA71286FF}" srcOrd="0" destOrd="0" presId="urn:microsoft.com/office/officeart/2005/8/layout/hierarchy6"/>
    <dgm:cxn modelId="{B1A7939A-92C9-45C2-B469-B7EC88FD078B}" type="presParOf" srcId="{C40BF8E0-64F9-4C6B-AE5D-487BA71286FF}" destId="{D61A18E9-8676-4C74-803F-A454F83F16C0}" srcOrd="0" destOrd="0" presId="urn:microsoft.com/office/officeart/2005/8/layout/hierarchy6"/>
    <dgm:cxn modelId="{066530A2-C7D1-4DAA-BED6-84337D2BC2EB}" type="presParOf" srcId="{C40BF8E0-64F9-4C6B-AE5D-487BA71286FF}" destId="{27E11F11-E86C-45B2-8364-B1BB4142AF08}" srcOrd="1" destOrd="0" presId="urn:microsoft.com/office/officeart/2005/8/layout/hierarchy6"/>
    <dgm:cxn modelId="{CA878FDB-9AEE-4DF8-A852-C3119F69B130}" type="presParOf" srcId="{27E11F11-E86C-45B2-8364-B1BB4142AF08}" destId="{C2D22BFB-6279-4C53-8CB1-7E1620709AA9}" srcOrd="0" destOrd="0" presId="urn:microsoft.com/office/officeart/2005/8/layout/hierarchy6"/>
    <dgm:cxn modelId="{F0958929-628D-423D-82CD-DEBC113D6076}" type="presParOf" srcId="{27E11F11-E86C-45B2-8364-B1BB4142AF08}" destId="{F36FA2A5-8DF2-4DDA-A3D5-6586E7A87933}" srcOrd="1" destOrd="0" presId="urn:microsoft.com/office/officeart/2005/8/layout/hierarchy6"/>
    <dgm:cxn modelId="{30992654-B836-44EF-AE7B-7CAF76822A6A}" type="presParOf" srcId="{F36FA2A5-8DF2-4DDA-A3D5-6586E7A87933}" destId="{F590B274-0390-4C06-89AB-1C5C31963BC5}" srcOrd="0" destOrd="0" presId="urn:microsoft.com/office/officeart/2005/8/layout/hierarchy6"/>
    <dgm:cxn modelId="{3B0030CA-1A11-4787-AB50-4EFFE9869213}" type="presParOf" srcId="{F36FA2A5-8DF2-4DDA-A3D5-6586E7A87933}" destId="{610A9126-C21F-4A28-922D-2D98D5251EE1}" srcOrd="1" destOrd="0" presId="urn:microsoft.com/office/officeart/2005/8/layout/hierarchy6"/>
    <dgm:cxn modelId="{8E595FA5-FCED-49BF-9826-CF7F1A863385}" type="presParOf" srcId="{610A9126-C21F-4A28-922D-2D98D5251EE1}" destId="{B884616C-154A-4372-9B60-F482849A02BE}" srcOrd="0" destOrd="0" presId="urn:microsoft.com/office/officeart/2005/8/layout/hierarchy6"/>
    <dgm:cxn modelId="{1231E13D-EDC4-4439-89BB-868B0E19C3E1}" type="presParOf" srcId="{610A9126-C21F-4A28-922D-2D98D5251EE1}" destId="{007E18C9-32F4-4EBF-9474-027400B9CE95}" srcOrd="1" destOrd="0" presId="urn:microsoft.com/office/officeart/2005/8/layout/hierarchy6"/>
    <dgm:cxn modelId="{3DC8256E-C3CE-4342-B730-6CAD641C85D6}" type="presParOf" srcId="{007E18C9-32F4-4EBF-9474-027400B9CE95}" destId="{0EA9E279-4C7D-40CB-92CC-085DFFA86C95}" srcOrd="0" destOrd="0" presId="urn:microsoft.com/office/officeart/2005/8/layout/hierarchy6"/>
    <dgm:cxn modelId="{9C7947FD-95ED-4849-B1D5-BCFCC469CEA2}" type="presParOf" srcId="{007E18C9-32F4-4EBF-9474-027400B9CE95}" destId="{071404DB-2F8C-4A9C-A5F9-0EE3D1C9025F}" srcOrd="1" destOrd="0" presId="urn:microsoft.com/office/officeart/2005/8/layout/hierarchy6"/>
    <dgm:cxn modelId="{073EB84C-971B-4AC7-A09A-89FCB122C05E}" type="presParOf" srcId="{071404DB-2F8C-4A9C-A5F9-0EE3D1C9025F}" destId="{86BEC0A0-C6F3-4612-8569-8789F215E8EF}" srcOrd="0" destOrd="0" presId="urn:microsoft.com/office/officeart/2005/8/layout/hierarchy6"/>
    <dgm:cxn modelId="{2DA2D10E-C631-44D3-91AD-3544E02885D6}" type="presParOf" srcId="{071404DB-2F8C-4A9C-A5F9-0EE3D1C9025F}" destId="{09BB5BD1-A5A9-499E-94BF-33F863DABB22}" srcOrd="1" destOrd="0" presId="urn:microsoft.com/office/officeart/2005/8/layout/hierarchy6"/>
    <dgm:cxn modelId="{FC035C4B-E5E3-4DE7-BF45-AF6CAD8B8BDF}" type="presParOf" srcId="{09BB5BD1-A5A9-499E-94BF-33F863DABB22}" destId="{B0FF55FD-68D4-4976-899D-1ED2F96545AD}" srcOrd="0" destOrd="0" presId="urn:microsoft.com/office/officeart/2005/8/layout/hierarchy6"/>
    <dgm:cxn modelId="{A196FCA5-E34B-4FFC-A74B-41BD6C27BE97}" type="presParOf" srcId="{09BB5BD1-A5A9-499E-94BF-33F863DABB22}" destId="{E57AFBE7-8BC0-4DDC-9C75-206B88F01FB1}" srcOrd="1" destOrd="0" presId="urn:microsoft.com/office/officeart/2005/8/layout/hierarchy6"/>
    <dgm:cxn modelId="{D5CE13DA-8694-4E5C-853D-CC42D6A6A2C2}" type="presParOf" srcId="{610A9126-C21F-4A28-922D-2D98D5251EE1}" destId="{2ADA7E0D-6194-4DC4-8733-2F82F8586F88}" srcOrd="2" destOrd="0" presId="urn:microsoft.com/office/officeart/2005/8/layout/hierarchy6"/>
    <dgm:cxn modelId="{787C72F1-AAC8-4B96-9877-3BD7E3F74574}" type="presParOf" srcId="{610A9126-C21F-4A28-922D-2D98D5251EE1}" destId="{BA3B82F8-9E9A-482E-B95D-953354D9AED9}" srcOrd="3" destOrd="0" presId="urn:microsoft.com/office/officeart/2005/8/layout/hierarchy6"/>
    <dgm:cxn modelId="{836CEAA9-59F7-4022-A6B9-5378C616D793}" type="presParOf" srcId="{BA3B82F8-9E9A-482E-B95D-953354D9AED9}" destId="{072F4836-585D-4433-B361-05C0DB144905}" srcOrd="0" destOrd="0" presId="urn:microsoft.com/office/officeart/2005/8/layout/hierarchy6"/>
    <dgm:cxn modelId="{26EE3969-5AC2-4EA5-8A3C-F3F65363575E}" type="presParOf" srcId="{BA3B82F8-9E9A-482E-B95D-953354D9AED9}" destId="{80A0F425-1F74-447A-B180-768460D057A2}" srcOrd="1" destOrd="0" presId="urn:microsoft.com/office/officeart/2005/8/layout/hierarchy6"/>
    <dgm:cxn modelId="{1633ECAA-6533-48B2-981D-8FA88E429C48}" type="presParOf" srcId="{80A0F425-1F74-447A-B180-768460D057A2}" destId="{B8200AF2-D79E-4687-8F73-9C2A863845AC}" srcOrd="0" destOrd="0" presId="urn:microsoft.com/office/officeart/2005/8/layout/hierarchy6"/>
    <dgm:cxn modelId="{0A3712FF-EBF6-4B5F-B3A0-09A4809D53ED}" type="presParOf" srcId="{80A0F425-1F74-447A-B180-768460D057A2}" destId="{F7ABBCBA-8CE0-4326-9560-85343F543088}" srcOrd="1" destOrd="0" presId="urn:microsoft.com/office/officeart/2005/8/layout/hierarchy6"/>
    <dgm:cxn modelId="{D921D71C-803F-4A38-8A43-B63C74A883C2}" type="presParOf" srcId="{F7ABBCBA-8CE0-4326-9560-85343F543088}" destId="{8A5039AF-CC00-4FFD-9FED-284D11999862}" srcOrd="0" destOrd="0" presId="urn:microsoft.com/office/officeart/2005/8/layout/hierarchy6"/>
    <dgm:cxn modelId="{4A82B4C1-50ED-4C17-896D-9645DA6CE676}" type="presParOf" srcId="{F7ABBCBA-8CE0-4326-9560-85343F543088}" destId="{43AFB76E-C59C-4BD4-B57B-E8D2063F14F3}" srcOrd="1" destOrd="0" presId="urn:microsoft.com/office/officeart/2005/8/layout/hierarchy6"/>
    <dgm:cxn modelId="{5B9ED84E-3D12-4904-B7EC-73FD4281DB34}" type="presParOf" srcId="{610A9126-C21F-4A28-922D-2D98D5251EE1}" destId="{4FF45E09-ABEF-474A-ACE1-ECCB9241F586}" srcOrd="4" destOrd="0" presId="urn:microsoft.com/office/officeart/2005/8/layout/hierarchy6"/>
    <dgm:cxn modelId="{F779E443-210F-4C3C-95FB-446DE159AF0B}" type="presParOf" srcId="{610A9126-C21F-4A28-922D-2D98D5251EE1}" destId="{00FAF956-6759-42ED-829F-C985E80F158A}" srcOrd="5" destOrd="0" presId="urn:microsoft.com/office/officeart/2005/8/layout/hierarchy6"/>
    <dgm:cxn modelId="{688D34F3-4D41-453B-AC10-D35294BA7B92}" type="presParOf" srcId="{00FAF956-6759-42ED-829F-C985E80F158A}" destId="{A2F93837-0A67-424F-A89A-0963393D44A5}" srcOrd="0" destOrd="0" presId="urn:microsoft.com/office/officeart/2005/8/layout/hierarchy6"/>
    <dgm:cxn modelId="{DF6EB519-EA83-4939-9F8D-52F3EAF35A93}" type="presParOf" srcId="{00FAF956-6759-42ED-829F-C985E80F158A}" destId="{92D3A1C4-234F-4672-9BC7-798D32AE356D}" srcOrd="1" destOrd="0" presId="urn:microsoft.com/office/officeart/2005/8/layout/hierarchy6"/>
    <dgm:cxn modelId="{157806CD-0410-405F-B04A-F4E9661DE338}" type="presParOf" srcId="{92D3A1C4-234F-4672-9BC7-798D32AE356D}" destId="{A599DA3A-905E-4CFD-ACEE-3975FA90413E}" srcOrd="0" destOrd="0" presId="urn:microsoft.com/office/officeart/2005/8/layout/hierarchy6"/>
    <dgm:cxn modelId="{4B4C47C4-4AE6-4588-A419-C053B8220B60}" type="presParOf" srcId="{92D3A1C4-234F-4672-9BC7-798D32AE356D}" destId="{263BC706-2EAC-4635-A22E-A943B9287F69}" srcOrd="1" destOrd="0" presId="urn:microsoft.com/office/officeart/2005/8/layout/hierarchy6"/>
    <dgm:cxn modelId="{321BE961-6C56-4A4A-AE9D-DC7E0D844676}" type="presParOf" srcId="{263BC706-2EAC-4635-A22E-A943B9287F69}" destId="{DB655F62-B553-46DA-AC5B-3E692A46695C}" srcOrd="0" destOrd="0" presId="urn:microsoft.com/office/officeart/2005/8/layout/hierarchy6"/>
    <dgm:cxn modelId="{5084FB25-D67E-4F6D-8654-AB535B8F1EEB}" type="presParOf" srcId="{263BC706-2EAC-4635-A22E-A943B9287F69}" destId="{99BEB79E-B85F-4392-8AAA-1E29D4A7682F}" srcOrd="1" destOrd="0" presId="urn:microsoft.com/office/officeart/2005/8/layout/hierarchy6"/>
    <dgm:cxn modelId="{02216652-27D8-4D93-9A12-DB65ECF40ECA}" type="presParOf" srcId="{053D9411-C051-4C3A-A036-3BA9D5B0F4A1}" destId="{89E3845A-2288-4E56-9A3E-BFA98CF2AEF4}" srcOrd="1" destOrd="0" presId="urn:microsoft.com/office/officeart/2005/8/layout/hierarchy6"/>
    <dgm:cxn modelId="{889F5BFC-77C5-45AB-B4C2-249F26FBA72C}" type="presParOf" srcId="{89E3845A-2288-4E56-9A3E-BFA98CF2AEF4}" destId="{BE7E0BDC-8A28-4018-AF7B-BFC1764CDA69}" srcOrd="0" destOrd="0" presId="urn:microsoft.com/office/officeart/2005/8/layout/hierarchy6"/>
    <dgm:cxn modelId="{61775E24-694A-4B94-9F91-DDCCAB27D28E}" type="presParOf" srcId="{BE7E0BDC-8A28-4018-AF7B-BFC1764CDA69}" destId="{CA843A6E-8666-4FA3-94AC-4AD93A84E00F}" srcOrd="0" destOrd="0" presId="urn:microsoft.com/office/officeart/2005/8/layout/hierarchy6"/>
    <dgm:cxn modelId="{EF9AAFFD-A7E5-48DD-A816-35810D9BF770}" type="presParOf" srcId="{BE7E0BDC-8A28-4018-AF7B-BFC1764CDA69}" destId="{9F186AB8-3A1A-4693-97DC-4AF027A74829}" srcOrd="1" destOrd="0" presId="urn:microsoft.com/office/officeart/2005/8/layout/hierarchy6"/>
    <dgm:cxn modelId="{39417A21-A1A4-49E9-9A8D-4194415AA596}" type="presParOf" srcId="{89E3845A-2288-4E56-9A3E-BFA98CF2AEF4}" destId="{FE326CF9-D158-4DBB-AF19-FD591A34F601}" srcOrd="1" destOrd="0" presId="urn:microsoft.com/office/officeart/2005/8/layout/hierarchy6"/>
    <dgm:cxn modelId="{CD4BC8B0-AE4D-4272-91E8-D533260E3642}" type="presParOf" srcId="{FE326CF9-D158-4DBB-AF19-FD591A34F601}" destId="{800A95EF-5467-49C8-852F-1F96D8311A58}" srcOrd="0" destOrd="0" presId="urn:microsoft.com/office/officeart/2005/8/layout/hierarchy6"/>
    <dgm:cxn modelId="{729E87C7-4183-4C34-A772-C9B55D1174A3}" type="presParOf" srcId="{89E3845A-2288-4E56-9A3E-BFA98CF2AEF4}" destId="{112E9A69-50B9-44EB-BD3B-691DDC48DE62}" srcOrd="2" destOrd="0" presId="urn:microsoft.com/office/officeart/2005/8/layout/hierarchy6"/>
    <dgm:cxn modelId="{43F678E8-CB8E-4A7D-BE7F-8F35EDF3FFE3}" type="presParOf" srcId="{112E9A69-50B9-44EB-BD3B-691DDC48DE62}" destId="{3E110471-7DC4-4626-8D0A-9B39CF8110DB}" srcOrd="0" destOrd="0" presId="urn:microsoft.com/office/officeart/2005/8/layout/hierarchy6"/>
    <dgm:cxn modelId="{7148C9A9-D19C-47D0-87C7-A12B4A5CF5C2}" type="presParOf" srcId="{112E9A69-50B9-44EB-BD3B-691DDC48DE62}" destId="{358F8F83-B866-4323-A852-59873F5EAF8A}" srcOrd="1" destOrd="0" presId="urn:microsoft.com/office/officeart/2005/8/layout/hierarchy6"/>
    <dgm:cxn modelId="{35498D5D-9CAB-4B1F-9876-FEE42F943DF1}" type="presParOf" srcId="{89E3845A-2288-4E56-9A3E-BFA98CF2AEF4}" destId="{79D65648-1FBA-48D5-9E66-3DA5DBFB9ADA}" srcOrd="3" destOrd="0" presId="urn:microsoft.com/office/officeart/2005/8/layout/hierarchy6"/>
    <dgm:cxn modelId="{93247F19-0812-41E6-B149-E080C2CD0DB3}" type="presParOf" srcId="{79D65648-1FBA-48D5-9E66-3DA5DBFB9ADA}" destId="{E97F03A1-56DE-45A0-BB62-B18C5A3BE8CB}" srcOrd="0" destOrd="0" presId="urn:microsoft.com/office/officeart/2005/8/layout/hierarchy6"/>
    <dgm:cxn modelId="{4D3F5567-0EBD-4F8E-BF14-247B19118E03}" type="presParOf" srcId="{89E3845A-2288-4E56-9A3E-BFA98CF2AEF4}" destId="{6E167DE7-F72D-4CF8-B008-DDC6C35E8A3F}" srcOrd="4" destOrd="0" presId="urn:microsoft.com/office/officeart/2005/8/layout/hierarchy6"/>
    <dgm:cxn modelId="{ADFF606C-C1F9-4E5C-A3ED-8C956B78FACB}" type="presParOf" srcId="{6E167DE7-F72D-4CF8-B008-DDC6C35E8A3F}" destId="{AB196261-4476-4837-B49F-4F776D3F1428}" srcOrd="0" destOrd="0" presId="urn:microsoft.com/office/officeart/2005/8/layout/hierarchy6"/>
    <dgm:cxn modelId="{E7542DB9-FD2F-4C5A-B7D3-DEF1D9E78490}" type="presParOf" srcId="{6E167DE7-F72D-4CF8-B008-DDC6C35E8A3F}" destId="{CA532034-7C98-4B9D-8FAB-B8DD4D16C546}" srcOrd="1" destOrd="0" presId="urn:microsoft.com/office/officeart/2005/8/layout/hierarchy6"/>
    <dgm:cxn modelId="{79532376-C50C-424A-81ED-67DBC56A91E8}" type="presParOf" srcId="{89E3845A-2288-4E56-9A3E-BFA98CF2AEF4}" destId="{F2C5371A-770F-4AE4-909C-5EB07C166C17}" srcOrd="5" destOrd="0" presId="urn:microsoft.com/office/officeart/2005/8/layout/hierarchy6"/>
    <dgm:cxn modelId="{A0BBA1C4-7570-4BD7-A363-55EB4B05BCBF}" type="presParOf" srcId="{F2C5371A-770F-4AE4-909C-5EB07C166C17}" destId="{3FD25F0E-62D3-4757-B97E-F9E0E60E652F}" srcOrd="0" destOrd="0" presId="urn:microsoft.com/office/officeart/2005/8/layout/hierarchy6"/>
    <dgm:cxn modelId="{FC9A627C-E75C-4693-B17F-BF6889260F25}" type="presParOf" srcId="{89E3845A-2288-4E56-9A3E-BFA98CF2AEF4}" destId="{8A53E023-5A87-4244-8C44-C4D728C0F731}" srcOrd="6" destOrd="0" presId="urn:microsoft.com/office/officeart/2005/8/layout/hierarchy6"/>
    <dgm:cxn modelId="{A2191725-1EEC-4EDA-9395-03887F76824B}" type="presParOf" srcId="{8A53E023-5A87-4244-8C44-C4D728C0F731}" destId="{1BD00788-F658-45E3-A47D-619398903B07}" srcOrd="0" destOrd="0" presId="urn:microsoft.com/office/officeart/2005/8/layout/hierarchy6"/>
    <dgm:cxn modelId="{261AD017-8A78-402B-AF8E-C78E9702DEDD}" type="presParOf" srcId="{8A53E023-5A87-4244-8C44-C4D728C0F731}" destId="{F7906D8A-D8DE-4B75-BE18-1D0F98812CC9}"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66518" cy="452596"/>
          </a:xfrm>
          <a:prstGeom prst="rect">
            <a:avLst/>
          </a:prstGeom>
        </p:spPr>
        <p:txBody>
          <a:bodyPr vert="horz" lIns="92958" tIns="46479" rIns="92958" bIns="4647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4008953" y="1"/>
            <a:ext cx="3066518" cy="452596"/>
          </a:xfrm>
          <a:prstGeom prst="rect">
            <a:avLst/>
          </a:prstGeom>
        </p:spPr>
        <p:txBody>
          <a:bodyPr vert="horz" lIns="92958" tIns="46479" rIns="92958" bIns="46479" rtlCol="0"/>
          <a:lstStyle>
            <a:lvl1pPr algn="r" fontAlgn="auto">
              <a:spcBef>
                <a:spcPts val="0"/>
              </a:spcBef>
              <a:spcAft>
                <a:spcPts val="0"/>
              </a:spcAft>
              <a:defRPr sz="1200">
                <a:latin typeface="+mn-lt"/>
              </a:defRPr>
            </a:lvl1pPr>
          </a:lstStyle>
          <a:p>
            <a:pPr>
              <a:defRPr/>
            </a:pPr>
            <a:fld id="{64DD4709-4D63-4607-840C-F2079E7DE717}" type="datetimeFigureOut">
              <a:rPr lang="en-US"/>
              <a:pPr>
                <a:defRPr/>
              </a:pPr>
              <a:t>5/24/13</a:t>
            </a:fld>
            <a:endParaRPr lang="en-US"/>
          </a:p>
        </p:txBody>
      </p:sp>
      <p:sp>
        <p:nvSpPr>
          <p:cNvPr id="4" name="Footer Placeholder 3"/>
          <p:cNvSpPr>
            <a:spLocks noGrp="1"/>
          </p:cNvSpPr>
          <p:nvPr>
            <p:ph type="ftr" sz="quarter" idx="2"/>
          </p:nvPr>
        </p:nvSpPr>
        <p:spPr>
          <a:xfrm>
            <a:off x="2" y="8597780"/>
            <a:ext cx="3066518" cy="452596"/>
          </a:xfrm>
          <a:prstGeom prst="rect">
            <a:avLst/>
          </a:prstGeom>
        </p:spPr>
        <p:txBody>
          <a:bodyPr vert="horz" lIns="92958" tIns="46479" rIns="92958" bIns="46479"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4008953" y="8597780"/>
            <a:ext cx="3066518" cy="452596"/>
          </a:xfrm>
          <a:prstGeom prst="rect">
            <a:avLst/>
          </a:prstGeom>
        </p:spPr>
        <p:txBody>
          <a:bodyPr vert="horz" lIns="92958" tIns="46479" rIns="92958" bIns="46479" rtlCol="0" anchor="b"/>
          <a:lstStyle>
            <a:lvl1pPr algn="r" fontAlgn="auto">
              <a:spcBef>
                <a:spcPts val="0"/>
              </a:spcBef>
              <a:spcAft>
                <a:spcPts val="0"/>
              </a:spcAft>
              <a:defRPr sz="1200">
                <a:latin typeface="+mn-lt"/>
              </a:defRPr>
            </a:lvl1pPr>
          </a:lstStyle>
          <a:p>
            <a:pPr>
              <a:defRPr/>
            </a:pPr>
            <a:fld id="{862F34A9-BD54-44E0-9ED4-9C7E7702C137}" type="slidenum">
              <a:rPr lang="en-US"/>
              <a:pPr>
                <a:defRPr/>
              </a:pPr>
              <a:t>‹#›</a:t>
            </a:fld>
            <a:endParaRPr lang="en-US"/>
          </a:p>
        </p:txBody>
      </p:sp>
    </p:spTree>
    <p:extLst>
      <p:ext uri="{BB962C8B-B14F-4D97-AF65-F5344CB8AC3E}">
        <p14:creationId xmlns:p14="http://schemas.microsoft.com/office/powerpoint/2010/main" val="3083728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66518" cy="452596"/>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008953" y="1"/>
            <a:ext cx="3066518" cy="452596"/>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8C04778-6BD2-4315-844F-11174904EE87}" type="datetimeFigureOut">
              <a:rPr lang="en-US"/>
              <a:pPr>
                <a:defRPr/>
              </a:pPr>
              <a:t>5/24/13</a:t>
            </a:fld>
            <a:endParaRPr lang="en-US"/>
          </a:p>
        </p:txBody>
      </p:sp>
      <p:sp>
        <p:nvSpPr>
          <p:cNvPr id="4" name="Slide Image Placeholder 3"/>
          <p:cNvSpPr>
            <a:spLocks noGrp="1" noRot="1" noChangeAspect="1"/>
          </p:cNvSpPr>
          <p:nvPr>
            <p:ph type="sldImg" idx="2"/>
          </p:nvPr>
        </p:nvSpPr>
        <p:spPr>
          <a:xfrm>
            <a:off x="1276350" y="679450"/>
            <a:ext cx="4524375" cy="339407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8031" y="4299665"/>
            <a:ext cx="5661018" cy="4073366"/>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2" y="8597780"/>
            <a:ext cx="3066518" cy="452596"/>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008953" y="8597780"/>
            <a:ext cx="3066518" cy="452596"/>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3C1F09C-5335-40FB-A07C-D7C58BD9D3FE}" type="slidenum">
              <a:rPr lang="en-US"/>
              <a:pPr>
                <a:defRPr/>
              </a:pPr>
              <a:t>‹#›</a:t>
            </a:fld>
            <a:endParaRPr lang="en-US"/>
          </a:p>
        </p:txBody>
      </p:sp>
    </p:spTree>
    <p:extLst>
      <p:ext uri="{BB962C8B-B14F-4D97-AF65-F5344CB8AC3E}">
        <p14:creationId xmlns:p14="http://schemas.microsoft.com/office/powerpoint/2010/main" val="18198380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solidFill>
                  <a:schemeClr val="tx1"/>
                </a:solidFill>
                <a:latin typeface="Arial" pitchFamily="34" charset="0"/>
                <a:cs typeface="Arial" pitchFamily="34" charset="0"/>
              </a:rPr>
              <a:t>Welcome to Lesson 2 of the herbicide-resistant weeds training lessons, provided by the Weed Science Society of America. Before you begin Lesson 2, you should have some understanding of the growing problem of herbicide-resistant weeds, including the need for better management strategies. Lesson 2 is titled “How Herbicides Work.”</a:t>
            </a:r>
          </a:p>
          <a:p>
            <a:r>
              <a:rPr lang="en-US" dirty="0">
                <a:solidFill>
                  <a:schemeClr val="tx1"/>
                </a:solidFill>
                <a:latin typeface="Arial" pitchFamily="34" charset="0"/>
                <a:cs typeface="Arial" pitchFamily="34" charset="0"/>
              </a:rPr>
              <a:t> </a:t>
            </a:r>
          </a:p>
          <a:p>
            <a:r>
              <a:rPr lang="en-US" b="1" dirty="0">
                <a:solidFill>
                  <a:schemeClr val="tx1"/>
                </a:solidFill>
                <a:latin typeface="Arial" pitchFamily="34" charset="0"/>
                <a:cs typeface="Arial" pitchFamily="34" charset="0"/>
              </a:rPr>
              <a:t>&lt;mouse click&gt;</a:t>
            </a:r>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260AA1-C30A-495B-B757-38166C290566}" type="slidenum">
              <a:rPr lang="en-US"/>
              <a:pPr fontAlgn="base">
                <a:spcBef>
                  <a:spcPct val="0"/>
                </a:spcBef>
                <a:spcAft>
                  <a:spcPct val="0"/>
                </a:spcAft>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solidFill>
                  <a:schemeClr val="tx1"/>
                </a:solidFill>
                <a:latin typeface="Arial" pitchFamily="34" charset="0"/>
                <a:cs typeface="Arial" pitchFamily="34" charset="0"/>
              </a:rPr>
              <a:t>Lesson 2 introduces several important terms related to herbicides and herbicide use. By the end of this lesson, you will </a:t>
            </a:r>
            <a:r>
              <a:rPr lang="en-US" b="1" dirty="0">
                <a:solidFill>
                  <a:schemeClr val="tx1"/>
                </a:solidFill>
                <a:latin typeface="Arial" pitchFamily="34" charset="0"/>
                <a:cs typeface="Arial" pitchFamily="34" charset="0"/>
              </a:rPr>
              <a:t>&lt;mouse click&gt; </a:t>
            </a:r>
            <a:r>
              <a:rPr lang="en-US" dirty="0">
                <a:solidFill>
                  <a:schemeClr val="tx1"/>
                </a:solidFill>
                <a:latin typeface="Arial" pitchFamily="34" charset="0"/>
                <a:cs typeface="Arial" pitchFamily="34" charset="0"/>
              </a:rPr>
              <a:t>know the terminology associated with herbicide use, </a:t>
            </a:r>
            <a:r>
              <a:rPr lang="en-US" dirty="0" smtClean="0">
                <a:solidFill>
                  <a:schemeClr val="tx1"/>
                </a:solidFill>
                <a:latin typeface="Arial" pitchFamily="34" charset="0"/>
                <a:cs typeface="Arial" pitchFamily="34" charset="0"/>
              </a:rPr>
              <a:t>including </a:t>
            </a:r>
            <a:r>
              <a:rPr lang="en-US" dirty="0">
                <a:solidFill>
                  <a:schemeClr val="tx1"/>
                </a:solidFill>
                <a:latin typeface="Arial" pitchFamily="34" charset="0"/>
                <a:cs typeface="Arial" pitchFamily="34" charset="0"/>
              </a:rPr>
              <a:t>tolerance, chemistry, efficacy, timing, and placement of applications, and </a:t>
            </a:r>
            <a:r>
              <a:rPr lang="en-US" b="1" dirty="0">
                <a:solidFill>
                  <a:schemeClr val="tx1"/>
                </a:solidFill>
                <a:latin typeface="Arial" pitchFamily="34" charset="0"/>
                <a:cs typeface="Arial" pitchFamily="34" charset="0"/>
              </a:rPr>
              <a:t>&lt;mouse click&gt; </a:t>
            </a:r>
            <a:r>
              <a:rPr lang="en-US" dirty="0">
                <a:solidFill>
                  <a:schemeClr val="tx1"/>
                </a:solidFill>
                <a:latin typeface="Arial" pitchFamily="34" charset="0"/>
                <a:cs typeface="Arial" pitchFamily="34" charset="0"/>
              </a:rPr>
              <a:t>understand how herbicides are categorized according to their </a:t>
            </a:r>
            <a:r>
              <a:rPr lang="en-US" dirty="0" smtClean="0">
                <a:solidFill>
                  <a:schemeClr val="tx1"/>
                </a:solidFill>
                <a:latin typeface="Arial" pitchFamily="34" charset="0"/>
                <a:cs typeface="Arial" pitchFamily="34" charset="0"/>
              </a:rPr>
              <a:t>mechanism </a:t>
            </a:r>
            <a:r>
              <a:rPr lang="en-US" dirty="0">
                <a:solidFill>
                  <a:schemeClr val="tx1"/>
                </a:solidFill>
                <a:latin typeface="Arial" pitchFamily="34" charset="0"/>
                <a:cs typeface="Arial" pitchFamily="34" charset="0"/>
              </a:rPr>
              <a:t>of action.</a:t>
            </a:r>
          </a:p>
          <a:p>
            <a:r>
              <a:rPr lang="en-US" dirty="0">
                <a:solidFill>
                  <a:schemeClr val="tx1"/>
                </a:solidFill>
                <a:latin typeface="Arial" pitchFamily="34" charset="0"/>
                <a:cs typeface="Arial" pitchFamily="34" charset="0"/>
              </a:rPr>
              <a:t> </a:t>
            </a:r>
          </a:p>
          <a:p>
            <a:r>
              <a:rPr lang="en-US" b="1" dirty="0">
                <a:solidFill>
                  <a:schemeClr val="tx1"/>
                </a:solidFill>
                <a:latin typeface="Arial" pitchFamily="34" charset="0"/>
                <a:cs typeface="Arial" pitchFamily="34" charset="0"/>
              </a:rPr>
              <a:t>&lt;mouse click&gt;</a:t>
            </a:r>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7F8206-B0E2-4465-A950-0F0C223933A5}" type="slidenum">
              <a:rPr lang="en-US"/>
              <a:pPr fontAlgn="base">
                <a:spcBef>
                  <a:spcPct val="0"/>
                </a:spcBef>
                <a:spcAft>
                  <a:spcPct val="0"/>
                </a:spcAft>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solidFill>
                  <a:schemeClr val="tx1"/>
                </a:solidFill>
                <a:latin typeface="Arial" pitchFamily="34" charset="0"/>
                <a:cs typeface="Arial" pitchFamily="34" charset="0"/>
              </a:rPr>
              <a:t>A herbicide is a chemical used to control or kill plants, usually weeds. By definition, it can be effective against all or some plant species. </a:t>
            </a:r>
          </a:p>
          <a:p>
            <a:r>
              <a:rPr lang="en-US" dirty="0">
                <a:solidFill>
                  <a:schemeClr val="tx1"/>
                </a:solidFill>
                <a:latin typeface="Arial" pitchFamily="34" charset="0"/>
                <a:cs typeface="Arial" pitchFamily="34" charset="0"/>
              </a:rPr>
              <a:t> </a:t>
            </a:r>
          </a:p>
          <a:p>
            <a:r>
              <a:rPr lang="en-US" b="1" dirty="0">
                <a:solidFill>
                  <a:schemeClr val="tx1"/>
                </a:solidFill>
                <a:latin typeface="Arial" pitchFamily="34" charset="0"/>
                <a:cs typeface="Arial" pitchFamily="34" charset="0"/>
              </a:rPr>
              <a:t>&lt;mouse click&gt;</a:t>
            </a:r>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22849B-48B7-454E-9680-26612A7889DB}" type="slidenum">
              <a:rPr lang="en-US"/>
              <a:pPr fontAlgn="base">
                <a:spcBef>
                  <a:spcPct val="0"/>
                </a:spcBef>
                <a:spcAft>
                  <a:spcPct val="0"/>
                </a:spcAft>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normAutofit fontScale="85000" lnSpcReduction="20000"/>
          </a:bodyPr>
          <a:lstStyle/>
          <a:p>
            <a:r>
              <a:rPr lang="en-US" u="none" dirty="0">
                <a:solidFill>
                  <a:schemeClr val="tx1"/>
                </a:solidFill>
                <a:latin typeface="Arial" pitchFamily="34" charset="0"/>
                <a:cs typeface="Arial" pitchFamily="34" charset="0"/>
              </a:rPr>
              <a:t>Several </a:t>
            </a:r>
            <a:r>
              <a:rPr lang="en-US" u="none" dirty="0" smtClean="0">
                <a:solidFill>
                  <a:schemeClr val="tx1"/>
                </a:solidFill>
                <a:latin typeface="Arial" pitchFamily="34" charset="0"/>
                <a:cs typeface="Arial" pitchFamily="34" charset="0"/>
              </a:rPr>
              <a:t>terms </a:t>
            </a:r>
            <a:r>
              <a:rPr lang="en-US" u="none" dirty="0">
                <a:solidFill>
                  <a:schemeClr val="tx1"/>
                </a:solidFill>
                <a:latin typeface="Arial" pitchFamily="34" charset="0"/>
                <a:cs typeface="Arial" pitchFamily="34" charset="0"/>
              </a:rPr>
              <a:t>are important descriptors of herbicides. </a:t>
            </a:r>
          </a:p>
          <a:p>
            <a:r>
              <a:rPr lang="en-US" u="none" dirty="0">
                <a:solidFill>
                  <a:schemeClr val="tx1"/>
                </a:solidFill>
                <a:latin typeface="Arial" pitchFamily="34" charset="0"/>
                <a:cs typeface="Arial" pitchFamily="34" charset="0"/>
              </a:rPr>
              <a:t> </a:t>
            </a:r>
          </a:p>
          <a:p>
            <a:r>
              <a:rPr lang="en-US" u="none" dirty="0" smtClean="0">
                <a:solidFill>
                  <a:schemeClr val="tx1"/>
                </a:solidFill>
                <a:latin typeface="Arial" pitchFamily="34" charset="0"/>
                <a:cs typeface="Arial" pitchFamily="34" charset="0"/>
              </a:rPr>
              <a:t>The </a:t>
            </a:r>
            <a:r>
              <a:rPr lang="en-US" u="none" dirty="0">
                <a:solidFill>
                  <a:schemeClr val="tx1"/>
                </a:solidFill>
                <a:latin typeface="Arial" pitchFamily="34" charset="0"/>
                <a:cs typeface="Arial" pitchFamily="34" charset="0"/>
              </a:rPr>
              <a:t>active ingredient, or a.i., is the specific component in the commercial herbicide product that is primarily responsible for controlling the weeds. In other words, it is the primary biologically-active component. An awareness of the active ingredient or ingredients in herbicide </a:t>
            </a:r>
            <a:r>
              <a:rPr lang="en-US" u="none" dirty="0" smtClean="0">
                <a:solidFill>
                  <a:schemeClr val="tx1"/>
                </a:solidFill>
                <a:latin typeface="Arial" pitchFamily="34" charset="0"/>
                <a:cs typeface="Arial" pitchFamily="34" charset="0"/>
              </a:rPr>
              <a:t>products is an important part</a:t>
            </a:r>
            <a:r>
              <a:rPr lang="en-US" u="none" baseline="0" dirty="0" smtClean="0">
                <a:solidFill>
                  <a:schemeClr val="tx1"/>
                </a:solidFill>
                <a:latin typeface="Arial" pitchFamily="34" charset="0"/>
                <a:cs typeface="Arial" pitchFamily="34" charset="0"/>
              </a:rPr>
              <a:t> </a:t>
            </a:r>
            <a:r>
              <a:rPr lang="en-US" u="none" dirty="0" smtClean="0">
                <a:solidFill>
                  <a:schemeClr val="tx1"/>
                </a:solidFill>
                <a:latin typeface="Arial" pitchFamily="34" charset="0"/>
                <a:cs typeface="Arial" pitchFamily="34" charset="0"/>
              </a:rPr>
              <a:t>of </a:t>
            </a:r>
            <a:r>
              <a:rPr lang="en-US" u="none" dirty="0">
                <a:solidFill>
                  <a:schemeClr val="tx1"/>
                </a:solidFill>
                <a:latin typeface="Arial" pitchFamily="34" charset="0"/>
                <a:cs typeface="Arial" pitchFamily="34" charset="0"/>
              </a:rPr>
              <a:t>making </a:t>
            </a:r>
            <a:r>
              <a:rPr lang="en-US" u="none" dirty="0" smtClean="0">
                <a:solidFill>
                  <a:schemeClr val="tx1"/>
                </a:solidFill>
                <a:latin typeface="Arial" pitchFamily="34" charset="0"/>
                <a:cs typeface="Arial" pitchFamily="34" charset="0"/>
              </a:rPr>
              <a:t>decisions </a:t>
            </a:r>
            <a:r>
              <a:rPr lang="en-US" u="none" dirty="0">
                <a:solidFill>
                  <a:schemeClr val="tx1"/>
                </a:solidFill>
                <a:latin typeface="Arial" pitchFamily="34" charset="0"/>
                <a:cs typeface="Arial" pitchFamily="34" charset="0"/>
              </a:rPr>
              <a:t>in the management of herbicide-resistant </a:t>
            </a:r>
            <a:r>
              <a:rPr lang="en-US" u="none" dirty="0" smtClean="0">
                <a:solidFill>
                  <a:schemeClr val="tx1"/>
                </a:solidFill>
                <a:latin typeface="Arial" pitchFamily="34" charset="0"/>
                <a:cs typeface="Arial" pitchFamily="34" charset="0"/>
              </a:rPr>
              <a:t>weeds. Furthermore, an awareness of the active ingredient or ingredients is the only way</a:t>
            </a:r>
            <a:r>
              <a:rPr lang="en-US" u="none" baseline="0" dirty="0" smtClean="0">
                <a:solidFill>
                  <a:schemeClr val="tx1"/>
                </a:solidFill>
                <a:latin typeface="Arial" pitchFamily="34" charset="0"/>
                <a:cs typeface="Arial" pitchFamily="34" charset="0"/>
              </a:rPr>
              <a:t> to determine what combinations of herbicides are best suited to managing herbicide resistance</a:t>
            </a:r>
            <a:r>
              <a:rPr lang="en-US" u="none" dirty="0" smtClean="0">
                <a:solidFill>
                  <a:schemeClr val="tx1"/>
                </a:solidFill>
                <a:latin typeface="Arial" pitchFamily="34" charset="0"/>
                <a:cs typeface="Arial" pitchFamily="34" charset="0"/>
              </a:rPr>
              <a:t>. </a:t>
            </a:r>
            <a:r>
              <a:rPr lang="en-US" u="none" dirty="0">
                <a:solidFill>
                  <a:schemeClr val="tx1"/>
                </a:solidFill>
                <a:latin typeface="Arial" pitchFamily="34" charset="0"/>
                <a:cs typeface="Arial" pitchFamily="34" charset="0"/>
              </a:rPr>
              <a:t>The primary active ingredients are identified on all herbicide product labels. </a:t>
            </a:r>
            <a:r>
              <a:rPr lang="en-US" u="none" dirty="0" smtClean="0">
                <a:solidFill>
                  <a:schemeClr val="tx1"/>
                </a:solidFill>
                <a:latin typeface="Arial" pitchFamily="34" charset="0"/>
                <a:cs typeface="Arial" pitchFamily="34" charset="0"/>
              </a:rPr>
              <a:t>Primary </a:t>
            </a:r>
            <a:r>
              <a:rPr lang="en-US" u="none" dirty="0">
                <a:solidFill>
                  <a:schemeClr val="tx1"/>
                </a:solidFill>
                <a:latin typeface="Arial" pitchFamily="34" charset="0"/>
                <a:cs typeface="Arial" pitchFamily="34" charset="0"/>
              </a:rPr>
              <a:t>active ingredient may be referred to as the herbicide common name on the </a:t>
            </a:r>
            <a:r>
              <a:rPr lang="en-US" u="none" dirty="0" smtClean="0">
                <a:solidFill>
                  <a:schemeClr val="tx1"/>
                </a:solidFill>
                <a:latin typeface="Arial" pitchFamily="34" charset="0"/>
                <a:cs typeface="Arial" pitchFamily="34" charset="0"/>
              </a:rPr>
              <a:t>label or in other product literature,</a:t>
            </a:r>
            <a:r>
              <a:rPr lang="en-US" u="none" baseline="0" dirty="0" smtClean="0">
                <a:solidFill>
                  <a:schemeClr val="tx1"/>
                </a:solidFill>
                <a:latin typeface="Arial" pitchFamily="34" charset="0"/>
                <a:cs typeface="Arial" pitchFamily="34" charset="0"/>
              </a:rPr>
              <a:t> such as brochures or extension publications</a:t>
            </a:r>
            <a:r>
              <a:rPr lang="en-US" u="none" dirty="0" smtClean="0">
                <a:solidFill>
                  <a:schemeClr val="tx1"/>
                </a:solidFill>
                <a:latin typeface="Arial" pitchFamily="34" charset="0"/>
                <a:cs typeface="Arial" pitchFamily="34" charset="0"/>
              </a:rPr>
              <a:t>. </a:t>
            </a:r>
            <a:r>
              <a:rPr lang="en-US" u="none" dirty="0">
                <a:solidFill>
                  <a:schemeClr val="tx1"/>
                </a:solidFill>
                <a:latin typeface="Arial" pitchFamily="34" charset="0"/>
                <a:cs typeface="Arial" pitchFamily="34" charset="0"/>
              </a:rPr>
              <a:t>Commercial herbicide products that are pre-mixtures have more than one herbicide active ingredient</a:t>
            </a:r>
            <a:r>
              <a:rPr lang="en-US" u="none" dirty="0" smtClean="0">
                <a:solidFill>
                  <a:schemeClr val="tx1"/>
                </a:solidFill>
                <a:latin typeface="Arial" pitchFamily="34" charset="0"/>
                <a:cs typeface="Arial" pitchFamily="34" charset="0"/>
              </a:rPr>
              <a:t>.</a:t>
            </a:r>
          </a:p>
          <a:p>
            <a:endParaRPr lang="en-US" b="1" u="none" dirty="0" smtClean="0">
              <a:solidFill>
                <a:schemeClr val="tx1"/>
              </a:solidFill>
              <a:latin typeface="Arial" pitchFamily="34" charset="0"/>
              <a:cs typeface="Arial" pitchFamily="34" charset="0"/>
            </a:endParaRPr>
          </a:p>
          <a:p>
            <a:r>
              <a:rPr lang="en-US" b="1" u="none" dirty="0" smtClean="0">
                <a:solidFill>
                  <a:schemeClr val="tx1"/>
                </a:solidFill>
                <a:latin typeface="Arial" pitchFamily="34" charset="0"/>
                <a:cs typeface="Arial" pitchFamily="34" charset="0"/>
              </a:rPr>
              <a:t>&lt;</a:t>
            </a:r>
            <a:r>
              <a:rPr lang="en-US" b="1" u="none" dirty="0">
                <a:solidFill>
                  <a:schemeClr val="tx1"/>
                </a:solidFill>
                <a:latin typeface="Arial" pitchFamily="34" charset="0"/>
                <a:cs typeface="Arial" pitchFamily="34" charset="0"/>
              </a:rPr>
              <a:t>mouse click</a:t>
            </a:r>
            <a:r>
              <a:rPr lang="en-US" b="1" u="none" dirty="0" smtClean="0">
                <a:solidFill>
                  <a:schemeClr val="tx1"/>
                </a:solidFill>
                <a:latin typeface="Arial" pitchFamily="34" charset="0"/>
                <a:cs typeface="Arial" pitchFamily="34" charset="0"/>
              </a:rPr>
              <a:t>&gt;</a:t>
            </a:r>
            <a:endParaRPr lang="en-US" b="1" u="none" dirty="0">
              <a:solidFill>
                <a:schemeClr val="tx1"/>
              </a:solidFill>
              <a:latin typeface="Arial" pitchFamily="34" charset="0"/>
              <a:cs typeface="Arial" pitchFamily="34" charset="0"/>
            </a:endParaRPr>
          </a:p>
          <a:p>
            <a:r>
              <a:rPr lang="en-US" u="none" dirty="0">
                <a:solidFill>
                  <a:schemeClr val="tx1"/>
                </a:solidFill>
                <a:latin typeface="Arial" pitchFamily="34" charset="0"/>
                <a:cs typeface="Arial" pitchFamily="34" charset="0"/>
              </a:rPr>
              <a:t> </a:t>
            </a:r>
          </a:p>
          <a:p>
            <a:r>
              <a:rPr lang="en-US" u="none" dirty="0">
                <a:solidFill>
                  <a:schemeClr val="tx1"/>
                </a:solidFill>
                <a:latin typeface="Arial" pitchFamily="34" charset="0"/>
                <a:cs typeface="Arial" pitchFamily="34" charset="0"/>
              </a:rPr>
              <a:t>Herbicide chemistry refers to a method of classifying herbicides by categorizing them into families or classes according to the common chemical structure of their active ingredient. Herbicide families are most likely a familiar form of herbicide classification. For example</a:t>
            </a:r>
            <a:r>
              <a:rPr lang="en-US" u="none" dirty="0" smtClean="0">
                <a:solidFill>
                  <a:schemeClr val="tx1"/>
                </a:solidFill>
                <a:latin typeface="Arial" pitchFamily="34" charset="0"/>
                <a:cs typeface="Arial" pitchFamily="34" charset="0"/>
              </a:rPr>
              <a:t>, Classic, Resolve, and Beacon</a:t>
            </a:r>
            <a:r>
              <a:rPr lang="en-US" u="none" baseline="0" dirty="0" smtClean="0">
                <a:solidFill>
                  <a:schemeClr val="tx1"/>
                </a:solidFill>
                <a:latin typeface="Arial" pitchFamily="34" charset="0"/>
                <a:cs typeface="Arial" pitchFamily="34" charset="0"/>
              </a:rPr>
              <a:t> herbicides </a:t>
            </a:r>
            <a:r>
              <a:rPr lang="en-US" u="none" dirty="0" smtClean="0">
                <a:solidFill>
                  <a:schemeClr val="tx1"/>
                </a:solidFill>
                <a:latin typeface="Arial" pitchFamily="34" charset="0"/>
                <a:cs typeface="Arial" pitchFamily="34" charset="0"/>
              </a:rPr>
              <a:t>are </a:t>
            </a:r>
            <a:r>
              <a:rPr lang="en-US" u="none" dirty="0">
                <a:solidFill>
                  <a:schemeClr val="tx1"/>
                </a:solidFill>
                <a:latin typeface="Arial" pitchFamily="34" charset="0"/>
                <a:cs typeface="Arial" pitchFamily="34" charset="0"/>
              </a:rPr>
              <a:t>members of the sulfonylurea family. Members of the same herbicide family will generally affect susceptible weeds in similar ways. </a:t>
            </a:r>
          </a:p>
          <a:p>
            <a:r>
              <a:rPr lang="en-US" u="none" dirty="0">
                <a:solidFill>
                  <a:schemeClr val="tx1"/>
                </a:solidFill>
                <a:latin typeface="Arial" pitchFamily="34" charset="0"/>
                <a:cs typeface="Arial" pitchFamily="34" charset="0"/>
              </a:rPr>
              <a:t> </a:t>
            </a:r>
          </a:p>
          <a:p>
            <a:r>
              <a:rPr lang="en-US" u="none" dirty="0">
                <a:solidFill>
                  <a:schemeClr val="tx1"/>
                </a:solidFill>
                <a:latin typeface="Arial" pitchFamily="34" charset="0"/>
                <a:cs typeface="Arial" pitchFamily="34" charset="0"/>
              </a:rPr>
              <a:t>Categorization by herbicide chemical family is a useful technique for learning the general characteristics of herbicides and diagnosing herbicide injury symptoms. Herbicide resistance management strategies based solely on herbicide chemical family, however, may not provide the </a:t>
            </a:r>
            <a:r>
              <a:rPr lang="en-US" u="none" dirty="0" smtClean="0">
                <a:solidFill>
                  <a:schemeClr val="tx1"/>
                </a:solidFill>
                <a:latin typeface="Arial" pitchFamily="34" charset="0"/>
                <a:cs typeface="Arial" pitchFamily="34" charset="0"/>
              </a:rPr>
              <a:t>necessary diversity </a:t>
            </a:r>
            <a:r>
              <a:rPr lang="en-US" u="none" dirty="0">
                <a:solidFill>
                  <a:schemeClr val="tx1"/>
                </a:solidFill>
                <a:latin typeface="Arial" pitchFamily="34" charset="0"/>
                <a:cs typeface="Arial" pitchFamily="34" charset="0"/>
              </a:rPr>
              <a:t>in </a:t>
            </a:r>
            <a:r>
              <a:rPr lang="en-US" u="none" dirty="0" smtClean="0">
                <a:solidFill>
                  <a:schemeClr val="tx1"/>
                </a:solidFill>
                <a:latin typeface="Arial" pitchFamily="34" charset="0"/>
                <a:cs typeface="Arial" pitchFamily="34" charset="0"/>
              </a:rPr>
              <a:t>management practices </a:t>
            </a:r>
            <a:r>
              <a:rPr lang="en-US" u="none" dirty="0">
                <a:solidFill>
                  <a:schemeClr val="tx1"/>
                </a:solidFill>
                <a:latin typeface="Arial" pitchFamily="34" charset="0"/>
                <a:cs typeface="Arial" pitchFamily="34" charset="0"/>
              </a:rPr>
              <a:t>needed for </a:t>
            </a:r>
            <a:r>
              <a:rPr lang="en-US" u="none" dirty="0" smtClean="0">
                <a:solidFill>
                  <a:schemeClr val="tx1"/>
                </a:solidFill>
                <a:latin typeface="Arial" pitchFamily="34" charset="0"/>
                <a:cs typeface="Arial" pitchFamily="34" charset="0"/>
              </a:rPr>
              <a:t>herbicide-resistant weeds.</a:t>
            </a:r>
            <a:endParaRPr lang="en-US" u="none" dirty="0">
              <a:solidFill>
                <a:schemeClr val="tx1"/>
              </a:solidFill>
              <a:latin typeface="Arial" pitchFamily="34" charset="0"/>
              <a:cs typeface="Arial" pitchFamily="34" charset="0"/>
            </a:endParaRPr>
          </a:p>
          <a:p>
            <a:r>
              <a:rPr lang="en-US" u="none" dirty="0">
                <a:solidFill>
                  <a:schemeClr val="tx1"/>
                </a:solidFill>
                <a:latin typeface="Arial" pitchFamily="34" charset="0"/>
                <a:cs typeface="Arial" pitchFamily="34" charset="0"/>
              </a:rPr>
              <a:t> </a:t>
            </a:r>
          </a:p>
          <a:p>
            <a:r>
              <a:rPr lang="en-US" b="1" u="none" dirty="0">
                <a:solidFill>
                  <a:schemeClr val="tx1"/>
                </a:solidFill>
                <a:latin typeface="Arial" pitchFamily="34" charset="0"/>
                <a:cs typeface="Arial" pitchFamily="34" charset="0"/>
              </a:rPr>
              <a:t>&lt;mouse click</a:t>
            </a:r>
            <a:r>
              <a:rPr lang="en-US" b="1" u="none" dirty="0" smtClean="0">
                <a:solidFill>
                  <a:schemeClr val="tx1"/>
                </a:solidFill>
                <a:latin typeface="Arial" pitchFamily="34" charset="0"/>
                <a:cs typeface="Arial" pitchFamily="34" charset="0"/>
              </a:rPr>
              <a:t>&gt;</a:t>
            </a:r>
            <a:endParaRPr lang="en-US" b="1" u="none" dirty="0">
              <a:solidFill>
                <a:schemeClr val="tx1"/>
              </a:solidFill>
              <a:latin typeface="Arial" pitchFamily="34" charset="0"/>
              <a:cs typeface="Arial" pitchFamily="34" charset="0"/>
            </a:endParaRPr>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9A35DF-EDD6-4D2E-AEFB-1E8A97C3EDC2}" type="slidenum">
              <a:rPr lang="en-US"/>
              <a:pPr fontAlgn="base">
                <a:spcBef>
                  <a:spcPct val="0"/>
                </a:spcBef>
                <a:spcAft>
                  <a:spcPct val="0"/>
                </a:spcAft>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solidFill>
                  <a:schemeClr val="tx1"/>
                </a:solidFill>
                <a:latin typeface="Arial" pitchFamily="34" charset="0"/>
                <a:cs typeface="Arial" pitchFamily="34" charset="0"/>
              </a:rPr>
              <a:t>A herbicide will have one chemical and one common name, but it may have more than one trade name. </a:t>
            </a:r>
            <a:r>
              <a:rPr lang="en-US" b="1" dirty="0" smtClean="0">
                <a:solidFill>
                  <a:schemeClr val="tx1"/>
                </a:solidFill>
                <a:latin typeface="Arial" pitchFamily="34" charset="0"/>
                <a:cs typeface="Arial" pitchFamily="34" charset="0"/>
              </a:rPr>
              <a:t>&lt;mouse click&gt; </a:t>
            </a:r>
            <a:r>
              <a:rPr lang="en-US" dirty="0" smtClean="0">
                <a:solidFill>
                  <a:schemeClr val="tx1"/>
                </a:solidFill>
                <a:latin typeface="Arial" pitchFamily="34" charset="0"/>
                <a:cs typeface="Arial" pitchFamily="34" charset="0"/>
              </a:rPr>
              <a:t>The trade name is assigned by the manufacturer, and you will often see a symbol for the trademark or registered trademark next to the trade name. </a:t>
            </a:r>
            <a:r>
              <a:rPr lang="en-US" b="1" dirty="0" smtClean="0">
                <a:solidFill>
                  <a:schemeClr val="tx1"/>
                </a:solidFill>
                <a:latin typeface="Arial" pitchFamily="34" charset="0"/>
                <a:cs typeface="Arial" pitchFamily="34" charset="0"/>
              </a:rPr>
              <a:t>&lt;mouse click&gt; </a:t>
            </a:r>
            <a:r>
              <a:rPr lang="en-US" dirty="0" smtClean="0">
                <a:solidFill>
                  <a:schemeClr val="tx1"/>
                </a:solidFill>
                <a:latin typeface="Arial" pitchFamily="34" charset="0"/>
                <a:cs typeface="Arial" pitchFamily="34" charset="0"/>
              </a:rPr>
              <a:t>The chemical name describes the chemical structure of the compound. </a:t>
            </a:r>
            <a:r>
              <a:rPr lang="en-US" b="1" dirty="0" smtClean="0">
                <a:solidFill>
                  <a:schemeClr val="tx1"/>
                </a:solidFill>
                <a:latin typeface="Arial" pitchFamily="34" charset="0"/>
                <a:cs typeface="Arial" pitchFamily="34" charset="0"/>
              </a:rPr>
              <a:t>&lt;</a:t>
            </a:r>
            <a:r>
              <a:rPr lang="en-US" b="1" dirty="0">
                <a:solidFill>
                  <a:schemeClr val="tx1"/>
                </a:solidFill>
                <a:latin typeface="Arial" pitchFamily="34" charset="0"/>
                <a:cs typeface="Arial" pitchFamily="34" charset="0"/>
              </a:rPr>
              <a:t>mouse click&gt; </a:t>
            </a:r>
            <a:r>
              <a:rPr lang="en-US" dirty="0">
                <a:solidFill>
                  <a:schemeClr val="tx1"/>
                </a:solidFill>
                <a:latin typeface="Arial" pitchFamily="34" charset="0"/>
                <a:cs typeface="Arial" pitchFamily="34" charset="0"/>
              </a:rPr>
              <a:t>The common name is usually a simpler means of describing the chemical name. </a:t>
            </a:r>
            <a:r>
              <a:rPr lang="en-US" dirty="0" smtClean="0">
                <a:solidFill>
                  <a:schemeClr val="tx1"/>
                </a:solidFill>
                <a:latin typeface="Arial" pitchFamily="34" charset="0"/>
                <a:cs typeface="Arial" pitchFamily="34" charset="0"/>
              </a:rPr>
              <a:t>When </a:t>
            </a:r>
            <a:r>
              <a:rPr lang="en-US" dirty="0">
                <a:solidFill>
                  <a:schemeClr val="tx1"/>
                </a:solidFill>
                <a:latin typeface="Arial" pitchFamily="34" charset="0"/>
                <a:cs typeface="Arial" pitchFamily="34" charset="0"/>
              </a:rPr>
              <a:t>reading and evaluating educational materials related to herbicide </a:t>
            </a:r>
            <a:r>
              <a:rPr lang="en-US" dirty="0" smtClean="0">
                <a:solidFill>
                  <a:schemeClr val="tx1"/>
                </a:solidFill>
                <a:latin typeface="Arial" pitchFamily="34" charset="0"/>
                <a:cs typeface="Arial" pitchFamily="34" charset="0"/>
              </a:rPr>
              <a:t>resistance in weeds, </a:t>
            </a:r>
            <a:r>
              <a:rPr lang="en-US" dirty="0">
                <a:solidFill>
                  <a:schemeClr val="tx1"/>
                </a:solidFill>
                <a:latin typeface="Arial" pitchFamily="34" charset="0"/>
                <a:cs typeface="Arial" pitchFamily="34" charset="0"/>
              </a:rPr>
              <a:t>you will often come across information based on a </a:t>
            </a:r>
            <a:r>
              <a:rPr lang="en-US" dirty="0" smtClean="0">
                <a:solidFill>
                  <a:schemeClr val="tx1"/>
                </a:solidFill>
                <a:latin typeface="Arial" pitchFamily="34" charset="0"/>
                <a:cs typeface="Arial" pitchFamily="34" charset="0"/>
              </a:rPr>
              <a:t>herbicide common </a:t>
            </a:r>
            <a:r>
              <a:rPr lang="en-US" dirty="0">
                <a:solidFill>
                  <a:schemeClr val="tx1"/>
                </a:solidFill>
                <a:latin typeface="Arial" pitchFamily="34" charset="0"/>
                <a:cs typeface="Arial" pitchFamily="34" charset="0"/>
              </a:rPr>
              <a:t>name, while you may or may not see the same trade name or names associated with the </a:t>
            </a:r>
            <a:r>
              <a:rPr lang="en-US" dirty="0" smtClean="0">
                <a:solidFill>
                  <a:schemeClr val="tx1"/>
                </a:solidFill>
                <a:latin typeface="Arial" pitchFamily="34" charset="0"/>
                <a:cs typeface="Arial" pitchFamily="34" charset="0"/>
              </a:rPr>
              <a:t>product.</a:t>
            </a:r>
            <a:endParaRPr lang="en-US" dirty="0">
              <a:solidFill>
                <a:schemeClr val="tx1"/>
              </a:solidFill>
              <a:latin typeface="Arial" pitchFamily="34" charset="0"/>
              <a:cs typeface="Arial" pitchFamily="34" charset="0"/>
            </a:endParaRPr>
          </a:p>
          <a:p>
            <a:r>
              <a:rPr lang="en-US" dirty="0">
                <a:solidFill>
                  <a:schemeClr val="tx1"/>
                </a:solidFill>
                <a:latin typeface="Arial" pitchFamily="34" charset="0"/>
                <a:cs typeface="Arial" pitchFamily="34" charset="0"/>
              </a:rPr>
              <a:t> </a:t>
            </a:r>
          </a:p>
          <a:p>
            <a:r>
              <a:rPr lang="en-US" b="1" dirty="0">
                <a:solidFill>
                  <a:schemeClr val="tx1"/>
                </a:solidFill>
                <a:latin typeface="Arial" pitchFamily="34" charset="0"/>
                <a:cs typeface="Arial" pitchFamily="34" charset="0"/>
              </a:rPr>
              <a:t>&lt;mouse click&gt;</a:t>
            </a:r>
          </a:p>
          <a:p>
            <a:pPr eaLnBrk="1" hangingPunct="1">
              <a:spcBef>
                <a:spcPct val="0"/>
              </a:spcBef>
            </a:pPr>
            <a:endParaRPr lang="en-US" dirty="0" smtClean="0">
              <a:solidFill>
                <a:schemeClr val="tx1"/>
              </a:solidFill>
              <a:latin typeface="Arial" pitchFamily="34" charset="0"/>
              <a:cs typeface="Arial" pitchFamily="34" charset="0"/>
            </a:endParaRPr>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4035F6-08D1-4F72-A59D-63914259CC8A}" type="slidenum">
              <a:rPr lang="en-US"/>
              <a:pPr fontAlgn="base">
                <a:spcBef>
                  <a:spcPct val="0"/>
                </a:spcBef>
                <a:spcAft>
                  <a:spcPct val="0"/>
                </a:spcAft>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latin typeface="Arial" pitchFamily="34" charset="0"/>
                <a:cs typeface="Arial" pitchFamily="34" charset="0"/>
              </a:rPr>
              <a:t>Herbicide efficacy is a measure of the inherent ability of a herbicide to control a particular weed species. Over time, weed scientists, agronomists, and other agricultural professionals have used many systems of </a:t>
            </a:r>
            <a:r>
              <a:rPr lang="en-US" dirty="0" smtClean="0">
                <a:latin typeface="Arial" pitchFamily="34" charset="0"/>
                <a:cs typeface="Arial" pitchFamily="34" charset="0"/>
              </a:rPr>
              <a:t>evaluating</a:t>
            </a:r>
            <a:r>
              <a:rPr lang="en-US" baseline="0" dirty="0" smtClean="0">
                <a:latin typeface="Arial" pitchFamily="34" charset="0"/>
                <a:cs typeface="Arial" pitchFamily="34" charset="0"/>
              </a:rPr>
              <a:t> </a:t>
            </a:r>
            <a:r>
              <a:rPr lang="en-US" dirty="0" smtClean="0">
                <a:latin typeface="Arial" pitchFamily="34" charset="0"/>
                <a:cs typeface="Arial" pitchFamily="34" charset="0"/>
              </a:rPr>
              <a:t>and recording herbicide efficacy. </a:t>
            </a:r>
            <a:r>
              <a:rPr lang="en-US" dirty="0">
                <a:latin typeface="Arial" pitchFamily="34" charset="0"/>
                <a:cs typeface="Arial" pitchFamily="34" charset="0"/>
              </a:rPr>
              <a:t>A popular form is percent control. </a:t>
            </a:r>
          </a:p>
          <a:p>
            <a:r>
              <a:rPr lang="en-US" dirty="0">
                <a:latin typeface="Arial" pitchFamily="34" charset="0"/>
                <a:cs typeface="Arial" pitchFamily="34" charset="0"/>
              </a:rPr>
              <a:t> </a:t>
            </a:r>
          </a:p>
          <a:p>
            <a:r>
              <a:rPr lang="en-US" b="1" dirty="0">
                <a:latin typeface="Arial" pitchFamily="34" charset="0"/>
                <a:cs typeface="Arial" pitchFamily="34" charset="0"/>
              </a:rPr>
              <a:t>&lt;mouse click&gt; </a:t>
            </a:r>
            <a:endParaRPr lang="en-US" b="1" dirty="0" smtClean="0">
              <a:latin typeface="Arial" pitchFamily="34" charset="0"/>
              <a:cs typeface="Arial" pitchFamily="34" charset="0"/>
            </a:endParaRPr>
          </a:p>
          <a:p>
            <a:endParaRPr lang="en-US" b="1" dirty="0" smtClean="0">
              <a:solidFill>
                <a:srgbClr val="FF0000"/>
              </a:solidFill>
              <a:latin typeface="Arial" pitchFamily="34" charset="0"/>
              <a:cs typeface="Arial" pitchFamily="34" charset="0"/>
            </a:endParaRPr>
          </a:p>
          <a:p>
            <a:r>
              <a:rPr lang="en-US" dirty="0" smtClean="0">
                <a:latin typeface="Arial" pitchFamily="34" charset="0"/>
                <a:cs typeface="Arial" pitchFamily="34" charset="0"/>
              </a:rPr>
              <a:t>For </a:t>
            </a:r>
            <a:r>
              <a:rPr lang="en-US" dirty="0">
                <a:latin typeface="Arial" pitchFamily="34" charset="0"/>
                <a:cs typeface="Arial" pitchFamily="34" charset="0"/>
              </a:rPr>
              <a:t>example, a herbicide with good weed control is effective, or controls, </a:t>
            </a:r>
            <a:r>
              <a:rPr lang="en-US" dirty="0" smtClean="0">
                <a:latin typeface="Arial" pitchFamily="34" charset="0"/>
                <a:cs typeface="Arial" pitchFamily="34" charset="0"/>
              </a:rPr>
              <a:t>85</a:t>
            </a:r>
            <a:r>
              <a:rPr lang="en-US" dirty="0">
                <a:latin typeface="Arial" pitchFamily="34" charset="0"/>
                <a:cs typeface="Arial" pitchFamily="34" charset="0"/>
              </a:rPr>
              <a:t>% or more of the </a:t>
            </a:r>
            <a:r>
              <a:rPr lang="en-US" u="none" dirty="0" smtClean="0">
                <a:latin typeface="Arial" pitchFamily="34" charset="0"/>
                <a:cs typeface="Arial" pitchFamily="34" charset="0"/>
              </a:rPr>
              <a:t>target population</a:t>
            </a:r>
            <a:r>
              <a:rPr lang="en-US" dirty="0">
                <a:latin typeface="Arial" pitchFamily="34" charset="0"/>
                <a:cs typeface="Arial" pitchFamily="34" charset="0"/>
              </a:rPr>
              <a:t>. The controlled weeds are susceptible to the herbicide</a:t>
            </a:r>
            <a:r>
              <a:rPr lang="en-US" dirty="0" smtClean="0">
                <a:latin typeface="Arial" pitchFamily="34" charset="0"/>
                <a:cs typeface="Arial" pitchFamily="34" charset="0"/>
              </a:rPr>
              <a:t>. </a:t>
            </a:r>
            <a:r>
              <a:rPr lang="en-US" sz="1200" kern="1200" dirty="0" smtClean="0">
                <a:solidFill>
                  <a:schemeClr val="tx1"/>
                </a:solidFill>
                <a:effectLst/>
                <a:latin typeface="Arial" pitchFamily="34" charset="0"/>
                <a:ea typeface="+mn-ea"/>
                <a:cs typeface="Arial" pitchFamily="34" charset="0"/>
              </a:rPr>
              <a:t>Herbicide efficacy is also dependent on the weed and situation. When weeds are easily controlled, and most weeds fall into this category, 95% control or better is expected. On the other hand, with some hard-to-control weeds, only 70% control is achieved. The herbicide label will usually specify the weed species that the product is expected to control, as well as provide a general guide for the expected level of control when the product is applied according to labeled directions.</a:t>
            </a:r>
            <a:endParaRPr lang="en-US" dirty="0" smtClean="0">
              <a:latin typeface="Arial" pitchFamily="34" charset="0"/>
              <a:cs typeface="Arial" pitchFamily="34" charset="0"/>
            </a:endParaRPr>
          </a:p>
          <a:p>
            <a:endParaRPr lang="en-US" u="sng" dirty="0" smtClean="0">
              <a:latin typeface="Arial" pitchFamily="34" charset="0"/>
              <a:cs typeface="Arial" pitchFamily="34" charset="0"/>
            </a:endParaRPr>
          </a:p>
          <a:p>
            <a:r>
              <a:rPr lang="en-US" b="1" dirty="0" smtClean="0">
                <a:latin typeface="Arial" pitchFamily="34" charset="0"/>
                <a:cs typeface="Arial" pitchFamily="34" charset="0"/>
              </a:rPr>
              <a:t>&lt;</a:t>
            </a:r>
            <a:r>
              <a:rPr lang="en-US" b="1" dirty="0">
                <a:latin typeface="Arial" pitchFamily="34" charset="0"/>
                <a:cs typeface="Arial" pitchFamily="34" charset="0"/>
              </a:rPr>
              <a:t>mouse click</a:t>
            </a:r>
            <a:r>
              <a:rPr lang="en-US" b="1" dirty="0" smtClean="0">
                <a:latin typeface="Arial" pitchFamily="34" charset="0"/>
                <a:cs typeface="Arial" pitchFamily="34" charset="0"/>
              </a:rPr>
              <a:t>&gt;</a:t>
            </a:r>
            <a:endParaRPr lang="en-US" b="1" dirty="0">
              <a:latin typeface="Arial" pitchFamily="34" charset="0"/>
              <a:cs typeface="Arial" pitchFamily="34" charset="0"/>
            </a:endParaRPr>
          </a:p>
        </p:txBody>
      </p:sp>
      <p:sp>
        <p:nvSpPr>
          <p:cNvPr id="26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CA028D-3A72-4637-8CB0-2E975AC6A083}" type="slidenum">
              <a:rPr lang="en-US"/>
              <a:pPr fontAlgn="base">
                <a:spcBef>
                  <a:spcPct val="0"/>
                </a:spcBef>
                <a:spcAft>
                  <a:spcPct val="0"/>
                </a:spcAft>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u="none" dirty="0">
                <a:latin typeface="Arial" pitchFamily="34" charset="0"/>
                <a:cs typeface="Arial" pitchFamily="34" charset="0"/>
              </a:rPr>
              <a:t>Herbicide tolerance is the inherent ability of a species to survive and reproduce after herbicide treatment. This implies that there was no selection or genetic manipulation to make the plant tolerant; it is naturally tolerant. By definition, </a:t>
            </a:r>
            <a:r>
              <a:rPr lang="en-US" u="none" dirty="0" smtClean="0">
                <a:latin typeface="Arial" pitchFamily="34" charset="0"/>
                <a:cs typeface="Arial" pitchFamily="34" charset="0"/>
              </a:rPr>
              <a:t>tolerance in crops is </a:t>
            </a:r>
            <a:r>
              <a:rPr lang="en-US" u="none" dirty="0">
                <a:latin typeface="Arial" pitchFamily="34" charset="0"/>
                <a:cs typeface="Arial" pitchFamily="34" charset="0"/>
              </a:rPr>
              <a:t>the basis for the selective use of herbicides </a:t>
            </a:r>
            <a:r>
              <a:rPr lang="en-US" u="none" dirty="0" smtClean="0">
                <a:latin typeface="Arial" pitchFamily="34" charset="0"/>
                <a:cs typeface="Arial" pitchFamily="34" charset="0"/>
              </a:rPr>
              <a:t>or </a:t>
            </a:r>
            <a:r>
              <a:rPr lang="en-US" u="none" dirty="0">
                <a:latin typeface="Arial" pitchFamily="34" charset="0"/>
                <a:cs typeface="Arial" pitchFamily="34" charset="0"/>
              </a:rPr>
              <a:t>whenever weed control is desired while </a:t>
            </a:r>
            <a:r>
              <a:rPr lang="en-US" u="none" dirty="0" smtClean="0">
                <a:latin typeface="Arial" pitchFamily="34" charset="0"/>
                <a:cs typeface="Arial" pitchFamily="34" charset="0"/>
              </a:rPr>
              <a:t>simultaneously</a:t>
            </a:r>
            <a:r>
              <a:rPr lang="en-US" u="none" baseline="0" dirty="0" smtClean="0">
                <a:latin typeface="Arial" pitchFamily="34" charset="0"/>
                <a:cs typeface="Arial" pitchFamily="34" charset="0"/>
              </a:rPr>
              <a:t> </a:t>
            </a:r>
            <a:r>
              <a:rPr lang="en-US" u="none" dirty="0" smtClean="0">
                <a:latin typeface="Arial" pitchFamily="34" charset="0"/>
                <a:cs typeface="Arial" pitchFamily="34" charset="0"/>
              </a:rPr>
              <a:t>protecting</a:t>
            </a:r>
            <a:r>
              <a:rPr lang="en-US" u="none" baseline="0" dirty="0" smtClean="0">
                <a:latin typeface="Arial" pitchFamily="34" charset="0"/>
                <a:cs typeface="Arial" pitchFamily="34" charset="0"/>
              </a:rPr>
              <a:t> </a:t>
            </a:r>
            <a:r>
              <a:rPr lang="en-US" u="none" dirty="0" smtClean="0">
                <a:latin typeface="Arial" pitchFamily="34" charset="0"/>
                <a:cs typeface="Arial" pitchFamily="34" charset="0"/>
              </a:rPr>
              <a:t>crop plants. </a:t>
            </a:r>
            <a:r>
              <a:rPr lang="en-US" b="1" u="none" dirty="0" smtClean="0">
                <a:latin typeface="Arial" pitchFamily="34" charset="0"/>
                <a:cs typeface="Arial" pitchFamily="34" charset="0"/>
              </a:rPr>
              <a:t>&lt;</a:t>
            </a:r>
            <a:r>
              <a:rPr lang="en-US" b="1" u="none" dirty="0">
                <a:latin typeface="Arial" pitchFamily="34" charset="0"/>
                <a:cs typeface="Arial" pitchFamily="34" charset="0"/>
              </a:rPr>
              <a:t>mouse click&gt; </a:t>
            </a:r>
          </a:p>
          <a:p>
            <a:r>
              <a:rPr lang="en-US" u="none" dirty="0">
                <a:latin typeface="Arial" pitchFamily="34" charset="0"/>
                <a:cs typeface="Arial" pitchFamily="34" charset="0"/>
              </a:rPr>
              <a:t> </a:t>
            </a:r>
          </a:p>
          <a:p>
            <a:r>
              <a:rPr lang="en-US" u="none" dirty="0">
                <a:latin typeface="Arial" pitchFamily="34" charset="0"/>
                <a:cs typeface="Arial" pitchFamily="34" charset="0"/>
              </a:rPr>
              <a:t>Herbicide </a:t>
            </a:r>
            <a:r>
              <a:rPr lang="en-US" u="none" dirty="0" smtClean="0">
                <a:latin typeface="Arial" pitchFamily="34" charset="0"/>
                <a:cs typeface="Arial" pitchFamily="34" charset="0"/>
              </a:rPr>
              <a:t>tolerance is </a:t>
            </a:r>
            <a:r>
              <a:rPr lang="en-US" u="none" dirty="0">
                <a:latin typeface="Arial" pitchFamily="34" charset="0"/>
                <a:cs typeface="Arial" pitchFamily="34" charset="0"/>
              </a:rPr>
              <a:t>not synonymous with </a:t>
            </a:r>
            <a:r>
              <a:rPr lang="en-US" u="none" dirty="0" smtClean="0">
                <a:latin typeface="Arial" pitchFamily="34" charset="0"/>
                <a:cs typeface="Arial" pitchFamily="34" charset="0"/>
              </a:rPr>
              <a:t>herbicide resistance. </a:t>
            </a:r>
            <a:r>
              <a:rPr lang="en-US" b="1" u="none" dirty="0">
                <a:latin typeface="Arial" pitchFamily="34" charset="0"/>
                <a:cs typeface="Arial" pitchFamily="34" charset="0"/>
              </a:rPr>
              <a:t>&lt;mouse click&gt; </a:t>
            </a:r>
            <a:r>
              <a:rPr lang="en-US" u="none" dirty="0">
                <a:latin typeface="Arial" pitchFamily="34" charset="0"/>
                <a:cs typeface="Arial" pitchFamily="34" charset="0"/>
              </a:rPr>
              <a:t>By definition, </a:t>
            </a:r>
            <a:r>
              <a:rPr lang="en-US" u="none" dirty="0" smtClean="0">
                <a:latin typeface="Arial" pitchFamily="34" charset="0"/>
                <a:cs typeface="Arial" pitchFamily="34" charset="0"/>
              </a:rPr>
              <a:t>if a weed has never been controlled by a herbicide and there </a:t>
            </a:r>
            <a:r>
              <a:rPr lang="en-US" u="none" dirty="0">
                <a:latin typeface="Arial" pitchFamily="34" charset="0"/>
                <a:cs typeface="Arial" pitchFamily="34" charset="0"/>
              </a:rPr>
              <a:t>has been no change in the weed population’s lack of response to a herbicide over time, the population is tolerant.</a:t>
            </a:r>
          </a:p>
          <a:p>
            <a:endParaRPr lang="en-US" u="none" dirty="0" smtClean="0">
              <a:latin typeface="Arial" pitchFamily="34" charset="0"/>
              <a:cs typeface="Arial" pitchFamily="34" charset="0"/>
            </a:endParaRPr>
          </a:p>
          <a:p>
            <a:r>
              <a:rPr lang="en-US" b="1" u="none" dirty="0" smtClean="0">
                <a:latin typeface="Arial" pitchFamily="34" charset="0"/>
                <a:cs typeface="Arial" pitchFamily="34" charset="0"/>
              </a:rPr>
              <a:t>&lt;</a:t>
            </a:r>
            <a:r>
              <a:rPr lang="en-US" b="1" u="none" dirty="0">
                <a:latin typeface="Arial" pitchFamily="34" charset="0"/>
                <a:cs typeface="Arial" pitchFamily="34" charset="0"/>
              </a:rPr>
              <a:t>mouse click</a:t>
            </a:r>
            <a:r>
              <a:rPr lang="en-US" b="1" u="none" dirty="0" smtClean="0">
                <a:latin typeface="Arial" pitchFamily="34" charset="0"/>
                <a:cs typeface="Arial" pitchFamily="34" charset="0"/>
              </a:rPr>
              <a:t>&gt;</a:t>
            </a:r>
            <a:endParaRPr lang="en-US" b="1" u="none" dirty="0">
              <a:latin typeface="Arial" pitchFamily="34" charset="0"/>
              <a:cs typeface="Arial" pitchFamily="34" charset="0"/>
            </a:endParaRPr>
          </a:p>
        </p:txBody>
      </p:sp>
      <p:sp>
        <p:nvSpPr>
          <p:cNvPr id="30723" name="Slide Number Placeholder 3"/>
          <p:cNvSpPr txBox="1">
            <a:spLocks noGrp="1"/>
          </p:cNvSpPr>
          <p:nvPr/>
        </p:nvSpPr>
        <p:spPr bwMode="auto">
          <a:xfrm>
            <a:off x="4008953" y="8597780"/>
            <a:ext cx="3066518" cy="452596"/>
          </a:xfrm>
          <a:prstGeom prst="rect">
            <a:avLst/>
          </a:prstGeom>
          <a:noFill/>
          <a:ln w="9525">
            <a:noFill/>
            <a:miter lim="800000"/>
            <a:headEnd/>
            <a:tailEnd/>
          </a:ln>
        </p:spPr>
        <p:txBody>
          <a:bodyPr anchor="b"/>
          <a:lstStyle/>
          <a:p>
            <a:pPr algn="r"/>
            <a:fld id="{51894E6E-9D97-498D-8DC0-E6C0FC5248C4}" type="slidenum">
              <a:rPr lang="en-US" sz="1200">
                <a:latin typeface="Calibri" pitchFamily="34" charset="0"/>
              </a:rPr>
              <a:pPr algn="r"/>
              <a:t>7</a:t>
            </a:fld>
            <a:endParaRPr lang="en-US" sz="1200" dirty="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Arial" pitchFamily="34" charset="0"/>
                <a:cs typeface="Arial" pitchFamily="34" charset="0"/>
              </a:rPr>
              <a:t>It is </a:t>
            </a:r>
            <a:r>
              <a:rPr lang="en-US" baseline="0" dirty="0" smtClean="0">
                <a:latin typeface="Arial" pitchFamily="34" charset="0"/>
                <a:cs typeface="Arial" pitchFamily="34" charset="0"/>
              </a:rPr>
              <a:t>important to keep in mind that herbicides differ in the number and type of weeds they control. This is referred to as the weed spectrum. For example some herbicides </a:t>
            </a:r>
            <a:r>
              <a:rPr lang="en-US" dirty="0" smtClean="0">
                <a:latin typeface="Arial" pitchFamily="34" charset="0"/>
                <a:cs typeface="Arial" pitchFamily="34" charset="0"/>
              </a:rPr>
              <a:t>control </a:t>
            </a:r>
            <a:r>
              <a:rPr lang="en-US" dirty="0">
                <a:latin typeface="Arial" pitchFamily="34" charset="0"/>
                <a:cs typeface="Arial" pitchFamily="34" charset="0"/>
              </a:rPr>
              <a:t>only </a:t>
            </a:r>
            <a:r>
              <a:rPr lang="en-US" dirty="0" smtClean="0">
                <a:latin typeface="Arial" pitchFamily="34" charset="0"/>
                <a:cs typeface="Arial" pitchFamily="34" charset="0"/>
              </a:rPr>
              <a:t>a few plant species and thus have a limited or narrow spectrum of control.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smtClean="0">
              <a:solidFill>
                <a:srgbClr val="FF0000"/>
              </a:solidFill>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Arial" pitchFamily="34" charset="0"/>
                <a:cs typeface="Arial" pitchFamily="34" charset="0"/>
              </a:rPr>
              <a:t>&lt;</a:t>
            </a:r>
            <a:r>
              <a:rPr lang="en-US" b="1" dirty="0">
                <a:latin typeface="Arial" pitchFamily="34" charset="0"/>
                <a:cs typeface="Arial" pitchFamily="34" charset="0"/>
              </a:rPr>
              <a:t>mouse click&gt; </a:t>
            </a:r>
            <a:endParaRPr lang="en-US" b="1" dirty="0" smtClean="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u="none" dirty="0" smtClean="0">
                <a:latin typeface="Arial" pitchFamily="34" charset="0"/>
                <a:cs typeface="Arial" pitchFamily="34" charset="0"/>
              </a:rPr>
              <a:t>Herbicides </a:t>
            </a:r>
            <a:r>
              <a:rPr lang="en-US" u="none" dirty="0">
                <a:latin typeface="Arial" pitchFamily="34" charset="0"/>
                <a:cs typeface="Arial" pitchFamily="34" charset="0"/>
              </a:rPr>
              <a:t>that control </a:t>
            </a:r>
            <a:r>
              <a:rPr lang="en-US" u="none" dirty="0" smtClean="0">
                <a:latin typeface="Arial" pitchFamily="34" charset="0"/>
                <a:cs typeface="Arial" pitchFamily="34" charset="0"/>
              </a:rPr>
              <a:t>many weed </a:t>
            </a:r>
            <a:r>
              <a:rPr lang="en-US" u="none" dirty="0">
                <a:latin typeface="Arial" pitchFamily="34" charset="0"/>
                <a:cs typeface="Arial" pitchFamily="34" charset="0"/>
              </a:rPr>
              <a:t>species are </a:t>
            </a:r>
            <a:r>
              <a:rPr lang="en-US" u="none" dirty="0" smtClean="0">
                <a:latin typeface="Arial" pitchFamily="34" charset="0"/>
                <a:cs typeface="Arial" pitchFamily="34" charset="0"/>
              </a:rPr>
              <a:t>generally referred to as </a:t>
            </a:r>
            <a:r>
              <a:rPr lang="en-US" u="none" strike="noStrike" baseline="0" dirty="0" smtClean="0">
                <a:latin typeface="Arial" pitchFamily="34" charset="0"/>
                <a:cs typeface="Arial" pitchFamily="34" charset="0"/>
              </a:rPr>
              <a:t>broad spectrum </a:t>
            </a:r>
            <a:r>
              <a:rPr lang="en-US" u="none" dirty="0" smtClean="0">
                <a:latin typeface="Arial" pitchFamily="34" charset="0"/>
                <a:cs typeface="Arial" pitchFamily="34" charset="0"/>
              </a:rPr>
              <a:t>herbicides.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u="sng" dirty="0" smtClean="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u="none" dirty="0" smtClean="0">
                <a:latin typeface="Arial" pitchFamily="34" charset="0"/>
                <a:cs typeface="Arial" pitchFamily="34" charset="0"/>
              </a:rPr>
              <a:t>Sometimes</a:t>
            </a:r>
            <a:r>
              <a:rPr lang="en-US" u="none" baseline="0" dirty="0" smtClean="0">
                <a:latin typeface="Arial" pitchFamily="34" charset="0"/>
                <a:cs typeface="Arial" pitchFamily="34" charset="0"/>
              </a:rPr>
              <a:t> there can be confusion around whether a particular weed is tolerant or resistant to a herbicide. If the weed was never controlled by the herbicide in the first place, according to the language on the label, then it is tolerant. This is true for both narrow and broad spectrum herbicides.</a:t>
            </a:r>
            <a:endParaRPr lang="en-US" u="none" dirty="0">
              <a:latin typeface="Arial" pitchFamily="34" charset="0"/>
              <a:cs typeface="Arial" pitchFamily="34" charset="0"/>
            </a:endParaRPr>
          </a:p>
          <a:p>
            <a:r>
              <a:rPr lang="en-US" dirty="0">
                <a:latin typeface="Arial" pitchFamily="34" charset="0"/>
                <a:cs typeface="Arial" pitchFamily="34" charset="0"/>
              </a:rPr>
              <a:t> </a:t>
            </a:r>
          </a:p>
          <a:p>
            <a:r>
              <a:rPr lang="en-US" b="1" dirty="0" smtClean="0">
                <a:latin typeface="Arial" pitchFamily="34" charset="0"/>
                <a:cs typeface="Arial" pitchFamily="34" charset="0"/>
              </a:rPr>
              <a:t>&lt;mouse </a:t>
            </a:r>
            <a:r>
              <a:rPr lang="en-US" b="1" dirty="0">
                <a:latin typeface="Arial" pitchFamily="34" charset="0"/>
                <a:cs typeface="Arial" pitchFamily="34" charset="0"/>
              </a:rPr>
              <a:t>click</a:t>
            </a:r>
            <a:r>
              <a:rPr lang="en-US" b="1" dirty="0" smtClean="0">
                <a:latin typeface="Arial" pitchFamily="34" charset="0"/>
                <a:cs typeface="Arial" pitchFamily="34" charset="0"/>
              </a:rPr>
              <a:t>&gt;</a:t>
            </a:r>
          </a:p>
        </p:txBody>
      </p:sp>
      <p:sp>
        <p:nvSpPr>
          <p:cNvPr id="21507" name="Slide Number Placeholder 3"/>
          <p:cNvSpPr txBox="1">
            <a:spLocks noGrp="1"/>
          </p:cNvSpPr>
          <p:nvPr/>
        </p:nvSpPr>
        <p:spPr bwMode="auto">
          <a:xfrm>
            <a:off x="4008953" y="8597780"/>
            <a:ext cx="3066518" cy="452596"/>
          </a:xfrm>
          <a:prstGeom prst="rect">
            <a:avLst/>
          </a:prstGeom>
          <a:noFill/>
          <a:ln w="9525">
            <a:noFill/>
            <a:miter lim="800000"/>
            <a:headEnd/>
            <a:tailEnd/>
          </a:ln>
        </p:spPr>
        <p:txBody>
          <a:bodyPr anchor="b"/>
          <a:lstStyle/>
          <a:p>
            <a:pPr algn="r"/>
            <a:fld id="{6CE53601-7F1A-4ED1-A3C1-DE21F538EA75}" type="slidenum">
              <a:rPr lang="en-US" sz="1200">
                <a:latin typeface="Calibri" pitchFamily="34" charset="0"/>
              </a:rPr>
              <a:pPr algn="r"/>
              <a:t>8</a:t>
            </a:fld>
            <a:endParaRPr lang="en-US" sz="1200" dirty="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latin typeface="Arial" pitchFamily="34" charset="0"/>
                <a:cs typeface="Arial" pitchFamily="34" charset="0"/>
              </a:rPr>
              <a:t>Other terms commonly used with herbicides are related to application timing. </a:t>
            </a:r>
            <a:r>
              <a:rPr lang="en-US" b="1" dirty="0">
                <a:latin typeface="Arial" pitchFamily="34" charset="0"/>
                <a:cs typeface="Arial" pitchFamily="34" charset="0"/>
              </a:rPr>
              <a:t>&lt;mouse click&gt;</a:t>
            </a:r>
            <a:r>
              <a:rPr lang="en-US" dirty="0">
                <a:latin typeface="Arial" pitchFamily="34" charset="0"/>
                <a:cs typeface="Arial" pitchFamily="34" charset="0"/>
              </a:rPr>
              <a:t> </a:t>
            </a:r>
            <a:r>
              <a:rPr lang="en-US" dirty="0" err="1">
                <a:latin typeface="Arial" pitchFamily="34" charset="0"/>
                <a:cs typeface="Arial" pitchFamily="34" charset="0"/>
              </a:rPr>
              <a:t>Preplant</a:t>
            </a:r>
            <a:r>
              <a:rPr lang="en-US" dirty="0">
                <a:latin typeface="Arial" pitchFamily="34" charset="0"/>
                <a:cs typeface="Arial" pitchFamily="34" charset="0"/>
              </a:rPr>
              <a:t> herbicides are applied before the </a:t>
            </a:r>
            <a:r>
              <a:rPr lang="en-US" dirty="0" smtClean="0">
                <a:latin typeface="Arial" pitchFamily="34" charset="0"/>
                <a:cs typeface="Arial" pitchFamily="34" charset="0"/>
              </a:rPr>
              <a:t>turfgrass species </a:t>
            </a:r>
            <a:r>
              <a:rPr lang="en-US" dirty="0">
                <a:latin typeface="Arial" pitchFamily="34" charset="0"/>
                <a:cs typeface="Arial" pitchFamily="34" charset="0"/>
              </a:rPr>
              <a:t>is </a:t>
            </a:r>
            <a:r>
              <a:rPr lang="en-US" dirty="0" smtClean="0">
                <a:latin typeface="Arial" pitchFamily="34" charset="0"/>
                <a:cs typeface="Arial" pitchFamily="34" charset="0"/>
              </a:rPr>
              <a:t>planted. </a:t>
            </a:r>
            <a:r>
              <a:rPr lang="en-US" b="1" dirty="0">
                <a:latin typeface="Arial" pitchFamily="34" charset="0"/>
                <a:cs typeface="Arial" pitchFamily="34" charset="0"/>
              </a:rPr>
              <a:t>&lt;mouse click&gt; </a:t>
            </a:r>
            <a:r>
              <a:rPr lang="en-US" dirty="0" err="1">
                <a:latin typeface="Arial" pitchFamily="34" charset="0"/>
                <a:cs typeface="Arial" pitchFamily="34" charset="0"/>
              </a:rPr>
              <a:t>Preemergence</a:t>
            </a:r>
            <a:r>
              <a:rPr lang="en-US" dirty="0">
                <a:latin typeface="Arial" pitchFamily="34" charset="0"/>
                <a:cs typeface="Arial" pitchFamily="34" charset="0"/>
              </a:rPr>
              <a:t> herbicides can be applied 1) before the </a:t>
            </a:r>
            <a:r>
              <a:rPr lang="en-US" dirty="0" smtClean="0">
                <a:latin typeface="Arial" pitchFamily="34" charset="0"/>
                <a:cs typeface="Arial" pitchFamily="34" charset="0"/>
              </a:rPr>
              <a:t>turfgrass and </a:t>
            </a:r>
            <a:r>
              <a:rPr lang="en-US" dirty="0">
                <a:latin typeface="Arial" pitchFamily="34" charset="0"/>
                <a:cs typeface="Arial" pitchFamily="34" charset="0"/>
              </a:rPr>
              <a:t>weeds emerge; 2) after the weeds emerge, but before the </a:t>
            </a:r>
            <a:r>
              <a:rPr lang="en-US" dirty="0" smtClean="0">
                <a:latin typeface="Arial" pitchFamily="34" charset="0"/>
                <a:cs typeface="Arial" pitchFamily="34" charset="0"/>
              </a:rPr>
              <a:t>turfgrass</a:t>
            </a:r>
            <a:r>
              <a:rPr lang="en-US" baseline="0" dirty="0" smtClean="0">
                <a:latin typeface="Arial" pitchFamily="34" charset="0"/>
                <a:cs typeface="Arial" pitchFamily="34" charset="0"/>
              </a:rPr>
              <a:t> </a:t>
            </a:r>
            <a:r>
              <a:rPr lang="en-US" dirty="0" smtClean="0">
                <a:latin typeface="Arial" pitchFamily="34" charset="0"/>
                <a:cs typeface="Arial" pitchFamily="34" charset="0"/>
              </a:rPr>
              <a:t>emerges</a:t>
            </a:r>
            <a:r>
              <a:rPr lang="en-US" dirty="0">
                <a:latin typeface="Arial" pitchFamily="34" charset="0"/>
                <a:cs typeface="Arial" pitchFamily="34" charset="0"/>
              </a:rPr>
              <a:t>, commonly called a </a:t>
            </a:r>
            <a:r>
              <a:rPr lang="en-US" dirty="0" err="1">
                <a:latin typeface="Arial" pitchFamily="34" charset="0"/>
                <a:cs typeface="Arial" pitchFamily="34" charset="0"/>
              </a:rPr>
              <a:t>burndown</a:t>
            </a:r>
            <a:r>
              <a:rPr lang="en-US" dirty="0">
                <a:latin typeface="Arial" pitchFamily="34" charset="0"/>
                <a:cs typeface="Arial" pitchFamily="34" charset="0"/>
              </a:rPr>
              <a:t> treatment; or 3) after the </a:t>
            </a:r>
            <a:r>
              <a:rPr lang="en-US" dirty="0" smtClean="0">
                <a:latin typeface="Arial" pitchFamily="34" charset="0"/>
                <a:cs typeface="Arial" pitchFamily="34" charset="0"/>
              </a:rPr>
              <a:t>turfgrass emerges </a:t>
            </a:r>
            <a:r>
              <a:rPr lang="en-US" dirty="0">
                <a:latin typeface="Arial" pitchFamily="34" charset="0"/>
                <a:cs typeface="Arial" pitchFamily="34" charset="0"/>
              </a:rPr>
              <a:t>but before the weeds emerge. </a:t>
            </a:r>
            <a:r>
              <a:rPr lang="en-US" b="1" dirty="0">
                <a:latin typeface="Arial" pitchFamily="34" charset="0"/>
                <a:cs typeface="Arial" pitchFamily="34" charset="0"/>
              </a:rPr>
              <a:t>&lt;mouse click&gt; </a:t>
            </a:r>
            <a:r>
              <a:rPr lang="en-US" dirty="0" err="1">
                <a:latin typeface="Arial" pitchFamily="34" charset="0"/>
                <a:cs typeface="Arial" pitchFamily="34" charset="0"/>
              </a:rPr>
              <a:t>Postemergence</a:t>
            </a:r>
            <a:r>
              <a:rPr lang="en-US" dirty="0">
                <a:latin typeface="Arial" pitchFamily="34" charset="0"/>
                <a:cs typeface="Arial" pitchFamily="34" charset="0"/>
              </a:rPr>
              <a:t> herbicides are applied after the </a:t>
            </a:r>
            <a:r>
              <a:rPr lang="en-US" dirty="0" smtClean="0">
                <a:latin typeface="Arial" pitchFamily="34" charset="0"/>
                <a:cs typeface="Arial" pitchFamily="34" charset="0"/>
              </a:rPr>
              <a:t>turfgrass and </a:t>
            </a:r>
            <a:r>
              <a:rPr lang="en-US" dirty="0">
                <a:latin typeface="Arial" pitchFamily="34" charset="0"/>
                <a:cs typeface="Arial" pitchFamily="34" charset="0"/>
              </a:rPr>
              <a:t>weeds emerge. </a:t>
            </a:r>
            <a:r>
              <a:rPr lang="en-US" b="1" dirty="0">
                <a:latin typeface="Arial" pitchFamily="34" charset="0"/>
                <a:cs typeface="Arial" pitchFamily="34" charset="0"/>
              </a:rPr>
              <a:t>&lt;mouse click&gt;</a:t>
            </a:r>
          </a:p>
          <a:p>
            <a:r>
              <a:rPr lang="en-US" dirty="0">
                <a:latin typeface="Arial" pitchFamily="34" charset="0"/>
                <a:cs typeface="Arial" pitchFamily="34" charset="0"/>
              </a:rPr>
              <a:t> </a:t>
            </a:r>
          </a:p>
          <a:p>
            <a:r>
              <a:rPr lang="en-US" dirty="0">
                <a:latin typeface="Arial" pitchFamily="34" charset="0"/>
                <a:cs typeface="Arial" pitchFamily="34" charset="0"/>
              </a:rPr>
              <a:t>Herbicide applications can be directed at two primary placements: the soil or the foliage.</a:t>
            </a:r>
          </a:p>
          <a:p>
            <a:r>
              <a:rPr lang="en-US" dirty="0">
                <a:latin typeface="Arial" pitchFamily="34" charset="0"/>
                <a:cs typeface="Arial" pitchFamily="34" charset="0"/>
              </a:rPr>
              <a:t> </a:t>
            </a:r>
          </a:p>
          <a:p>
            <a:r>
              <a:rPr lang="en-US" b="1" dirty="0">
                <a:latin typeface="Arial" pitchFamily="34" charset="0"/>
                <a:cs typeface="Arial" pitchFamily="34" charset="0"/>
              </a:rPr>
              <a:t>&lt;mouse click&gt;</a:t>
            </a:r>
          </a:p>
        </p:txBody>
      </p:sp>
      <p:sp>
        <p:nvSpPr>
          <p:cNvPr id="30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F54CCD-27D2-4BC7-A24D-84990CEE87B2}" type="slidenum">
              <a:rPr lang="en-US"/>
              <a:pPr fontAlgn="base">
                <a:spcBef>
                  <a:spcPct val="0"/>
                </a:spcBef>
                <a:spcAft>
                  <a:spcPct val="0"/>
                </a:spcAft>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latin typeface="Arial" pitchFamily="34" charset="0"/>
                <a:cs typeface="Arial" pitchFamily="34" charset="0"/>
              </a:rPr>
              <a:t>Herbicides that are soil applied can affect </a:t>
            </a:r>
            <a:r>
              <a:rPr lang="en-US" b="1" dirty="0">
                <a:latin typeface="Arial" pitchFamily="34" charset="0"/>
                <a:cs typeface="Arial" pitchFamily="34" charset="0"/>
              </a:rPr>
              <a:t>&lt;mouse click&gt; </a:t>
            </a:r>
            <a:r>
              <a:rPr lang="en-US" dirty="0">
                <a:latin typeface="Arial" pitchFamily="34" charset="0"/>
                <a:cs typeface="Arial" pitchFamily="34" charset="0"/>
              </a:rPr>
              <a:t>germinating or emerging weeds or</a:t>
            </a:r>
            <a:r>
              <a:rPr lang="en-US" b="1" dirty="0">
                <a:latin typeface="Arial" pitchFamily="34" charset="0"/>
                <a:cs typeface="Arial" pitchFamily="34" charset="0"/>
              </a:rPr>
              <a:t> &lt;mouse click&gt;</a:t>
            </a:r>
            <a:r>
              <a:rPr lang="en-US" dirty="0">
                <a:latin typeface="Arial" pitchFamily="34" charset="0"/>
                <a:cs typeface="Arial" pitchFamily="34" charset="0"/>
              </a:rPr>
              <a:t> the roots of young weeds. </a:t>
            </a:r>
            <a:r>
              <a:rPr lang="en-US" dirty="0" smtClean="0">
                <a:latin typeface="Arial" pitchFamily="34" charset="0"/>
                <a:cs typeface="Arial" pitchFamily="34" charset="0"/>
              </a:rPr>
              <a:t>The choice of which soil-residual herbicide to use is </a:t>
            </a:r>
            <a:r>
              <a:rPr lang="en-US" dirty="0">
                <a:latin typeface="Arial" pitchFamily="34" charset="0"/>
                <a:cs typeface="Arial" pitchFamily="34" charset="0"/>
              </a:rPr>
              <a:t>usually based on the weed species expected and </a:t>
            </a:r>
            <a:r>
              <a:rPr lang="en-US" dirty="0" smtClean="0">
                <a:latin typeface="Arial" pitchFamily="34" charset="0"/>
                <a:cs typeface="Arial" pitchFamily="34" charset="0"/>
              </a:rPr>
              <a:t>their levels </a:t>
            </a:r>
            <a:r>
              <a:rPr lang="en-US" dirty="0">
                <a:latin typeface="Arial" pitchFamily="34" charset="0"/>
                <a:cs typeface="Arial" pitchFamily="34" charset="0"/>
              </a:rPr>
              <a:t>of infestation. </a:t>
            </a:r>
            <a:r>
              <a:rPr lang="en-US" b="1" dirty="0">
                <a:latin typeface="Arial" pitchFamily="34" charset="0"/>
                <a:cs typeface="Arial" pitchFamily="34" charset="0"/>
              </a:rPr>
              <a:t>&lt;mouse click&gt; </a:t>
            </a:r>
            <a:r>
              <a:rPr lang="en-US" dirty="0">
                <a:latin typeface="Arial" pitchFamily="34" charset="0"/>
                <a:cs typeface="Arial" pitchFamily="34" charset="0"/>
              </a:rPr>
              <a:t>Adequate soil moisture is critical for activity of </a:t>
            </a:r>
            <a:r>
              <a:rPr lang="en-US" dirty="0" smtClean="0">
                <a:latin typeface="Arial" pitchFamily="34" charset="0"/>
                <a:cs typeface="Arial" pitchFamily="34" charset="0"/>
              </a:rPr>
              <a:t>soil-applied </a:t>
            </a:r>
            <a:r>
              <a:rPr lang="en-US" dirty="0">
                <a:latin typeface="Arial" pitchFamily="34" charset="0"/>
                <a:cs typeface="Arial" pitchFamily="34" charset="0"/>
              </a:rPr>
              <a:t>herbicides because it is necessary for herbicide movement into the soil </a:t>
            </a:r>
            <a:r>
              <a:rPr lang="en-US" dirty="0" smtClean="0">
                <a:latin typeface="Arial" pitchFamily="34" charset="0"/>
                <a:cs typeface="Arial" pitchFamily="34" charset="0"/>
              </a:rPr>
              <a:t>solution </a:t>
            </a:r>
            <a:r>
              <a:rPr lang="en-US" dirty="0">
                <a:latin typeface="Arial" pitchFamily="34" charset="0"/>
                <a:cs typeface="Arial" pitchFamily="34" charset="0"/>
              </a:rPr>
              <a:t>where it is available for uptake into the plant.</a:t>
            </a:r>
          </a:p>
          <a:p>
            <a:r>
              <a:rPr lang="en-US" dirty="0">
                <a:latin typeface="Arial" pitchFamily="34" charset="0"/>
                <a:cs typeface="Arial" pitchFamily="34" charset="0"/>
              </a:rPr>
              <a:t> </a:t>
            </a:r>
          </a:p>
          <a:p>
            <a:r>
              <a:rPr lang="en-US" b="1" dirty="0">
                <a:latin typeface="Arial" pitchFamily="34" charset="0"/>
                <a:cs typeface="Arial" pitchFamily="34" charset="0"/>
              </a:rPr>
              <a:t>&lt;mouse click</a:t>
            </a:r>
            <a:r>
              <a:rPr lang="en-US" b="1" dirty="0" smtClean="0">
                <a:latin typeface="Arial" pitchFamily="34" charset="0"/>
                <a:cs typeface="Arial" pitchFamily="34" charset="0"/>
              </a:rPr>
              <a:t>&gt;</a:t>
            </a:r>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FFF8B9-4D12-4BF2-8481-BCABD08DA3E9}" type="slidenum">
              <a:rPr lang="en-US"/>
              <a:pPr fontAlgn="base">
                <a:spcBef>
                  <a:spcPct val="0"/>
                </a:spcBef>
                <a:spcAft>
                  <a:spcPct val="0"/>
                </a:spcAft>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latin typeface="Arial" pitchFamily="34" charset="0"/>
                <a:cs typeface="Arial" pitchFamily="34" charset="0"/>
              </a:rPr>
              <a:t>Foliar-active </a:t>
            </a:r>
            <a:r>
              <a:rPr lang="en-US" dirty="0">
                <a:latin typeface="Arial" pitchFamily="34" charset="0"/>
                <a:cs typeface="Arial" pitchFamily="34" charset="0"/>
              </a:rPr>
              <a:t>herbicides are a dominant component </a:t>
            </a:r>
            <a:r>
              <a:rPr lang="en-US" dirty="0" smtClean="0">
                <a:latin typeface="Arial" pitchFamily="34" charset="0"/>
                <a:cs typeface="Arial" pitchFamily="34" charset="0"/>
              </a:rPr>
              <a:t>in some </a:t>
            </a:r>
            <a:r>
              <a:rPr lang="en-US" dirty="0">
                <a:latin typeface="Arial" pitchFamily="34" charset="0"/>
                <a:cs typeface="Arial" pitchFamily="34" charset="0"/>
              </a:rPr>
              <a:t>weed management programs. The main advantage of using foliar applied herbicides is that the herbicide comes </a:t>
            </a:r>
            <a:r>
              <a:rPr lang="en-US" b="1" dirty="0">
                <a:latin typeface="Arial" pitchFamily="34" charset="0"/>
                <a:cs typeface="Arial" pitchFamily="34" charset="0"/>
              </a:rPr>
              <a:t>&lt;mouse click&gt; </a:t>
            </a:r>
            <a:r>
              <a:rPr lang="en-US" dirty="0">
                <a:latin typeface="Arial" pitchFamily="34" charset="0"/>
                <a:cs typeface="Arial" pitchFamily="34" charset="0"/>
              </a:rPr>
              <a:t>in direct contact with identified weed species at observed infestation levels. Disadvantages are that timeliness of the herbicide application is important to effectively protect crop yield potential, and herbicide efficacy is generally dependent on the size of the </a:t>
            </a:r>
            <a:r>
              <a:rPr lang="en-US" dirty="0" smtClean="0">
                <a:latin typeface="Arial" pitchFamily="34" charset="0"/>
                <a:cs typeface="Arial" pitchFamily="34" charset="0"/>
              </a:rPr>
              <a:t>weeds </a:t>
            </a:r>
            <a:r>
              <a:rPr lang="en-US" dirty="0">
                <a:latin typeface="Arial" pitchFamily="34" charset="0"/>
                <a:cs typeface="Arial" pitchFamily="34" charset="0"/>
              </a:rPr>
              <a:t>at the time of </a:t>
            </a:r>
            <a:r>
              <a:rPr lang="en-US" dirty="0" smtClean="0">
                <a:latin typeface="Arial" pitchFamily="34" charset="0"/>
                <a:cs typeface="Arial" pitchFamily="34" charset="0"/>
              </a:rPr>
              <a:t>applicatio</a:t>
            </a:r>
            <a:r>
              <a:rPr lang="en-US" u="none" dirty="0" smtClean="0">
                <a:latin typeface="Arial" pitchFamily="34" charset="0"/>
                <a:cs typeface="Arial" pitchFamily="34" charset="0"/>
              </a:rPr>
              <a:t>n. Stress,</a:t>
            </a:r>
            <a:r>
              <a:rPr lang="en-US" u="none" baseline="0" dirty="0" smtClean="0">
                <a:latin typeface="Arial" pitchFamily="34" charset="0"/>
                <a:cs typeface="Arial" pitchFamily="34" charset="0"/>
              </a:rPr>
              <a:t> such as from low moisture or other factors, </a:t>
            </a:r>
            <a:r>
              <a:rPr lang="en-US" u="none" dirty="0" smtClean="0">
                <a:latin typeface="Arial" pitchFamily="34" charset="0"/>
                <a:cs typeface="Arial" pitchFamily="34" charset="0"/>
              </a:rPr>
              <a:t>can also limit the effectiveness of foliar active herbicides.</a:t>
            </a:r>
          </a:p>
          <a:p>
            <a:r>
              <a:rPr lang="en-US" u="none" dirty="0" smtClean="0">
                <a:latin typeface="Arial" pitchFamily="34" charset="0"/>
                <a:cs typeface="Arial" pitchFamily="34" charset="0"/>
              </a:rPr>
              <a:t> </a:t>
            </a:r>
            <a:r>
              <a:rPr lang="en-US" dirty="0">
                <a:latin typeface="Arial" pitchFamily="34" charset="0"/>
                <a:cs typeface="Arial" pitchFamily="34" charset="0"/>
              </a:rPr>
              <a:t> </a:t>
            </a:r>
          </a:p>
          <a:p>
            <a:r>
              <a:rPr lang="en-US" b="1" dirty="0">
                <a:latin typeface="Arial" pitchFamily="34" charset="0"/>
                <a:cs typeface="Arial" pitchFamily="34" charset="0"/>
              </a:rPr>
              <a:t>&lt;mouse click</a:t>
            </a:r>
            <a:r>
              <a:rPr lang="en-US" b="1" dirty="0" smtClean="0">
                <a:latin typeface="Arial" pitchFamily="34" charset="0"/>
                <a:cs typeface="Arial" pitchFamily="34" charset="0"/>
              </a:rPr>
              <a:t>&gt;</a:t>
            </a:r>
            <a:endParaRPr lang="en-US" b="1" dirty="0">
              <a:latin typeface="Arial" pitchFamily="34" charset="0"/>
              <a:cs typeface="Arial" pitchFamily="34" charset="0"/>
            </a:endParaRPr>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FFF8B9-4D12-4BF2-8481-BCABD08DA3E9}" type="slidenum">
              <a:rPr lang="en-US"/>
              <a:pPr fontAlgn="base">
                <a:spcBef>
                  <a:spcPct val="0"/>
                </a:spcBef>
                <a:spcAft>
                  <a:spcPct val="0"/>
                </a:spcAft>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latin typeface="Arial" pitchFamily="34" charset="0"/>
                <a:cs typeface="Arial" pitchFamily="34" charset="0"/>
              </a:rPr>
              <a:t>Herbicide translocation in plants is necessary to move the active ingredient to the location where it can inhibit plant systems. </a:t>
            </a:r>
            <a:r>
              <a:rPr lang="en-US" b="1" dirty="0" smtClean="0">
                <a:latin typeface="Arial" pitchFamily="34" charset="0"/>
                <a:cs typeface="Arial" pitchFamily="34" charset="0"/>
              </a:rPr>
              <a:t>&lt;mouse click&gt;</a:t>
            </a:r>
            <a:r>
              <a:rPr lang="en-US" baseline="0" dirty="0" smtClean="0">
                <a:latin typeface="Arial" pitchFamily="34" charset="0"/>
                <a:cs typeface="Arial" pitchFamily="34" charset="0"/>
              </a:rPr>
              <a:t> </a:t>
            </a:r>
            <a:r>
              <a:rPr lang="en-US" dirty="0" smtClean="0">
                <a:latin typeface="Arial" pitchFamily="34" charset="0"/>
                <a:cs typeface="Arial" pitchFamily="34" charset="0"/>
              </a:rPr>
              <a:t>Herbicide </a:t>
            </a:r>
            <a:r>
              <a:rPr lang="en-US" dirty="0">
                <a:latin typeface="Arial" pitchFamily="34" charset="0"/>
                <a:cs typeface="Arial" pitchFamily="34" charset="0"/>
              </a:rPr>
              <a:t>products that are applied to the soil and do not move in plants must be applied preplant or preemergence, and before weed seeds begin to germinate and emerge; examples include the dinitroaniline or </a:t>
            </a:r>
            <a:r>
              <a:rPr lang="en-US" dirty="0" err="1">
                <a:latin typeface="Arial" pitchFamily="34" charset="0"/>
                <a:cs typeface="Arial" pitchFamily="34" charset="0"/>
              </a:rPr>
              <a:t>chloroacetamide</a:t>
            </a:r>
            <a:r>
              <a:rPr lang="en-US" dirty="0">
                <a:latin typeface="Arial" pitchFamily="34" charset="0"/>
                <a:cs typeface="Arial" pitchFamily="34" charset="0"/>
              </a:rPr>
              <a:t> herbicides. </a:t>
            </a:r>
            <a:r>
              <a:rPr lang="en-US" dirty="0" smtClean="0">
                <a:latin typeface="Arial" pitchFamily="34" charset="0"/>
                <a:cs typeface="Arial" pitchFamily="34" charset="0"/>
              </a:rPr>
              <a:t>Foliar applied herbicides that do not translocate are termed contact herbicides. They affect processes in the leaves that are contacted by the active ingredient; examples of contact herbicides are the PPO inhibitors, glufosinate, and paraquat. </a:t>
            </a:r>
          </a:p>
          <a:p>
            <a:endParaRPr lang="en-US" b="1" dirty="0" smtClean="0">
              <a:latin typeface="Arial" pitchFamily="34" charset="0"/>
              <a:cs typeface="Arial" pitchFamily="34" charset="0"/>
            </a:endParaRPr>
          </a:p>
          <a:p>
            <a:r>
              <a:rPr lang="en-US" b="1" dirty="0" smtClean="0">
                <a:latin typeface="Arial" pitchFamily="34" charset="0"/>
                <a:cs typeface="Arial" pitchFamily="34" charset="0"/>
              </a:rPr>
              <a:t>&lt;mouse click&gt; </a:t>
            </a:r>
            <a:r>
              <a:rPr lang="en-US" dirty="0" smtClean="0">
                <a:latin typeface="Arial" pitchFamily="34" charset="0"/>
                <a:cs typeface="Arial" pitchFamily="34" charset="0"/>
              </a:rPr>
              <a:t>Herbicides that translocate primarily from roots to shoots are soil applied herbicides that are taken up by the roots of emerging or emerged plants and move to the leaves where they inhibit plant processes; examples include the triazine herbicides. </a:t>
            </a:r>
          </a:p>
          <a:p>
            <a:endParaRPr lang="en-US" dirty="0" smtClean="0">
              <a:latin typeface="Arial" pitchFamily="34" charset="0"/>
              <a:cs typeface="Arial" pitchFamily="34" charset="0"/>
            </a:endParaRPr>
          </a:p>
          <a:p>
            <a:r>
              <a:rPr lang="en-US" b="1" dirty="0" smtClean="0">
                <a:latin typeface="Arial" pitchFamily="34" charset="0"/>
                <a:cs typeface="Arial" pitchFamily="34" charset="0"/>
              </a:rPr>
              <a:t>&lt;mouse click&gt; </a:t>
            </a:r>
            <a:r>
              <a:rPr lang="en-US" dirty="0" smtClean="0">
                <a:latin typeface="Arial" pitchFamily="34" charset="0"/>
                <a:cs typeface="Arial" pitchFamily="34" charset="0"/>
              </a:rPr>
              <a:t>Herbicides </a:t>
            </a:r>
            <a:r>
              <a:rPr lang="en-US" dirty="0">
                <a:latin typeface="Arial" pitchFamily="34" charset="0"/>
                <a:cs typeface="Arial" pitchFamily="34" charset="0"/>
              </a:rPr>
              <a:t>that translocate throughout the plant are </a:t>
            </a:r>
            <a:r>
              <a:rPr lang="en-US" dirty="0" smtClean="0">
                <a:latin typeface="Arial" pitchFamily="34" charset="0"/>
                <a:cs typeface="Arial" pitchFamily="34" charset="0"/>
              </a:rPr>
              <a:t>often called </a:t>
            </a:r>
            <a:r>
              <a:rPr lang="en-US" dirty="0">
                <a:latin typeface="Arial" pitchFamily="34" charset="0"/>
                <a:cs typeface="Arial" pitchFamily="34" charset="0"/>
              </a:rPr>
              <a:t>systemic herbicides because they can move throughout the plant whether from the soil or the foliage as in the case of sulfonylurea herbicides, or from foliage only as in the case of glyphosate. </a:t>
            </a:r>
          </a:p>
          <a:p>
            <a:endParaRPr lang="en-US" dirty="0" smtClean="0">
              <a:latin typeface="Arial" pitchFamily="34" charset="0"/>
              <a:cs typeface="Arial" pitchFamily="34" charset="0"/>
            </a:endParaRPr>
          </a:p>
          <a:p>
            <a:r>
              <a:rPr lang="en-US" b="1" dirty="0" smtClean="0">
                <a:latin typeface="Arial" pitchFamily="34" charset="0"/>
                <a:cs typeface="Arial" pitchFamily="34" charset="0"/>
              </a:rPr>
              <a:t>&lt;mouse click&gt;</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23C1F09C-5335-40FB-A07C-D7C58BD9D3FE}" type="slidenum">
              <a:rPr lang="en-US" smtClean="0"/>
              <a:pPr>
                <a:defRPr/>
              </a:pPr>
              <a:t>12</a:t>
            </a:fld>
            <a:endParaRPr lang="en-US"/>
          </a:p>
        </p:txBody>
      </p:sp>
    </p:spTree>
    <p:extLst>
      <p:ext uri="{BB962C8B-B14F-4D97-AF65-F5344CB8AC3E}">
        <p14:creationId xmlns:p14="http://schemas.microsoft.com/office/powerpoint/2010/main" val="3757183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latin typeface="Arial" pitchFamily="34" charset="0"/>
                <a:cs typeface="Arial" pitchFamily="34" charset="0"/>
              </a:rPr>
              <a:t>Two terms that you may frequently encounter in technical discussions about herbicide use are mode of action and </a:t>
            </a:r>
            <a:r>
              <a:rPr lang="en-US" dirty="0" smtClean="0">
                <a:latin typeface="Arial" pitchFamily="34" charset="0"/>
                <a:cs typeface="Arial" pitchFamily="34" charset="0"/>
              </a:rPr>
              <a:t>mechanism </a:t>
            </a:r>
            <a:r>
              <a:rPr lang="en-US" dirty="0">
                <a:latin typeface="Arial" pitchFamily="34" charset="0"/>
                <a:cs typeface="Arial" pitchFamily="34" charset="0"/>
              </a:rPr>
              <a:t>of action. </a:t>
            </a:r>
            <a:r>
              <a:rPr lang="en-US" b="1" dirty="0">
                <a:latin typeface="Arial" pitchFamily="34" charset="0"/>
                <a:cs typeface="Arial" pitchFamily="34" charset="0"/>
              </a:rPr>
              <a:t>&lt;mouse click&gt; </a:t>
            </a:r>
            <a:r>
              <a:rPr lang="en-US" dirty="0">
                <a:latin typeface="Arial" pitchFamily="34" charset="0"/>
                <a:cs typeface="Arial" pitchFamily="34" charset="0"/>
              </a:rPr>
              <a:t>Herbicide mode of action refers to all of the plant processes affected by the herbicide, or the entire sequence of events that ultimately results in death of susceptible </a:t>
            </a:r>
            <a:r>
              <a:rPr lang="en-US" dirty="0" smtClean="0">
                <a:latin typeface="Arial" pitchFamily="34" charset="0"/>
                <a:cs typeface="Arial" pitchFamily="34" charset="0"/>
              </a:rPr>
              <a:t>plants. </a:t>
            </a:r>
            <a:r>
              <a:rPr lang="en-US" dirty="0">
                <a:latin typeface="Arial" pitchFamily="34" charset="0"/>
                <a:cs typeface="Arial" pitchFamily="34" charset="0"/>
              </a:rPr>
              <a:t>It includes herbicide absorption, translocation, metabolism, and interaction at the </a:t>
            </a:r>
            <a:r>
              <a:rPr lang="en-US" dirty="0" smtClean="0">
                <a:latin typeface="Arial" pitchFamily="34" charset="0"/>
                <a:cs typeface="Arial" pitchFamily="34" charset="0"/>
              </a:rPr>
              <a:t>mechanism </a:t>
            </a:r>
            <a:r>
              <a:rPr lang="en-US" dirty="0">
                <a:latin typeface="Arial" pitchFamily="34" charset="0"/>
                <a:cs typeface="Arial" pitchFamily="34" charset="0"/>
              </a:rPr>
              <a:t>of action. In contrast, </a:t>
            </a:r>
            <a:r>
              <a:rPr lang="en-US" b="1" dirty="0">
                <a:latin typeface="Arial" pitchFamily="34" charset="0"/>
                <a:cs typeface="Arial" pitchFamily="34" charset="0"/>
              </a:rPr>
              <a:t>&lt;mouse click&gt; </a:t>
            </a:r>
            <a:r>
              <a:rPr lang="en-US" dirty="0" smtClean="0">
                <a:latin typeface="Arial" pitchFamily="34" charset="0"/>
                <a:cs typeface="Arial" pitchFamily="34" charset="0"/>
              </a:rPr>
              <a:t>mechanism </a:t>
            </a:r>
            <a:r>
              <a:rPr lang="en-US" dirty="0">
                <a:latin typeface="Arial" pitchFamily="34" charset="0"/>
                <a:cs typeface="Arial" pitchFamily="34" charset="0"/>
              </a:rPr>
              <a:t>of action is a very specific event within mode of action. It refers to the biochemical site within a plant with which a herbicide interacts. There are generally 8 or 9 described modes of action, but there are currently over 20 different </a:t>
            </a:r>
            <a:r>
              <a:rPr lang="en-US" dirty="0" smtClean="0">
                <a:latin typeface="Arial" pitchFamily="34" charset="0"/>
                <a:cs typeface="Arial" pitchFamily="34" charset="0"/>
              </a:rPr>
              <a:t>mechanisms </a:t>
            </a:r>
            <a:r>
              <a:rPr lang="en-US" dirty="0">
                <a:latin typeface="Arial" pitchFamily="34" charset="0"/>
                <a:cs typeface="Arial" pitchFamily="34" charset="0"/>
              </a:rPr>
              <a:t>of action. </a:t>
            </a:r>
            <a:r>
              <a:rPr lang="en-US" b="1" dirty="0">
                <a:latin typeface="Arial" pitchFamily="34" charset="0"/>
                <a:cs typeface="Arial" pitchFamily="34" charset="0"/>
              </a:rPr>
              <a:t>&lt;mouse click&gt; </a:t>
            </a:r>
            <a:r>
              <a:rPr lang="en-US" dirty="0">
                <a:latin typeface="Arial" pitchFamily="34" charset="0"/>
                <a:cs typeface="Arial" pitchFamily="34" charset="0"/>
              </a:rPr>
              <a:t>The term mode of action is often incorrectly used to refer to </a:t>
            </a:r>
            <a:r>
              <a:rPr lang="en-US" dirty="0" smtClean="0">
                <a:latin typeface="Arial" pitchFamily="34" charset="0"/>
                <a:cs typeface="Arial" pitchFamily="34" charset="0"/>
              </a:rPr>
              <a:t>mechanism </a:t>
            </a:r>
            <a:r>
              <a:rPr lang="en-US" dirty="0">
                <a:latin typeface="Arial" pitchFamily="34" charset="0"/>
                <a:cs typeface="Arial" pitchFamily="34" charset="0"/>
              </a:rPr>
              <a:t>of action.</a:t>
            </a:r>
          </a:p>
          <a:p>
            <a:endParaRPr lang="en-US" dirty="0" smtClean="0">
              <a:latin typeface="Arial" pitchFamily="34" charset="0"/>
              <a:cs typeface="Arial" pitchFamily="34" charset="0"/>
            </a:endParaRPr>
          </a:p>
          <a:p>
            <a:r>
              <a:rPr lang="en-US" u="none" dirty="0" smtClean="0">
                <a:latin typeface="Arial" pitchFamily="34" charset="0"/>
                <a:cs typeface="Arial" pitchFamily="34" charset="0"/>
              </a:rPr>
              <a:t>For examples</a:t>
            </a:r>
            <a:r>
              <a:rPr lang="en-US" u="none" baseline="0" dirty="0" smtClean="0">
                <a:latin typeface="Arial" pitchFamily="34" charset="0"/>
                <a:cs typeface="Arial" pitchFamily="34" charset="0"/>
              </a:rPr>
              <a:t> of how weed scientist classify herbicides as to mode and mechanism of action, please click on the For-More-Information button.</a:t>
            </a:r>
            <a:r>
              <a:rPr lang="en-US" u="none" dirty="0">
                <a:latin typeface="Arial" pitchFamily="34" charset="0"/>
                <a:cs typeface="Arial" pitchFamily="34" charset="0"/>
              </a:rPr>
              <a:t> </a:t>
            </a:r>
            <a:endParaRPr lang="en-US" u="none" dirty="0" smtClean="0">
              <a:latin typeface="Arial" pitchFamily="34" charset="0"/>
              <a:cs typeface="Arial" pitchFamily="34" charset="0"/>
            </a:endParaRPr>
          </a:p>
          <a:p>
            <a:endParaRPr lang="en-US" u="sng" dirty="0">
              <a:latin typeface="Arial" pitchFamily="34" charset="0"/>
              <a:cs typeface="Arial" pitchFamily="34" charset="0"/>
            </a:endParaRPr>
          </a:p>
          <a:p>
            <a:r>
              <a:rPr lang="en-US" b="1" dirty="0">
                <a:latin typeface="Arial" pitchFamily="34" charset="0"/>
                <a:cs typeface="Arial" pitchFamily="34" charset="0"/>
              </a:rPr>
              <a:t>&lt;mouse click</a:t>
            </a:r>
            <a:r>
              <a:rPr lang="en-US" b="1" dirty="0" smtClean="0">
                <a:latin typeface="Arial" pitchFamily="34" charset="0"/>
                <a:cs typeface="Arial" pitchFamily="34" charset="0"/>
              </a:rPr>
              <a:t>&gt;</a:t>
            </a:r>
            <a:endParaRPr lang="en-US" b="1" dirty="0">
              <a:latin typeface="Arial" pitchFamily="34" charset="0"/>
              <a:cs typeface="Arial" pitchFamily="34" charset="0"/>
            </a:endParaRPr>
          </a:p>
        </p:txBody>
      </p:sp>
      <p:sp>
        <p:nvSpPr>
          <p:cNvPr id="34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55E0DF5-4D0B-4E2F-B3E0-7CEC865046FB}" type="slidenum">
              <a:rPr lang="en-US"/>
              <a:pPr fontAlgn="base">
                <a:spcBef>
                  <a:spcPct val="0"/>
                </a:spcBef>
                <a:spcAft>
                  <a:spcPct val="0"/>
                </a:spcAft>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latin typeface="Arial" pitchFamily="34" charset="0"/>
                <a:cs typeface="Arial" pitchFamily="34" charset="0"/>
              </a:rPr>
              <a:t>In 1997, the Herbicide Resistance Action Committee and WSSA approved a herbicide </a:t>
            </a:r>
            <a:r>
              <a:rPr lang="en-US" dirty="0" smtClean="0">
                <a:latin typeface="Arial" pitchFamily="34" charset="0"/>
                <a:cs typeface="Arial" pitchFamily="34" charset="0"/>
              </a:rPr>
              <a:t>categorization system </a:t>
            </a:r>
            <a:r>
              <a:rPr lang="en-US" dirty="0">
                <a:latin typeface="Arial" pitchFamily="34" charset="0"/>
                <a:cs typeface="Arial" pitchFamily="34" charset="0"/>
              </a:rPr>
              <a:t>based on </a:t>
            </a:r>
            <a:r>
              <a:rPr lang="en-US" dirty="0" smtClean="0">
                <a:latin typeface="Arial" pitchFamily="34" charset="0"/>
                <a:cs typeface="Arial" pitchFamily="34" charset="0"/>
              </a:rPr>
              <a:t>herbicide mechanism </a:t>
            </a:r>
            <a:r>
              <a:rPr lang="en-US" dirty="0">
                <a:latin typeface="Arial" pitchFamily="34" charset="0"/>
                <a:cs typeface="Arial" pitchFamily="34" charset="0"/>
              </a:rPr>
              <a:t>of action. The classification system was developed with the idea that if herbicide </a:t>
            </a:r>
            <a:r>
              <a:rPr lang="en-US" dirty="0" smtClean="0">
                <a:latin typeface="Arial" pitchFamily="34" charset="0"/>
                <a:cs typeface="Arial" pitchFamily="34" charset="0"/>
              </a:rPr>
              <a:t>mechanism </a:t>
            </a:r>
            <a:r>
              <a:rPr lang="en-US" dirty="0">
                <a:latin typeface="Arial" pitchFamily="34" charset="0"/>
                <a:cs typeface="Arial" pitchFamily="34" charset="0"/>
              </a:rPr>
              <a:t>of action was well </a:t>
            </a:r>
            <a:r>
              <a:rPr lang="en-US" dirty="0" smtClean="0">
                <a:latin typeface="Arial" pitchFamily="34" charset="0"/>
                <a:cs typeface="Arial" pitchFamily="34" charset="0"/>
              </a:rPr>
              <a:t>known, </a:t>
            </a:r>
            <a:r>
              <a:rPr lang="en-US" dirty="0">
                <a:latin typeface="Arial" pitchFamily="34" charset="0"/>
                <a:cs typeface="Arial" pitchFamily="34" charset="0"/>
              </a:rPr>
              <a:t>recommendations for herbicide resistance management would be </a:t>
            </a:r>
            <a:r>
              <a:rPr lang="en-US" dirty="0" smtClean="0">
                <a:latin typeface="Arial" pitchFamily="34" charset="0"/>
                <a:cs typeface="Arial" pitchFamily="34" charset="0"/>
              </a:rPr>
              <a:t>easier to understand.</a:t>
            </a:r>
            <a:r>
              <a:rPr lang="en-US" baseline="0" dirty="0" smtClean="0">
                <a:latin typeface="Arial" pitchFamily="34" charset="0"/>
                <a:cs typeface="Arial" pitchFamily="34" charset="0"/>
              </a:rPr>
              <a:t> </a:t>
            </a:r>
          </a:p>
          <a:p>
            <a:endParaRPr lang="en-US" baseline="0" dirty="0" smtClean="0">
              <a:latin typeface="Arial" pitchFamily="34" charset="0"/>
              <a:cs typeface="Arial" pitchFamily="34" charset="0"/>
            </a:endParaRPr>
          </a:p>
          <a:p>
            <a:r>
              <a:rPr lang="en-US" dirty="0" smtClean="0">
                <a:latin typeface="Arial" pitchFamily="34" charset="0"/>
                <a:cs typeface="Arial" pitchFamily="34" charset="0"/>
              </a:rPr>
              <a:t>Herbicides </a:t>
            </a:r>
            <a:r>
              <a:rPr lang="en-US" dirty="0">
                <a:latin typeface="Arial" pitchFamily="34" charset="0"/>
                <a:cs typeface="Arial" pitchFamily="34" charset="0"/>
              </a:rPr>
              <a:t>with the same </a:t>
            </a:r>
            <a:r>
              <a:rPr lang="en-US" dirty="0" smtClean="0">
                <a:latin typeface="Arial" pitchFamily="34" charset="0"/>
                <a:cs typeface="Arial" pitchFamily="34" charset="0"/>
              </a:rPr>
              <a:t>mechanism </a:t>
            </a:r>
            <a:r>
              <a:rPr lang="en-US" dirty="0">
                <a:latin typeface="Arial" pitchFamily="34" charset="0"/>
                <a:cs typeface="Arial" pitchFamily="34" charset="0"/>
              </a:rPr>
              <a:t>of action were assigned </a:t>
            </a:r>
            <a:r>
              <a:rPr lang="en-US" b="1" dirty="0">
                <a:latin typeface="Arial" pitchFamily="34" charset="0"/>
                <a:cs typeface="Arial" pitchFamily="34" charset="0"/>
              </a:rPr>
              <a:t>&lt;mouse click&gt; </a:t>
            </a:r>
            <a:r>
              <a:rPr lang="en-US" dirty="0">
                <a:latin typeface="Arial" pitchFamily="34" charset="0"/>
                <a:cs typeface="Arial" pitchFamily="34" charset="0"/>
              </a:rPr>
              <a:t>a group number. These numbers may be listed on herbicide product labels. </a:t>
            </a:r>
            <a:r>
              <a:rPr lang="en-US" dirty="0" smtClean="0">
                <a:latin typeface="Arial" pitchFamily="34" charset="0"/>
                <a:cs typeface="Arial" pitchFamily="34" charset="0"/>
              </a:rPr>
              <a:t>The </a:t>
            </a:r>
            <a:r>
              <a:rPr lang="en-US" dirty="0">
                <a:latin typeface="Arial" pitchFamily="34" charset="0"/>
                <a:cs typeface="Arial" pitchFamily="34" charset="0"/>
              </a:rPr>
              <a:t>EPA recommends </a:t>
            </a:r>
            <a:r>
              <a:rPr lang="en-US" dirty="0" smtClean="0">
                <a:latin typeface="Arial" pitchFamily="34" charset="0"/>
                <a:cs typeface="Arial" pitchFamily="34" charset="0"/>
              </a:rPr>
              <a:t>currently that </a:t>
            </a:r>
            <a:r>
              <a:rPr lang="en-US" dirty="0">
                <a:latin typeface="Arial" pitchFamily="34" charset="0"/>
                <a:cs typeface="Arial" pitchFamily="34" charset="0"/>
              </a:rPr>
              <a:t>herbicide labels display the group number that identifies the </a:t>
            </a:r>
            <a:r>
              <a:rPr lang="en-US" dirty="0" smtClean="0">
                <a:latin typeface="Arial" pitchFamily="34" charset="0"/>
                <a:cs typeface="Arial" pitchFamily="34" charset="0"/>
              </a:rPr>
              <a:t>mechanism </a:t>
            </a:r>
            <a:r>
              <a:rPr lang="en-US" dirty="0">
                <a:latin typeface="Arial" pitchFamily="34" charset="0"/>
                <a:cs typeface="Arial" pitchFamily="34" charset="0"/>
              </a:rPr>
              <a:t>of action for </a:t>
            </a:r>
            <a:r>
              <a:rPr lang="en-US" dirty="0" smtClean="0">
                <a:latin typeface="Arial" pitchFamily="34" charset="0"/>
                <a:cs typeface="Arial" pitchFamily="34" charset="0"/>
              </a:rPr>
              <a:t>all active ingredients in the</a:t>
            </a:r>
            <a:r>
              <a:rPr lang="en-US" baseline="0" dirty="0" smtClean="0">
                <a:latin typeface="Arial" pitchFamily="34" charset="0"/>
                <a:cs typeface="Arial" pitchFamily="34" charset="0"/>
              </a:rPr>
              <a:t> herbicide </a:t>
            </a:r>
            <a:r>
              <a:rPr lang="en-US" dirty="0" smtClean="0">
                <a:latin typeface="Arial" pitchFamily="34" charset="0"/>
                <a:cs typeface="Arial" pitchFamily="34" charset="0"/>
              </a:rPr>
              <a:t>product.</a:t>
            </a:r>
          </a:p>
          <a:p>
            <a:endParaRPr lang="en-US" u="none" dirty="0" smtClean="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smtClean="0"/>
              <a:t>When planning a herbicide program to prevent or mitigate the evolution of herbicide resistance in weeds, rotation among herbicides with different group numbers is necessary. More information on managing herbicide resistance is presented in Lesson 5.</a:t>
            </a:r>
            <a:endParaRPr lang="en-US" u="none" dirty="0" smtClean="0">
              <a:latin typeface="Arial" pitchFamily="34" charset="0"/>
              <a:cs typeface="Arial" pitchFamily="34" charset="0"/>
            </a:endParaRPr>
          </a:p>
          <a:p>
            <a:endParaRPr lang="en-US" dirty="0" smtClean="0">
              <a:latin typeface="Arial" pitchFamily="34" charset="0"/>
              <a:cs typeface="Arial" pitchFamily="34" charset="0"/>
            </a:endParaRPr>
          </a:p>
          <a:p>
            <a:r>
              <a:rPr lang="en-US" b="1" dirty="0" smtClean="0">
                <a:latin typeface="Arial" pitchFamily="34" charset="0"/>
                <a:cs typeface="Arial" pitchFamily="34" charset="0"/>
              </a:rPr>
              <a:t>&lt;</a:t>
            </a:r>
            <a:r>
              <a:rPr lang="en-US" b="1" dirty="0">
                <a:latin typeface="Arial" pitchFamily="34" charset="0"/>
                <a:cs typeface="Arial" pitchFamily="34" charset="0"/>
              </a:rPr>
              <a:t>mouse click&gt;</a:t>
            </a:r>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AC8698-9FE4-4F18-85DB-9092ED67BC19}" type="slidenum">
              <a:rPr lang="en-US"/>
              <a:pPr fontAlgn="base">
                <a:spcBef>
                  <a:spcPct val="0"/>
                </a:spcBef>
                <a:spcAft>
                  <a:spcPct val="0"/>
                </a:spcAft>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latin typeface="Arial" pitchFamily="34" charset="0"/>
                <a:cs typeface="Arial" pitchFamily="34" charset="0"/>
              </a:rPr>
              <a:t>The goal of the herbicide group number classification system is to provide a tool that aids in herbicide selection. </a:t>
            </a:r>
            <a:r>
              <a:rPr lang="en-US" dirty="0" smtClean="0">
                <a:latin typeface="Arial" pitchFamily="34" charset="0"/>
                <a:cs typeface="Arial" pitchFamily="34" charset="0"/>
              </a:rPr>
              <a:t>Because mechanism of action is by far the most specific and complex method for categorizing herbicides, the group number simplifies the relationships and identification process. </a:t>
            </a:r>
          </a:p>
          <a:p>
            <a:r>
              <a:rPr lang="en-US" dirty="0" smtClean="0">
                <a:latin typeface="Arial" pitchFamily="34" charset="0"/>
                <a:cs typeface="Arial" pitchFamily="34" charset="0"/>
              </a:rPr>
              <a:t> </a:t>
            </a:r>
          </a:p>
          <a:p>
            <a:r>
              <a:rPr lang="en-US" b="1" dirty="0" smtClean="0">
                <a:latin typeface="Arial" pitchFamily="34" charset="0"/>
                <a:cs typeface="Arial" pitchFamily="34" charset="0"/>
              </a:rPr>
              <a:t>&lt;</a:t>
            </a:r>
            <a:r>
              <a:rPr lang="en-US" b="1" dirty="0">
                <a:latin typeface="Arial" pitchFamily="34" charset="0"/>
                <a:cs typeface="Arial" pitchFamily="34" charset="0"/>
              </a:rPr>
              <a:t>mouse click&gt; </a:t>
            </a:r>
            <a:r>
              <a:rPr lang="en-US" dirty="0">
                <a:latin typeface="Arial" pitchFamily="34" charset="0"/>
                <a:cs typeface="Arial" pitchFamily="34" charset="0"/>
              </a:rPr>
              <a:t>Herbicide labels also include herbicide resistance management guidelines to direct growers and dealers or retailers to local extension experts for assistance with weed management decisions.</a:t>
            </a:r>
          </a:p>
          <a:p>
            <a:r>
              <a:rPr lang="en-US" dirty="0">
                <a:latin typeface="Arial" pitchFamily="34" charset="0"/>
                <a:cs typeface="Arial" pitchFamily="34" charset="0"/>
              </a:rPr>
              <a:t> </a:t>
            </a:r>
          </a:p>
          <a:p>
            <a:r>
              <a:rPr lang="en-US" b="1" dirty="0">
                <a:latin typeface="Arial" pitchFamily="34" charset="0"/>
                <a:cs typeface="Arial" pitchFamily="34" charset="0"/>
              </a:rPr>
              <a:t>&lt;mouse click&gt;</a:t>
            </a:r>
          </a:p>
          <a:p>
            <a:pPr eaLnBrk="1" hangingPunct="1">
              <a:spcBef>
                <a:spcPct val="0"/>
              </a:spcBef>
            </a:pPr>
            <a:endParaRPr lang="en-US" dirty="0" smtClean="0">
              <a:latin typeface="Arial" pitchFamily="34" charset="0"/>
              <a:cs typeface="Arial" pitchFamily="34" charset="0"/>
            </a:endParaRPr>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CA1357-5F5F-4027-A390-C8A31D85353E}" type="slidenum">
              <a:rPr lang="en-US"/>
              <a:pPr fontAlgn="base">
                <a:spcBef>
                  <a:spcPct val="0"/>
                </a:spcBef>
                <a:spcAft>
                  <a:spcPct val="0"/>
                </a:spcAft>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Arial" pitchFamily="34" charset="0"/>
                <a:cs typeface="Arial" pitchFamily="34" charset="0"/>
              </a:rPr>
              <a:t>These </a:t>
            </a:r>
            <a:r>
              <a:rPr lang="en-US" dirty="0">
                <a:latin typeface="Arial" pitchFamily="34" charset="0"/>
                <a:cs typeface="Arial" pitchFamily="34" charset="0"/>
              </a:rPr>
              <a:t>are </a:t>
            </a:r>
            <a:r>
              <a:rPr lang="en-US" dirty="0" smtClean="0">
                <a:latin typeface="Arial" pitchFamily="34" charset="0"/>
                <a:cs typeface="Arial" pitchFamily="34" charset="0"/>
              </a:rPr>
              <a:t>examples </a:t>
            </a:r>
            <a:r>
              <a:rPr lang="en-US" dirty="0">
                <a:latin typeface="Arial" pitchFamily="34" charset="0"/>
                <a:cs typeface="Arial" pitchFamily="34" charset="0"/>
              </a:rPr>
              <a:t>of </a:t>
            </a:r>
            <a:r>
              <a:rPr lang="en-US" dirty="0" smtClean="0">
                <a:latin typeface="Arial" pitchFamily="34" charset="0"/>
                <a:cs typeface="Arial" pitchFamily="34" charset="0"/>
              </a:rPr>
              <a:t>mechanism </a:t>
            </a:r>
            <a:r>
              <a:rPr lang="en-US" dirty="0">
                <a:latin typeface="Arial" pitchFamily="34" charset="0"/>
                <a:cs typeface="Arial" pitchFamily="34" charset="0"/>
              </a:rPr>
              <a:t>of action group numbers </a:t>
            </a:r>
            <a:r>
              <a:rPr lang="en-US" dirty="0" smtClean="0">
                <a:latin typeface="Arial" pitchFamily="34" charset="0"/>
                <a:cs typeface="Arial" pitchFamily="34" charset="0"/>
              </a:rPr>
              <a:t>and descriptions that</a:t>
            </a:r>
            <a:r>
              <a:rPr lang="en-US" baseline="0" dirty="0" smtClean="0">
                <a:latin typeface="Arial" pitchFamily="34" charset="0"/>
                <a:cs typeface="Arial" pitchFamily="34" charset="0"/>
              </a:rPr>
              <a:t> appear on some herbicide </a:t>
            </a:r>
            <a:r>
              <a:rPr lang="en-US" dirty="0" smtClean="0">
                <a:latin typeface="Arial" pitchFamily="34" charset="0"/>
                <a:cs typeface="Arial" pitchFamily="34" charset="0"/>
              </a:rPr>
              <a:t>labels</a:t>
            </a:r>
            <a:r>
              <a:rPr lang="en-US" dirty="0">
                <a:latin typeface="Arial" pitchFamily="34" charset="0"/>
                <a:cs typeface="Arial" pitchFamily="34" charset="0"/>
              </a:rPr>
              <a:t>. </a:t>
            </a:r>
            <a:endParaRPr lang="en-US" dirty="0" smtClean="0">
              <a:latin typeface="Arial" pitchFamily="34" charset="0"/>
              <a:cs typeface="Arial" pitchFamily="34" charset="0"/>
            </a:endParaRPr>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955C4E-D2AA-46CC-AC32-DB188E358DD4}" type="slidenum">
              <a:rPr lang="en-US"/>
              <a:pPr fontAlgn="base">
                <a:spcBef>
                  <a:spcPct val="0"/>
                </a:spcBef>
                <a:spcAft>
                  <a:spcPct val="0"/>
                </a:spcAft>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latin typeface="Arial" pitchFamily="34" charset="0"/>
                <a:cs typeface="Arial" pitchFamily="34" charset="0"/>
              </a:rPr>
              <a:t>This is an example of a herbicide label showing where the group number may be found. </a:t>
            </a:r>
            <a:r>
              <a:rPr lang="en-US" dirty="0" smtClean="0">
                <a:latin typeface="Arial" pitchFamily="34" charset="0"/>
                <a:cs typeface="Arial" pitchFamily="34" charset="0"/>
              </a:rPr>
              <a:t>This location may </a:t>
            </a:r>
            <a:r>
              <a:rPr lang="en-US" dirty="0">
                <a:latin typeface="Arial" pitchFamily="34" charset="0"/>
                <a:cs typeface="Arial" pitchFamily="34" charset="0"/>
              </a:rPr>
              <a:t>vary from product to </a:t>
            </a:r>
            <a:r>
              <a:rPr lang="en-US" dirty="0" smtClean="0">
                <a:latin typeface="Arial" pitchFamily="34" charset="0"/>
                <a:cs typeface="Arial" pitchFamily="34" charset="0"/>
              </a:rPr>
              <a:t>product.</a:t>
            </a:r>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955C4E-D2AA-46CC-AC32-DB188E358DD4}" type="slidenum">
              <a:rPr lang="en-US"/>
              <a:pPr fontAlgn="base">
                <a:spcBef>
                  <a:spcPct val="0"/>
                </a:spcBef>
                <a:spcAft>
                  <a:spcPct val="0"/>
                </a:spcAft>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latin typeface="Arial" pitchFamily="34" charset="0"/>
                <a:cs typeface="Arial" pitchFamily="34" charset="0"/>
              </a:rPr>
              <a:t>This concludes the lesson on how herbicides work. This lesson provided information on several important terms related to herbicides and herbicide use, including: </a:t>
            </a:r>
            <a:r>
              <a:rPr lang="en-US" dirty="0" smtClean="0">
                <a:latin typeface="Arial" pitchFamily="34" charset="0"/>
                <a:cs typeface="Arial" pitchFamily="34" charset="0"/>
              </a:rPr>
              <a:t>tolerance</a:t>
            </a:r>
            <a:r>
              <a:rPr lang="en-US" dirty="0">
                <a:latin typeface="Arial" pitchFamily="34" charset="0"/>
                <a:cs typeface="Arial" pitchFamily="34" charset="0"/>
              </a:rPr>
              <a:t>, chemistry, efficacy, timing, and placement of applications.</a:t>
            </a:r>
            <a:r>
              <a:rPr lang="en-US" b="1" dirty="0">
                <a:solidFill>
                  <a:srgbClr val="FF0000"/>
                </a:solidFill>
                <a:latin typeface="Arial" pitchFamily="34" charset="0"/>
                <a:cs typeface="Arial" pitchFamily="34" charset="0"/>
              </a:rPr>
              <a:t> </a:t>
            </a:r>
            <a:endParaRPr lang="en-US" b="1" dirty="0" smtClean="0">
              <a:solidFill>
                <a:srgbClr val="FF0000"/>
              </a:solidFill>
              <a:latin typeface="Arial" pitchFamily="34" charset="0"/>
              <a:cs typeface="Arial" pitchFamily="34" charset="0"/>
            </a:endParaRPr>
          </a:p>
          <a:p>
            <a:r>
              <a:rPr lang="en-US" dirty="0">
                <a:latin typeface="Arial" pitchFamily="34" charset="0"/>
                <a:cs typeface="Arial" pitchFamily="34" charset="0"/>
              </a:rPr>
              <a:t> </a:t>
            </a:r>
          </a:p>
          <a:p>
            <a:r>
              <a:rPr lang="en-US" dirty="0">
                <a:latin typeface="Arial" pitchFamily="34" charset="0"/>
                <a:cs typeface="Arial" pitchFamily="34" charset="0"/>
              </a:rPr>
              <a:t>By now, you also know </a:t>
            </a:r>
            <a:r>
              <a:rPr lang="en-US" b="1" dirty="0">
                <a:latin typeface="Arial" pitchFamily="34" charset="0"/>
                <a:cs typeface="Arial" pitchFamily="34" charset="0"/>
              </a:rPr>
              <a:t>&lt;mouse click&gt; </a:t>
            </a:r>
            <a:r>
              <a:rPr lang="en-US" dirty="0">
                <a:latin typeface="Arial" pitchFamily="34" charset="0"/>
                <a:cs typeface="Arial" pitchFamily="34" charset="0"/>
              </a:rPr>
              <a:t>several forms of herbicide </a:t>
            </a:r>
            <a:r>
              <a:rPr lang="en-US" dirty="0" smtClean="0">
                <a:latin typeface="Arial" pitchFamily="34" charset="0"/>
                <a:cs typeface="Arial" pitchFamily="34" charset="0"/>
              </a:rPr>
              <a:t>categorization, </a:t>
            </a:r>
            <a:r>
              <a:rPr lang="en-US" dirty="0">
                <a:latin typeface="Arial" pitchFamily="34" charset="0"/>
                <a:cs typeface="Arial" pitchFamily="34" charset="0"/>
              </a:rPr>
              <a:t>including </a:t>
            </a:r>
            <a:r>
              <a:rPr lang="en-US" b="1" dirty="0">
                <a:latin typeface="Arial" pitchFamily="34" charset="0"/>
                <a:cs typeface="Arial" pitchFamily="34" charset="0"/>
              </a:rPr>
              <a:t>&lt;mouse click&gt; </a:t>
            </a:r>
            <a:r>
              <a:rPr lang="en-US" dirty="0">
                <a:latin typeface="Arial" pitchFamily="34" charset="0"/>
                <a:cs typeface="Arial" pitchFamily="34" charset="0"/>
              </a:rPr>
              <a:t>the form that is most related to the management of herbicide-resistant weeds: </a:t>
            </a:r>
            <a:r>
              <a:rPr lang="en-US" dirty="0" smtClean="0">
                <a:latin typeface="Arial" pitchFamily="34" charset="0"/>
                <a:cs typeface="Arial" pitchFamily="34" charset="0"/>
              </a:rPr>
              <a:t>mechanism </a:t>
            </a:r>
            <a:r>
              <a:rPr lang="en-US" dirty="0">
                <a:latin typeface="Arial" pitchFamily="34" charset="0"/>
                <a:cs typeface="Arial" pitchFamily="34" charset="0"/>
              </a:rPr>
              <a:t>of action.</a:t>
            </a:r>
          </a:p>
          <a:p>
            <a:r>
              <a:rPr lang="en-US" dirty="0">
                <a:latin typeface="Arial" pitchFamily="34" charset="0"/>
                <a:cs typeface="Arial" pitchFamily="34" charset="0"/>
              </a:rPr>
              <a:t> </a:t>
            </a:r>
          </a:p>
          <a:p>
            <a:r>
              <a:rPr lang="en-US" dirty="0">
                <a:latin typeface="Arial" pitchFamily="34" charset="0"/>
                <a:cs typeface="Arial" pitchFamily="34" charset="0"/>
              </a:rPr>
              <a:t>Three additional training </a:t>
            </a:r>
            <a:r>
              <a:rPr lang="en-US" dirty="0" smtClean="0">
                <a:latin typeface="Arial" pitchFamily="34" charset="0"/>
                <a:cs typeface="Arial" pitchFamily="34" charset="0"/>
              </a:rPr>
              <a:t>lessons follow</a:t>
            </a:r>
            <a:r>
              <a:rPr lang="en-US" dirty="0">
                <a:latin typeface="Arial" pitchFamily="34" charset="0"/>
                <a:cs typeface="Arial" pitchFamily="34" charset="0"/>
              </a:rPr>
              <a:t>. You may continue with these lessons now, or save your </a:t>
            </a:r>
            <a:r>
              <a:rPr lang="en-US" dirty="0" smtClean="0">
                <a:latin typeface="Arial" pitchFamily="34" charset="0"/>
                <a:cs typeface="Arial" pitchFamily="34" charset="0"/>
              </a:rPr>
              <a:t>work </a:t>
            </a:r>
            <a:r>
              <a:rPr lang="en-US" dirty="0">
                <a:latin typeface="Arial" pitchFamily="34" charset="0"/>
                <a:cs typeface="Arial" pitchFamily="34" charset="0"/>
              </a:rPr>
              <a:t>and return at a later time.</a:t>
            </a:r>
          </a:p>
          <a:p>
            <a:pPr eaLnBrk="1" hangingPunct="1">
              <a:spcBef>
                <a:spcPct val="0"/>
              </a:spcBef>
            </a:pPr>
            <a:endParaRPr lang="en-US" dirty="0" smtClean="0">
              <a:latin typeface="Arial" pitchFamily="34" charset="0"/>
              <a:cs typeface="Arial" pitchFamily="34"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latin typeface="Arial" pitchFamily="34" charset="0"/>
                <a:cs typeface="Arial" pitchFamily="34" charset="0"/>
              </a:rPr>
              <a:t>&lt;mouse click&gt;</a:t>
            </a:r>
          </a:p>
        </p:txBody>
      </p:sp>
      <p:sp>
        <p:nvSpPr>
          <p:cNvPr id="47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70CC0B-3EA2-481E-8D05-AEAF5DE72D5B}" type="slidenum">
              <a:rPr lang="en-US"/>
              <a:pPr fontAlgn="base">
                <a:spcBef>
                  <a:spcPct val="0"/>
                </a:spcBef>
                <a:spcAft>
                  <a:spcPct val="0"/>
                </a:spcAft>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193CD84-1BD0-425A-8634-8B72C9440A16}" type="slidenum">
              <a:rPr lang="en-US" smtClean="0"/>
              <a:pPr>
                <a:defRPr/>
              </a:pPr>
              <a:t>19</a:t>
            </a:fld>
            <a:endParaRPr lang="en-US" dirty="0"/>
          </a:p>
        </p:txBody>
      </p:sp>
    </p:spTree>
    <p:extLst>
      <p:ext uri="{BB962C8B-B14F-4D97-AF65-F5344CB8AC3E}">
        <p14:creationId xmlns:p14="http://schemas.microsoft.com/office/powerpoint/2010/main" val="662390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normAutofit fontScale="92500"/>
          </a:bodyPr>
          <a:lstStyle/>
          <a:p>
            <a:r>
              <a:rPr lang="en-US" b="1" dirty="0" smtClean="0">
                <a:latin typeface="Arial" pitchFamily="34" charset="0"/>
                <a:cs typeface="Arial" pitchFamily="34" charset="0"/>
              </a:rPr>
              <a:t>&lt;Narrative below</a:t>
            </a:r>
            <a:r>
              <a:rPr lang="en-US" b="1" baseline="0" dirty="0" smtClean="0">
                <a:latin typeface="Arial" pitchFamily="34" charset="0"/>
                <a:cs typeface="Arial" pitchFamily="34" charset="0"/>
              </a:rPr>
              <a:t> covers both slides on classification hierarchy.&gt;</a:t>
            </a:r>
            <a:endParaRPr lang="en-US" b="1"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As </a:t>
            </a:r>
            <a:r>
              <a:rPr lang="en-US" dirty="0">
                <a:latin typeface="Arial" pitchFamily="34" charset="0"/>
                <a:cs typeface="Arial" pitchFamily="34" charset="0"/>
              </a:rPr>
              <a:t>stated previously, mode of action describes the overall effect of herbicides on plants, including the symptoms observed after treatment. </a:t>
            </a:r>
            <a:r>
              <a:rPr lang="en-US" b="1" dirty="0" smtClean="0">
                <a:solidFill>
                  <a:srgbClr val="FF0000"/>
                </a:solidFill>
                <a:latin typeface="Arial" pitchFamily="34" charset="0"/>
                <a:cs typeface="Arial" pitchFamily="34" charset="0"/>
              </a:rPr>
              <a:t> </a:t>
            </a:r>
            <a:r>
              <a:rPr lang="en-US" dirty="0">
                <a:latin typeface="Arial" pitchFamily="34" charset="0"/>
                <a:cs typeface="Arial" pitchFamily="34" charset="0"/>
              </a:rPr>
              <a:t>Mode of action can be considered “the big picture.” However, herbicides within a common mode of action may interact at different biochemical </a:t>
            </a:r>
            <a:r>
              <a:rPr lang="en-US" dirty="0" smtClean="0">
                <a:latin typeface="Arial" pitchFamily="34" charset="0"/>
                <a:cs typeface="Arial" pitchFamily="34" charset="0"/>
              </a:rPr>
              <a:t>sites in </a:t>
            </a:r>
            <a:r>
              <a:rPr lang="en-US" dirty="0">
                <a:latin typeface="Arial" pitchFamily="34" charset="0"/>
                <a:cs typeface="Arial" pitchFamily="34" charset="0"/>
              </a:rPr>
              <a:t>the plant, a process differentiated by herbicide </a:t>
            </a:r>
            <a:r>
              <a:rPr lang="en-US" dirty="0" smtClean="0">
                <a:latin typeface="Arial" pitchFamily="34" charset="0"/>
                <a:cs typeface="Arial" pitchFamily="34" charset="0"/>
              </a:rPr>
              <a:t>mechanism </a:t>
            </a:r>
            <a:r>
              <a:rPr lang="en-US" dirty="0">
                <a:latin typeface="Arial" pitchFamily="34" charset="0"/>
                <a:cs typeface="Arial" pitchFamily="34" charset="0"/>
              </a:rPr>
              <a:t>of action. </a:t>
            </a:r>
            <a:r>
              <a:rPr lang="en-US" b="1" dirty="0" smtClean="0">
                <a:solidFill>
                  <a:srgbClr val="FF0000"/>
                </a:solidFill>
                <a:latin typeface="Arial" pitchFamily="34" charset="0"/>
                <a:cs typeface="Arial" pitchFamily="34" charset="0"/>
              </a:rPr>
              <a:t> </a:t>
            </a:r>
            <a:r>
              <a:rPr lang="en-US" b="0" dirty="0" smtClean="0">
                <a:solidFill>
                  <a:schemeClr val="tx1"/>
                </a:solidFill>
                <a:latin typeface="Arial" pitchFamily="34" charset="0"/>
                <a:cs typeface="Arial" pitchFamily="34" charset="0"/>
              </a:rPr>
              <a:t>M</a:t>
            </a:r>
            <a:r>
              <a:rPr lang="en-US" dirty="0" smtClean="0">
                <a:latin typeface="Arial" pitchFamily="34" charset="0"/>
                <a:cs typeface="Arial" pitchFamily="34" charset="0"/>
              </a:rPr>
              <a:t>echanism </a:t>
            </a:r>
            <a:r>
              <a:rPr lang="en-US" dirty="0">
                <a:latin typeface="Arial" pitchFamily="34" charset="0"/>
                <a:cs typeface="Arial" pitchFamily="34" charset="0"/>
              </a:rPr>
              <a:t>of action can be considered </a:t>
            </a:r>
            <a:r>
              <a:rPr lang="en-US" dirty="0" smtClean="0">
                <a:latin typeface="Arial" pitchFamily="34" charset="0"/>
                <a:cs typeface="Arial" pitchFamily="34" charset="0"/>
              </a:rPr>
              <a:t>“a </a:t>
            </a:r>
            <a:r>
              <a:rPr lang="en-US" dirty="0">
                <a:latin typeface="Arial" pitchFamily="34" charset="0"/>
                <a:cs typeface="Arial" pitchFamily="34" charset="0"/>
              </a:rPr>
              <a:t>specific detail.” </a:t>
            </a:r>
          </a:p>
          <a:p>
            <a:r>
              <a:rPr lang="en-US" dirty="0">
                <a:latin typeface="Arial" pitchFamily="34" charset="0"/>
                <a:cs typeface="Arial" pitchFamily="34" charset="0"/>
              </a:rPr>
              <a:t> </a:t>
            </a:r>
          </a:p>
          <a:p>
            <a:r>
              <a:rPr lang="en-US" dirty="0">
                <a:latin typeface="Arial" pitchFamily="34" charset="0"/>
                <a:cs typeface="Arial" pitchFamily="34" charset="0"/>
              </a:rPr>
              <a:t>Herbicides from different families may </a:t>
            </a:r>
            <a:r>
              <a:rPr lang="en-US" dirty="0" smtClean="0">
                <a:latin typeface="Arial" pitchFamily="34" charset="0"/>
                <a:cs typeface="Arial" pitchFamily="34" charset="0"/>
              </a:rPr>
              <a:t>have</a:t>
            </a:r>
            <a:r>
              <a:rPr lang="en-US" b="1" dirty="0" smtClean="0">
                <a:solidFill>
                  <a:srgbClr val="FF0000"/>
                </a:solidFill>
                <a:latin typeface="Arial" pitchFamily="34" charset="0"/>
                <a:cs typeface="Arial" pitchFamily="34" charset="0"/>
              </a:rPr>
              <a:t> </a:t>
            </a:r>
            <a:r>
              <a:rPr lang="en-US" dirty="0">
                <a:latin typeface="Arial" pitchFamily="34" charset="0"/>
                <a:cs typeface="Arial" pitchFamily="34" charset="0"/>
              </a:rPr>
              <a:t>different </a:t>
            </a:r>
            <a:r>
              <a:rPr lang="en-US" dirty="0" smtClean="0">
                <a:latin typeface="Arial" pitchFamily="34" charset="0"/>
                <a:cs typeface="Arial" pitchFamily="34" charset="0"/>
              </a:rPr>
              <a:t>mechanisms </a:t>
            </a:r>
            <a:r>
              <a:rPr lang="en-US" dirty="0">
                <a:latin typeface="Arial" pitchFamily="34" charset="0"/>
                <a:cs typeface="Arial" pitchFamily="34" charset="0"/>
              </a:rPr>
              <a:t>of action as shown on this slide, where </a:t>
            </a:r>
            <a:r>
              <a:rPr lang="en-US" dirty="0" err="1">
                <a:latin typeface="Arial" pitchFamily="34" charset="0"/>
                <a:cs typeface="Arial" pitchFamily="34" charset="0"/>
              </a:rPr>
              <a:t>triazines</a:t>
            </a:r>
            <a:r>
              <a:rPr lang="en-US" dirty="0">
                <a:latin typeface="Arial" pitchFamily="34" charset="0"/>
                <a:cs typeface="Arial" pitchFamily="34" charset="0"/>
              </a:rPr>
              <a:t> and substituted </a:t>
            </a:r>
            <a:r>
              <a:rPr lang="en-US" dirty="0" err="1">
                <a:latin typeface="Arial" pitchFamily="34" charset="0"/>
                <a:cs typeface="Arial" pitchFamily="34" charset="0"/>
              </a:rPr>
              <a:t>ureas</a:t>
            </a:r>
            <a:r>
              <a:rPr lang="en-US" dirty="0">
                <a:latin typeface="Arial" pitchFamily="34" charset="0"/>
                <a:cs typeface="Arial" pitchFamily="34" charset="0"/>
              </a:rPr>
              <a:t> (two different families) have different </a:t>
            </a:r>
            <a:r>
              <a:rPr lang="en-US" dirty="0" smtClean="0">
                <a:latin typeface="Arial" pitchFamily="34" charset="0"/>
                <a:cs typeface="Arial" pitchFamily="34" charset="0"/>
              </a:rPr>
              <a:t>mechanisms </a:t>
            </a:r>
            <a:r>
              <a:rPr lang="en-US" dirty="0">
                <a:latin typeface="Arial" pitchFamily="34" charset="0"/>
                <a:cs typeface="Arial" pitchFamily="34" charset="0"/>
              </a:rPr>
              <a:t>of action, or herbicides from different families, such as the “dims,” “fops,” and “dens” (as shown on the next slide) may act on the same </a:t>
            </a:r>
            <a:r>
              <a:rPr lang="en-US" dirty="0" smtClean="0">
                <a:latin typeface="Arial" pitchFamily="34" charset="0"/>
                <a:cs typeface="Arial" pitchFamily="34" charset="0"/>
              </a:rPr>
              <a:t>mechanism </a:t>
            </a:r>
            <a:r>
              <a:rPr lang="en-US" dirty="0">
                <a:latin typeface="Arial" pitchFamily="34" charset="0"/>
                <a:cs typeface="Arial" pitchFamily="34" charset="0"/>
              </a:rPr>
              <a:t>of action.</a:t>
            </a:r>
          </a:p>
          <a:p>
            <a:r>
              <a:rPr lang="en-US" dirty="0">
                <a:latin typeface="Arial" pitchFamily="34" charset="0"/>
                <a:cs typeface="Arial" pitchFamily="34" charset="0"/>
              </a:rPr>
              <a:t> </a:t>
            </a:r>
          </a:p>
          <a:p>
            <a:r>
              <a:rPr lang="en-US" dirty="0">
                <a:latin typeface="Arial" pitchFamily="34" charset="0"/>
                <a:cs typeface="Arial" pitchFamily="34" charset="0"/>
              </a:rPr>
              <a:t>It may help to remember that mode of action and </a:t>
            </a:r>
            <a:r>
              <a:rPr lang="en-US" dirty="0" smtClean="0">
                <a:latin typeface="Arial" pitchFamily="34" charset="0"/>
                <a:cs typeface="Arial" pitchFamily="34" charset="0"/>
              </a:rPr>
              <a:t>mechanism </a:t>
            </a:r>
            <a:r>
              <a:rPr lang="en-US" dirty="0">
                <a:latin typeface="Arial" pitchFamily="34" charset="0"/>
                <a:cs typeface="Arial" pitchFamily="34" charset="0"/>
              </a:rPr>
              <a:t>of action are terms referring to the general and specific responses of the susceptible plant, while categorization according to herbicide family is based on the chemical characteristics of </a:t>
            </a:r>
            <a:r>
              <a:rPr lang="en-US" dirty="0" smtClean="0">
                <a:latin typeface="Arial" pitchFamily="34" charset="0"/>
                <a:cs typeface="Arial" pitchFamily="34" charset="0"/>
              </a:rPr>
              <a:t>the herbicide</a:t>
            </a:r>
            <a:r>
              <a:rPr lang="en-US" baseline="0" dirty="0" smtClean="0">
                <a:latin typeface="Arial" pitchFamily="34" charset="0"/>
                <a:cs typeface="Arial" pitchFamily="34" charset="0"/>
              </a:rPr>
              <a:t> molecules.</a:t>
            </a:r>
            <a:endParaRPr lang="en-US" dirty="0">
              <a:latin typeface="Arial" pitchFamily="34" charset="0"/>
              <a:cs typeface="Arial" pitchFamily="34" charset="0"/>
            </a:endParaRPr>
          </a:p>
          <a:p>
            <a:r>
              <a:rPr lang="en-US" dirty="0">
                <a:latin typeface="Arial" pitchFamily="34" charset="0"/>
                <a:cs typeface="Arial" pitchFamily="34" charset="0"/>
              </a:rPr>
              <a:t> </a:t>
            </a:r>
          </a:p>
          <a:p>
            <a:r>
              <a:rPr lang="en-US" dirty="0" smtClean="0">
                <a:latin typeface="Arial" pitchFamily="34" charset="0"/>
                <a:cs typeface="Arial" pitchFamily="34" charset="0"/>
              </a:rPr>
              <a:t>&lt; </a:t>
            </a:r>
            <a:r>
              <a:rPr lang="en-US" dirty="0">
                <a:latin typeface="Arial" pitchFamily="34" charset="0"/>
                <a:cs typeface="Arial" pitchFamily="34" charset="0"/>
              </a:rPr>
              <a:t>The launch of Slide 17 will need to run on </a:t>
            </a:r>
            <a:r>
              <a:rPr lang="en-US" dirty="0" err="1">
                <a:latin typeface="Arial" pitchFamily="34" charset="0"/>
                <a:cs typeface="Arial" pitchFamily="34" charset="0"/>
              </a:rPr>
              <a:t>autoplay</a:t>
            </a:r>
            <a:r>
              <a:rPr lang="en-US" dirty="0">
                <a:latin typeface="Arial" pitchFamily="34" charset="0"/>
                <a:cs typeface="Arial" pitchFamily="34" charset="0"/>
              </a:rPr>
              <a:t> because the narrative covers both examples</a:t>
            </a:r>
            <a:r>
              <a:rPr lang="en-US" dirty="0" smtClean="0">
                <a:latin typeface="Arial" pitchFamily="34" charset="0"/>
                <a:cs typeface="Arial" pitchFamily="34" charset="0"/>
              </a:rPr>
              <a:t>.&gt;</a:t>
            </a:r>
            <a:endParaRPr lang="en-US" b="1" dirty="0">
              <a:solidFill>
                <a:srgbClr val="FF0000"/>
              </a:solidFill>
              <a:latin typeface="Arial" pitchFamily="34" charset="0"/>
              <a:cs typeface="Arial" pitchFamily="34" charset="0"/>
            </a:endParaRPr>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902245-59C1-401B-8297-38BAF9A576E4}" type="slidenum">
              <a:rPr lang="en-US"/>
              <a:pPr fontAlgn="base">
                <a:spcBef>
                  <a:spcPct val="0"/>
                </a:spcBef>
                <a:spcAft>
                  <a:spcPct val="0"/>
                </a:spcAft>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latin typeface="Arial" pitchFamily="34" charset="0"/>
              <a:cs typeface="Arial" pitchFamily="34" charset="0"/>
            </a:endParaRPr>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C7F710-45B5-4344-A057-7F1794028A96}" type="slidenum">
              <a:rPr lang="en-US"/>
              <a:pPr fontAlgn="base">
                <a:spcBef>
                  <a:spcPct val="0"/>
                </a:spcBef>
                <a:spcAft>
                  <a:spcPct val="0"/>
                </a:spcAft>
                <a:defRPr/>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p:nvPr userDrawn="1"/>
        </p:nvSpPr>
        <p:spPr>
          <a:xfrm>
            <a:off x="0" y="6424246"/>
            <a:ext cx="9144000" cy="4454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6110" y="6474495"/>
            <a:ext cx="978824" cy="344978"/>
          </a:xfrm>
          <a:prstGeom prst="rect">
            <a:avLst/>
          </a:prstGeom>
        </p:spPr>
      </p:pic>
      <p:sp>
        <p:nvSpPr>
          <p:cNvPr id="9" name="TextBox 8"/>
          <p:cNvSpPr txBox="1"/>
          <p:nvPr userDrawn="1"/>
        </p:nvSpPr>
        <p:spPr>
          <a:xfrm>
            <a:off x="1437505" y="6521063"/>
            <a:ext cx="5957849" cy="276999"/>
          </a:xfrm>
          <a:prstGeom prst="rect">
            <a:avLst/>
          </a:prstGeom>
          <a:noFill/>
        </p:spPr>
        <p:txBody>
          <a:bodyPr wrap="none" anchor="b">
            <a:spAutoFit/>
          </a:bodyPr>
          <a:lstStyle/>
          <a:p>
            <a:pPr algn="ctr"/>
            <a:r>
              <a:rPr lang="en-US" sz="1200" b="1" spc="40" dirty="0" smtClean="0">
                <a:solidFill>
                  <a:schemeClr val="bg1"/>
                </a:solidFill>
                <a:latin typeface="Calibri" pitchFamily="34" charset="0"/>
              </a:rPr>
              <a:t>WSSA Herbicide Resistance Management</a:t>
            </a:r>
            <a:r>
              <a:rPr lang="en-US" sz="1200" b="1" spc="40" baseline="0" dirty="0" smtClean="0">
                <a:solidFill>
                  <a:schemeClr val="bg1"/>
                </a:solidFill>
                <a:latin typeface="Calibri" pitchFamily="34" charset="0"/>
              </a:rPr>
              <a:t> </a:t>
            </a:r>
            <a:r>
              <a:rPr lang="en-US" sz="1200" b="1" spc="40" dirty="0" smtClean="0">
                <a:solidFill>
                  <a:schemeClr val="bg1"/>
                </a:solidFill>
                <a:latin typeface="Calibri" pitchFamily="34" charset="0"/>
              </a:rPr>
              <a:t>Lesson 2 © 2011 WSSA All Rights Reserved</a:t>
            </a:r>
            <a:endParaRPr lang="en-US" sz="1200" b="1" i="1" spc="40" dirty="0">
              <a:solidFill>
                <a:schemeClr val="bg1"/>
              </a:solidFill>
              <a:latin typeface="Calibri" pitchFamily="34" charset="0"/>
            </a:endParaRPr>
          </a:p>
        </p:txBody>
      </p:sp>
      <p:sp>
        <p:nvSpPr>
          <p:cNvPr id="11" name="Slide Number Placeholder 3"/>
          <p:cNvSpPr>
            <a:spLocks noGrp="1"/>
          </p:cNvSpPr>
          <p:nvPr>
            <p:ph type="sldNum" sz="quarter" idx="4"/>
          </p:nvPr>
        </p:nvSpPr>
        <p:spPr>
          <a:xfrm>
            <a:off x="6553200" y="6477000"/>
            <a:ext cx="2133600" cy="365125"/>
          </a:xfrm>
          <a:prstGeom prst="rect">
            <a:avLst/>
          </a:prstGeom>
        </p:spPr>
        <p:txBody>
          <a:bodyPr vert="horz" lIns="91440" tIns="45720" rIns="91440" bIns="45720" rtlCol="0" anchor="ctr"/>
          <a:lstStyle>
            <a:lvl1pPr algn="r">
              <a:defRPr sz="1200">
                <a:solidFill>
                  <a:schemeClr val="bg1"/>
                </a:solidFill>
                <a:latin typeface="+mn-lt"/>
              </a:defRPr>
            </a:lvl1pPr>
          </a:lstStyle>
          <a:p>
            <a:fld id="{7A0A3EAA-7586-45BE-9FBD-F3438C972DE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2362200"/>
            <a:ext cx="4038600" cy="3763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362200"/>
            <a:ext cx="4038600" cy="3763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p:nvPr userDrawn="1"/>
        </p:nvSpPr>
        <p:spPr>
          <a:xfrm>
            <a:off x="0" y="6424246"/>
            <a:ext cx="9144000" cy="4454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6110" y="6474495"/>
            <a:ext cx="978824" cy="344978"/>
          </a:xfrm>
          <a:prstGeom prst="rect">
            <a:avLst/>
          </a:prstGeom>
        </p:spPr>
      </p:pic>
      <p:sp>
        <p:nvSpPr>
          <p:cNvPr id="10" name="TextBox 9"/>
          <p:cNvSpPr txBox="1"/>
          <p:nvPr userDrawn="1"/>
        </p:nvSpPr>
        <p:spPr>
          <a:xfrm>
            <a:off x="1437505" y="6521063"/>
            <a:ext cx="5957849" cy="276999"/>
          </a:xfrm>
          <a:prstGeom prst="rect">
            <a:avLst/>
          </a:prstGeom>
          <a:noFill/>
        </p:spPr>
        <p:txBody>
          <a:bodyPr wrap="none" anchor="b">
            <a:spAutoFit/>
          </a:bodyPr>
          <a:lstStyle/>
          <a:p>
            <a:pPr algn="ctr"/>
            <a:r>
              <a:rPr lang="en-US" sz="1200" b="1" spc="40" dirty="0" smtClean="0">
                <a:solidFill>
                  <a:schemeClr val="bg1"/>
                </a:solidFill>
                <a:latin typeface="Calibri" pitchFamily="34" charset="0"/>
              </a:rPr>
              <a:t>WSSA Herbicide Resistance Management</a:t>
            </a:r>
            <a:r>
              <a:rPr lang="en-US" sz="1200" b="1" spc="40" baseline="0" dirty="0" smtClean="0">
                <a:solidFill>
                  <a:schemeClr val="bg1"/>
                </a:solidFill>
                <a:latin typeface="Calibri" pitchFamily="34" charset="0"/>
              </a:rPr>
              <a:t> </a:t>
            </a:r>
            <a:r>
              <a:rPr lang="en-US" sz="1200" b="1" spc="40" dirty="0" smtClean="0">
                <a:solidFill>
                  <a:schemeClr val="bg1"/>
                </a:solidFill>
                <a:latin typeface="Calibri" pitchFamily="34" charset="0"/>
              </a:rPr>
              <a:t>Lesson 2 © 2011 WSSA All Rights Reserved</a:t>
            </a:r>
            <a:endParaRPr lang="en-US" sz="1200" b="1" i="1" spc="40" dirty="0">
              <a:solidFill>
                <a:schemeClr val="bg1"/>
              </a:solidFill>
              <a:latin typeface="Calibri" pitchFamily="34" charset="0"/>
            </a:endParaRPr>
          </a:p>
        </p:txBody>
      </p:sp>
      <p:sp>
        <p:nvSpPr>
          <p:cNvPr id="12" name="Slide Number Placeholder 3"/>
          <p:cNvSpPr>
            <a:spLocks noGrp="1"/>
          </p:cNvSpPr>
          <p:nvPr>
            <p:ph type="sldNum" sz="quarter" idx="4"/>
          </p:nvPr>
        </p:nvSpPr>
        <p:spPr>
          <a:xfrm>
            <a:off x="6553200" y="6477000"/>
            <a:ext cx="2133600" cy="365125"/>
          </a:xfrm>
          <a:prstGeom prst="rect">
            <a:avLst/>
          </a:prstGeom>
        </p:spPr>
        <p:txBody>
          <a:bodyPr vert="horz" lIns="91440" tIns="45720" rIns="91440" bIns="45720" rtlCol="0" anchor="ctr"/>
          <a:lstStyle>
            <a:lvl1pPr algn="r">
              <a:defRPr sz="1200">
                <a:solidFill>
                  <a:schemeClr val="bg1"/>
                </a:solidFill>
                <a:latin typeface="+mn-lt"/>
              </a:defRPr>
            </a:lvl1pPr>
          </a:lstStyle>
          <a:p>
            <a:fld id="{7A0A3EAA-7586-45BE-9FBD-F3438C972DE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lvl1pPr>
              <a:defRPr b="1"/>
            </a:lvl1pPr>
          </a:lstStyle>
          <a:p>
            <a:r>
              <a:rPr lang="en-US" dirty="0" smtClean="0"/>
              <a:t>Click to edit Master title style</a:t>
            </a:r>
            <a:endParaRPr lang="en-US" dirty="0"/>
          </a:p>
        </p:txBody>
      </p:sp>
      <p:sp>
        <p:nvSpPr>
          <p:cNvPr id="4" name="Rectangle 3"/>
          <p:cNvSpPr/>
          <p:nvPr userDrawn="1"/>
        </p:nvSpPr>
        <p:spPr>
          <a:xfrm>
            <a:off x="0" y="6424246"/>
            <a:ext cx="9144000" cy="4454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6110" y="6474495"/>
            <a:ext cx="978824" cy="344978"/>
          </a:xfrm>
          <a:prstGeom prst="rect">
            <a:avLst/>
          </a:prstGeom>
        </p:spPr>
      </p:pic>
      <p:sp>
        <p:nvSpPr>
          <p:cNvPr id="8" name="TextBox 7"/>
          <p:cNvSpPr txBox="1"/>
          <p:nvPr userDrawn="1"/>
        </p:nvSpPr>
        <p:spPr>
          <a:xfrm>
            <a:off x="1437505" y="6521063"/>
            <a:ext cx="5957849" cy="276999"/>
          </a:xfrm>
          <a:prstGeom prst="rect">
            <a:avLst/>
          </a:prstGeom>
          <a:noFill/>
        </p:spPr>
        <p:txBody>
          <a:bodyPr wrap="none" anchor="b">
            <a:spAutoFit/>
          </a:bodyPr>
          <a:lstStyle/>
          <a:p>
            <a:pPr algn="ctr"/>
            <a:r>
              <a:rPr lang="en-US" sz="1200" b="1" spc="40" dirty="0" smtClean="0">
                <a:solidFill>
                  <a:schemeClr val="bg1"/>
                </a:solidFill>
                <a:latin typeface="Calibri" pitchFamily="34" charset="0"/>
              </a:rPr>
              <a:t>WSSA Herbicide Resistance Management</a:t>
            </a:r>
            <a:r>
              <a:rPr lang="en-US" sz="1200" b="1" spc="40" baseline="0" dirty="0" smtClean="0">
                <a:solidFill>
                  <a:schemeClr val="bg1"/>
                </a:solidFill>
                <a:latin typeface="Calibri" pitchFamily="34" charset="0"/>
              </a:rPr>
              <a:t> </a:t>
            </a:r>
            <a:r>
              <a:rPr lang="en-US" sz="1200" b="1" spc="40" dirty="0" smtClean="0">
                <a:solidFill>
                  <a:schemeClr val="bg1"/>
                </a:solidFill>
                <a:latin typeface="Calibri" pitchFamily="34" charset="0"/>
              </a:rPr>
              <a:t>Lesson 2 © 2011 WSSA All Rights Reserved</a:t>
            </a:r>
            <a:endParaRPr lang="en-US" sz="1200" b="1" i="1" spc="40" dirty="0">
              <a:solidFill>
                <a:schemeClr val="bg1"/>
              </a:solidFill>
              <a:latin typeface="Calibri" pitchFamily="34" charset="0"/>
            </a:endParaRPr>
          </a:p>
        </p:txBody>
      </p:sp>
      <p:sp>
        <p:nvSpPr>
          <p:cNvPr id="10" name="Slide Number Placeholder 3"/>
          <p:cNvSpPr>
            <a:spLocks noGrp="1"/>
          </p:cNvSpPr>
          <p:nvPr>
            <p:ph type="sldNum" sz="quarter" idx="4"/>
          </p:nvPr>
        </p:nvSpPr>
        <p:spPr>
          <a:xfrm>
            <a:off x="6553200" y="6477000"/>
            <a:ext cx="2133600" cy="365125"/>
          </a:xfrm>
          <a:prstGeom prst="rect">
            <a:avLst/>
          </a:prstGeom>
        </p:spPr>
        <p:txBody>
          <a:bodyPr vert="horz" lIns="91440" tIns="45720" rIns="91440" bIns="45720" rtlCol="0" anchor="ctr"/>
          <a:lstStyle>
            <a:lvl1pPr algn="r">
              <a:defRPr sz="1200">
                <a:solidFill>
                  <a:schemeClr val="bg1"/>
                </a:solidFill>
                <a:latin typeface="+mn-lt"/>
              </a:defRPr>
            </a:lvl1pPr>
          </a:lstStyle>
          <a:p>
            <a:fld id="{7A0A3EAA-7586-45BE-9FBD-F3438C972DE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6424246"/>
            <a:ext cx="9144000" cy="4454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1437505" y="6521063"/>
            <a:ext cx="5957849" cy="276999"/>
          </a:xfrm>
          <a:prstGeom prst="rect">
            <a:avLst/>
          </a:prstGeom>
          <a:noFill/>
        </p:spPr>
        <p:txBody>
          <a:bodyPr wrap="none" anchor="b">
            <a:spAutoFit/>
          </a:bodyPr>
          <a:lstStyle/>
          <a:p>
            <a:pPr algn="ctr"/>
            <a:r>
              <a:rPr lang="en-US" sz="1200" b="1" spc="40" dirty="0" smtClean="0">
                <a:solidFill>
                  <a:schemeClr val="bg1"/>
                </a:solidFill>
                <a:latin typeface="Calibri" pitchFamily="34" charset="0"/>
              </a:rPr>
              <a:t>WSSA Herbicide Resistance Management</a:t>
            </a:r>
            <a:r>
              <a:rPr lang="en-US" sz="1200" b="1" spc="40" baseline="0" dirty="0" smtClean="0">
                <a:solidFill>
                  <a:schemeClr val="bg1"/>
                </a:solidFill>
                <a:latin typeface="Calibri" pitchFamily="34" charset="0"/>
              </a:rPr>
              <a:t> </a:t>
            </a:r>
            <a:r>
              <a:rPr lang="en-US" sz="1200" b="1" spc="40" dirty="0" smtClean="0">
                <a:solidFill>
                  <a:schemeClr val="bg1"/>
                </a:solidFill>
                <a:latin typeface="Calibri" pitchFamily="34" charset="0"/>
              </a:rPr>
              <a:t>Lesson 2 © 2011 WSSA All Rights Reserved</a:t>
            </a:r>
            <a:endParaRPr lang="en-US" sz="1200" b="1" i="1" spc="40" dirty="0">
              <a:solidFill>
                <a:schemeClr val="bg1"/>
              </a:solidFill>
              <a:latin typeface="Calibri" pitchFamily="34" charset="0"/>
            </a:endParaRPr>
          </a:p>
        </p:txBody>
      </p:sp>
      <p:sp>
        <p:nvSpPr>
          <p:cNvPr id="9" name="Slide Number Placeholder 3"/>
          <p:cNvSpPr>
            <a:spLocks noGrp="1"/>
          </p:cNvSpPr>
          <p:nvPr>
            <p:ph type="sldNum" sz="quarter" idx="4"/>
          </p:nvPr>
        </p:nvSpPr>
        <p:spPr>
          <a:xfrm>
            <a:off x="6553200" y="6477000"/>
            <a:ext cx="2133600" cy="365125"/>
          </a:xfrm>
          <a:prstGeom prst="rect">
            <a:avLst/>
          </a:prstGeom>
        </p:spPr>
        <p:txBody>
          <a:bodyPr vert="horz" lIns="91440" tIns="45720" rIns="91440" bIns="45720" rtlCol="0" anchor="ctr"/>
          <a:lstStyle>
            <a:lvl1pPr algn="r">
              <a:defRPr sz="1200">
                <a:solidFill>
                  <a:schemeClr val="bg1"/>
                </a:solidFill>
                <a:latin typeface="+mn-lt"/>
              </a:defRPr>
            </a:lvl1pPr>
          </a:lstStyle>
          <a:p>
            <a:fld id="{7A0A3EAA-7586-45BE-9FBD-F3438C972DE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8" name="Title Placeholder 1"/>
          <p:cNvSpPr>
            <a:spLocks noGrp="1"/>
          </p:cNvSpPr>
          <p:nvPr>
            <p:ph type="title"/>
          </p:nvPr>
        </p:nvSpPr>
        <p:spPr bwMode="auto">
          <a:xfrm>
            <a:off x="457200" y="9144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Text Placeholder 2"/>
          <p:cNvSpPr>
            <a:spLocks noGrp="1"/>
          </p:cNvSpPr>
          <p:nvPr>
            <p:ph type="body" idx="1"/>
          </p:nvPr>
        </p:nvSpPr>
        <p:spPr bwMode="auto">
          <a:xfrm>
            <a:off x="457200" y="20574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TextBox 7"/>
          <p:cNvSpPr txBox="1"/>
          <p:nvPr/>
        </p:nvSpPr>
        <p:spPr>
          <a:xfrm>
            <a:off x="2212975" y="6507163"/>
            <a:ext cx="4718050" cy="274637"/>
          </a:xfrm>
          <a:prstGeom prst="rect">
            <a:avLst/>
          </a:prstGeom>
          <a:noFill/>
        </p:spPr>
        <p:txBody>
          <a:bodyPr wrap="none" anchor="b">
            <a:spAutoFit/>
          </a:bodyPr>
          <a:lstStyle/>
          <a:p>
            <a:pPr algn="ctr">
              <a:defRPr/>
            </a:pPr>
            <a:r>
              <a:rPr lang="en-US" sz="1200" b="1">
                <a:solidFill>
                  <a:schemeClr val="bg1"/>
                </a:solidFill>
                <a:latin typeface="Calibri" pitchFamily="34" charset="0"/>
              </a:rPr>
              <a:t>Herbicide Resistance Management ▪ Lesson 2: </a:t>
            </a:r>
            <a:r>
              <a:rPr lang="en-US" sz="1200" b="1" i="1">
                <a:solidFill>
                  <a:schemeClr val="bg1"/>
                </a:solidFill>
                <a:latin typeface="Calibri" pitchFamily="34" charset="0"/>
              </a:rPr>
              <a:t>How do herbicides work?</a:t>
            </a:r>
          </a:p>
        </p:txBody>
      </p:sp>
      <p:pic>
        <p:nvPicPr>
          <p:cNvPr id="2" name="Picture 7" descr="wssa swoosh header"/>
          <p:cNvPicPr>
            <a:picLocks noChangeAspect="1" noChangeArrowheads="1"/>
          </p:cNvPicPr>
          <p:nvPr userDrawn="1"/>
        </p:nvPicPr>
        <p:blipFill>
          <a:blip r:embed="rId6" cstate="print"/>
          <a:srcRect/>
          <a:stretch>
            <a:fillRect/>
          </a:stretch>
        </p:blipFill>
        <p:spPr bwMode="auto">
          <a:xfrm>
            <a:off x="0" y="0"/>
            <a:ext cx="9140825" cy="1023938"/>
          </a:xfrm>
          <a:prstGeom prst="rect">
            <a:avLst/>
          </a:prstGeom>
          <a:noFill/>
          <a:ln w="9525">
            <a:noFill/>
            <a:miter lim="800000"/>
            <a:headEnd/>
            <a:tailEnd/>
          </a:ln>
        </p:spPr>
      </p:pic>
      <p:sp>
        <p:nvSpPr>
          <p:cNvPr id="10" name="Rectangle 9"/>
          <p:cNvSpPr/>
          <p:nvPr userDrawn="1"/>
        </p:nvSpPr>
        <p:spPr>
          <a:xfrm>
            <a:off x="0" y="6424246"/>
            <a:ext cx="9144000" cy="4454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userDrawn="1"/>
        </p:nvSpPr>
        <p:spPr>
          <a:xfrm>
            <a:off x="1437505" y="6521063"/>
            <a:ext cx="5957849" cy="276999"/>
          </a:xfrm>
          <a:prstGeom prst="rect">
            <a:avLst/>
          </a:prstGeom>
          <a:noFill/>
        </p:spPr>
        <p:txBody>
          <a:bodyPr wrap="none" anchor="b">
            <a:spAutoFit/>
          </a:bodyPr>
          <a:lstStyle/>
          <a:p>
            <a:pPr algn="ctr"/>
            <a:r>
              <a:rPr lang="en-US" sz="1200" b="1" spc="40" dirty="0" smtClean="0">
                <a:solidFill>
                  <a:schemeClr val="bg1"/>
                </a:solidFill>
                <a:latin typeface="Calibri" pitchFamily="34" charset="0"/>
              </a:rPr>
              <a:t>WSSA Herbicide Resistance Management</a:t>
            </a:r>
            <a:r>
              <a:rPr lang="en-US" sz="1200" b="1" spc="40" baseline="0" dirty="0" smtClean="0">
                <a:solidFill>
                  <a:schemeClr val="bg1"/>
                </a:solidFill>
                <a:latin typeface="Calibri" pitchFamily="34" charset="0"/>
              </a:rPr>
              <a:t> </a:t>
            </a:r>
            <a:r>
              <a:rPr lang="en-US" sz="1200" b="1" spc="40" dirty="0" smtClean="0">
                <a:solidFill>
                  <a:schemeClr val="bg1"/>
                </a:solidFill>
                <a:latin typeface="Calibri" pitchFamily="34" charset="0"/>
              </a:rPr>
              <a:t>Lesson 2 © 2011 WSSA All Rights Reserved</a:t>
            </a:r>
            <a:endParaRPr lang="en-US" sz="1200" b="1" i="1" spc="40" dirty="0">
              <a:solidFill>
                <a:schemeClr val="bg1"/>
              </a:solidFill>
              <a:latin typeface="Calibri" pitchFamily="34" charset="0"/>
            </a:endParaRPr>
          </a:p>
        </p:txBody>
      </p:sp>
      <p:sp>
        <p:nvSpPr>
          <p:cNvPr id="12" name="Slide Number Placeholder 3"/>
          <p:cNvSpPr>
            <a:spLocks noGrp="1"/>
          </p:cNvSpPr>
          <p:nvPr>
            <p:ph type="sldNum" sz="quarter" idx="4"/>
          </p:nvPr>
        </p:nvSpPr>
        <p:spPr>
          <a:xfrm>
            <a:off x="6553200" y="6477000"/>
            <a:ext cx="2133600" cy="365125"/>
          </a:xfrm>
          <a:prstGeom prst="rect">
            <a:avLst/>
          </a:prstGeom>
        </p:spPr>
        <p:txBody>
          <a:bodyPr vert="horz" lIns="91440" tIns="45720" rIns="91440" bIns="45720" rtlCol="0" anchor="ctr"/>
          <a:lstStyle>
            <a:lvl1pPr algn="r">
              <a:defRPr sz="1200">
                <a:solidFill>
                  <a:schemeClr val="bg1"/>
                </a:solidFill>
                <a:latin typeface="+mn-lt"/>
              </a:defRPr>
            </a:lvl1pPr>
          </a:lstStyle>
          <a:p>
            <a:fld id="{7A0A3EAA-7586-45BE-9FBD-F3438C972DE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3" r:id="rId2"/>
    <p:sldLayoutId id="2147483665" r:id="rId3"/>
    <p:sldLayoutId id="2147483666" r:id="rId4"/>
  </p:sldLayoutIdLst>
  <p:hf hdr="0" ftr="0" dt="0"/>
  <p:txStyles>
    <p:titleStyle>
      <a:lvl1pPr algn="l" rtl="0" eaLnBrk="0" fontAlgn="base" hangingPunct="0">
        <a:spcBef>
          <a:spcPct val="0"/>
        </a:spcBef>
        <a:spcAft>
          <a:spcPct val="0"/>
        </a:spcAft>
        <a:defRPr sz="3800" b="1" kern="1200">
          <a:solidFill>
            <a:srgbClr val="387C2C"/>
          </a:solidFill>
          <a:latin typeface="Adobe Garamond Pro" pitchFamily="18" charset="0"/>
          <a:ea typeface="+mj-ea"/>
          <a:cs typeface="+mj-cs"/>
        </a:defRPr>
      </a:lvl1pPr>
      <a:lvl2pPr algn="l" rtl="0" eaLnBrk="0" fontAlgn="base" hangingPunct="0">
        <a:spcBef>
          <a:spcPct val="0"/>
        </a:spcBef>
        <a:spcAft>
          <a:spcPct val="0"/>
        </a:spcAft>
        <a:defRPr sz="3800" b="1">
          <a:solidFill>
            <a:srgbClr val="387C2C"/>
          </a:solidFill>
          <a:latin typeface="Adobe Garamond Pro" pitchFamily="18" charset="0"/>
        </a:defRPr>
      </a:lvl2pPr>
      <a:lvl3pPr algn="l" rtl="0" eaLnBrk="0" fontAlgn="base" hangingPunct="0">
        <a:spcBef>
          <a:spcPct val="0"/>
        </a:spcBef>
        <a:spcAft>
          <a:spcPct val="0"/>
        </a:spcAft>
        <a:defRPr sz="3800" b="1">
          <a:solidFill>
            <a:srgbClr val="387C2C"/>
          </a:solidFill>
          <a:latin typeface="Adobe Garamond Pro" pitchFamily="18" charset="0"/>
        </a:defRPr>
      </a:lvl3pPr>
      <a:lvl4pPr algn="l" rtl="0" eaLnBrk="0" fontAlgn="base" hangingPunct="0">
        <a:spcBef>
          <a:spcPct val="0"/>
        </a:spcBef>
        <a:spcAft>
          <a:spcPct val="0"/>
        </a:spcAft>
        <a:defRPr sz="3800" b="1">
          <a:solidFill>
            <a:srgbClr val="387C2C"/>
          </a:solidFill>
          <a:latin typeface="Adobe Garamond Pro" pitchFamily="18" charset="0"/>
        </a:defRPr>
      </a:lvl4pPr>
      <a:lvl5pPr algn="l" rtl="0" eaLnBrk="0" fontAlgn="base" hangingPunct="0">
        <a:spcBef>
          <a:spcPct val="0"/>
        </a:spcBef>
        <a:spcAft>
          <a:spcPct val="0"/>
        </a:spcAft>
        <a:defRPr sz="3800" b="1">
          <a:solidFill>
            <a:srgbClr val="387C2C"/>
          </a:solidFill>
          <a:latin typeface="Adobe Garamond Pro" pitchFamily="18" charset="0"/>
        </a:defRPr>
      </a:lvl5pPr>
      <a:lvl6pPr marL="457200" algn="l" rtl="0" fontAlgn="base">
        <a:spcBef>
          <a:spcPct val="0"/>
        </a:spcBef>
        <a:spcAft>
          <a:spcPct val="0"/>
        </a:spcAft>
        <a:defRPr sz="3800" b="1">
          <a:solidFill>
            <a:srgbClr val="387C2C"/>
          </a:solidFill>
          <a:latin typeface="Adobe Garamond Pro" pitchFamily="18" charset="0"/>
        </a:defRPr>
      </a:lvl6pPr>
      <a:lvl7pPr marL="914400" algn="l" rtl="0" fontAlgn="base">
        <a:spcBef>
          <a:spcPct val="0"/>
        </a:spcBef>
        <a:spcAft>
          <a:spcPct val="0"/>
        </a:spcAft>
        <a:defRPr sz="3800" b="1">
          <a:solidFill>
            <a:srgbClr val="387C2C"/>
          </a:solidFill>
          <a:latin typeface="Adobe Garamond Pro" pitchFamily="18" charset="0"/>
        </a:defRPr>
      </a:lvl7pPr>
      <a:lvl8pPr marL="1371600" algn="l" rtl="0" fontAlgn="base">
        <a:spcBef>
          <a:spcPct val="0"/>
        </a:spcBef>
        <a:spcAft>
          <a:spcPct val="0"/>
        </a:spcAft>
        <a:defRPr sz="3800" b="1">
          <a:solidFill>
            <a:srgbClr val="387C2C"/>
          </a:solidFill>
          <a:latin typeface="Adobe Garamond Pro" pitchFamily="18" charset="0"/>
        </a:defRPr>
      </a:lvl8pPr>
      <a:lvl9pPr marL="1828800" algn="l" rtl="0" fontAlgn="base">
        <a:spcBef>
          <a:spcPct val="0"/>
        </a:spcBef>
        <a:spcAft>
          <a:spcPct val="0"/>
        </a:spcAft>
        <a:defRPr sz="3800" b="1">
          <a:solidFill>
            <a:srgbClr val="387C2C"/>
          </a:solidFill>
          <a:latin typeface="Adobe Garamond Pro" pitchFamily="18" charset="0"/>
        </a:defRPr>
      </a:lvl9pPr>
    </p:titleStyle>
    <p:bodyStyle>
      <a:lvl1pPr marL="342900" indent="-342900" algn="l" rtl="0" eaLnBrk="0" fontAlgn="base" hangingPunct="0">
        <a:spcBef>
          <a:spcPct val="20000"/>
        </a:spcBef>
        <a:spcAft>
          <a:spcPct val="0"/>
        </a:spcAft>
        <a:buClr>
          <a:srgbClr val="387C2C"/>
        </a:buClr>
        <a:buFont typeface="Wingdings" pitchFamily="2" charset="2"/>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47829"/>
        </a:buClr>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oleObject" Target="../embeddings/Microsoft_Excel_97_-_2004_Worksheet1.xls"/><Relationship Id="rId6" Type="http://schemas.openxmlformats.org/officeDocument/2006/relationships/image" Target="../media/image10.png"/><Relationship Id="rId1" Type="http://schemas.openxmlformats.org/officeDocument/2006/relationships/vmlDrawing" Target="../drawings/vmlDrawing1.vml"/><Relationship Id="rId2"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1" Type="http://schemas.openxmlformats.org/officeDocument/2006/relationships/hyperlink" Target="http://www.ipmimages.org/images/768x512/1550171.jpg" TargetMode="External"/><Relationship Id="rId12" Type="http://schemas.openxmlformats.org/officeDocument/2006/relationships/image" Target="../media/image17.jpeg"/><Relationship Id="rId13" Type="http://schemas.openxmlformats.org/officeDocument/2006/relationships/hyperlink" Target="http://www.ipmimages.org/images/768x512/1552088.jpg" TargetMode="External"/><Relationship Id="rId14" Type="http://schemas.openxmlformats.org/officeDocument/2006/relationships/image" Target="../media/image18.jpeg"/><Relationship Id="rId15" Type="http://schemas.openxmlformats.org/officeDocument/2006/relationships/image" Target="../media/image19.jpeg"/><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ipmimages.org/images/768x512/1556117.jpg" TargetMode="External"/><Relationship Id="rId4" Type="http://schemas.openxmlformats.org/officeDocument/2006/relationships/image" Target="../media/image12.jpeg"/><Relationship Id="rId5" Type="http://schemas.openxmlformats.org/officeDocument/2006/relationships/hyperlink" Target="http://www.ipmimages.org/images/768x512/1557008.jpg" TargetMode="External"/><Relationship Id="rId6" Type="http://schemas.openxmlformats.org/officeDocument/2006/relationships/image" Target="../media/image13.jpeg"/><Relationship Id="rId7" Type="http://schemas.openxmlformats.org/officeDocument/2006/relationships/image" Target="../media/image14.png"/><Relationship Id="rId8" Type="http://schemas.openxmlformats.org/officeDocument/2006/relationships/hyperlink" Target="http://www.ipmimages.org/images/768x512/1550015.jpg" TargetMode="External"/><Relationship Id="rId9" Type="http://schemas.openxmlformats.org/officeDocument/2006/relationships/image" Target="../media/image15.jpeg"/><Relationship Id="rId10"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pn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1.png"/><Relationship Id="rId5" Type="http://schemas.openxmlformats.org/officeDocument/2006/relationships/image" Target="../media/image23.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slide" Target="slide20.xml"/><Relationship Id="rId4" Type="http://schemas.openxmlformats.org/officeDocument/2006/relationships/image" Target="../media/image11.png"/><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hyperlink" Target="http://www.wssa.net/Weeds/Resistance/WSSA-Mechanism-of-Action.pdf" TargetMode="External"/><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2.bin"/><Relationship Id="rId5" Type="http://schemas.openxmlformats.org/officeDocument/2006/relationships/image" Target="../media/image26.emf"/><Relationship Id="rId1" Type="http://schemas.openxmlformats.org/officeDocument/2006/relationships/vmlDrawing" Target="../drawings/vmlDrawing2.vml"/><Relationship Id="rId2"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slide" Target="slide14.xml"/><Relationship Id="rId9" Type="http://schemas.openxmlformats.org/officeDocument/2006/relationships/image" Target="../media/image11.png"/><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p:cNvSpPr>
            <a:spLocks noGrp="1"/>
          </p:cNvSpPr>
          <p:nvPr>
            <p:ph type="ctrTitle" idx="4294967295"/>
          </p:nvPr>
        </p:nvSpPr>
        <p:spPr>
          <a:xfrm>
            <a:off x="685800" y="1371600"/>
            <a:ext cx="7772400" cy="1470025"/>
          </a:xfrm>
        </p:spPr>
        <p:txBody>
          <a:bodyPr/>
          <a:lstStyle/>
          <a:p>
            <a:pPr algn="ctr" eaLnBrk="1" hangingPunct="1"/>
            <a:r>
              <a:rPr lang="en-US" sz="4000" dirty="0" smtClean="0">
                <a:latin typeface="+mj-lt"/>
              </a:rPr>
              <a:t>How Herbicides Work</a:t>
            </a:r>
          </a:p>
        </p:txBody>
      </p:sp>
      <p:sp>
        <p:nvSpPr>
          <p:cNvPr id="5" name="Subtitle 4"/>
          <p:cNvSpPr>
            <a:spLocks noGrp="1"/>
          </p:cNvSpPr>
          <p:nvPr>
            <p:ph type="subTitle" idx="4294967295"/>
          </p:nvPr>
        </p:nvSpPr>
        <p:spPr>
          <a:xfrm>
            <a:off x="1371600" y="2819400"/>
            <a:ext cx="6400800" cy="1752600"/>
          </a:xfrm>
        </p:spPr>
        <p:txBody>
          <a:bodyPr rtlCol="0">
            <a:normAutofit/>
          </a:bodyPr>
          <a:lstStyle/>
          <a:p>
            <a:pPr marL="0" indent="0" algn="ctr" eaLnBrk="1" fontAlgn="auto" hangingPunct="1">
              <a:spcAft>
                <a:spcPts val="0"/>
              </a:spcAft>
              <a:defRPr/>
            </a:pPr>
            <a:r>
              <a:rPr lang="en-US" dirty="0" smtClean="0">
                <a:solidFill>
                  <a:schemeClr val="tx1">
                    <a:tint val="75000"/>
                  </a:schemeClr>
                </a:solidFill>
              </a:rPr>
              <a:t>Lesson 2</a:t>
            </a:r>
            <a:endParaRPr lang="en-US" dirty="0">
              <a:solidFill>
                <a:schemeClr val="tx1">
                  <a:tint val="75000"/>
                </a:schemeClr>
              </a:solidFill>
            </a:endParaRPr>
          </a:p>
        </p:txBody>
      </p:sp>
      <p:pic>
        <p:nvPicPr>
          <p:cNvPr id="14340" name="Picture 5" descr="wssa header"/>
          <p:cNvPicPr>
            <a:picLocks noChangeAspect="1" noChangeArrowheads="1"/>
          </p:cNvPicPr>
          <p:nvPr/>
        </p:nvPicPr>
        <p:blipFill>
          <a:blip r:embed="rId3" cstate="print"/>
          <a:srcRect/>
          <a:stretch>
            <a:fillRect/>
          </a:stretch>
        </p:blipFill>
        <p:spPr bwMode="auto">
          <a:xfrm>
            <a:off x="3175" y="0"/>
            <a:ext cx="9140825" cy="1597025"/>
          </a:xfrm>
          <a:prstGeom prst="rect">
            <a:avLst/>
          </a:prstGeom>
          <a:noFill/>
          <a:ln w="9525">
            <a:noFill/>
            <a:miter lim="800000"/>
            <a:headEnd/>
            <a:tailEnd/>
          </a:ln>
        </p:spPr>
      </p:pic>
      <p:sp>
        <p:nvSpPr>
          <p:cNvPr id="3" name="Slide Number Placeholder 2"/>
          <p:cNvSpPr>
            <a:spLocks noGrp="1"/>
          </p:cNvSpPr>
          <p:nvPr>
            <p:ph type="sldNum" sz="quarter" idx="4"/>
          </p:nvPr>
        </p:nvSpPr>
        <p:spPr/>
        <p:txBody>
          <a:bodyPr/>
          <a:lstStyle/>
          <a:p>
            <a:fld id="{7A0A3EAA-7586-45BE-9FBD-F3438C972DEA}" type="slidenum">
              <a:rPr lang="en-US" smtClean="0"/>
              <a:pPr/>
              <a:t>1</a:t>
            </a:fld>
            <a:endParaRPr lang="en-US" dirty="0"/>
          </a:p>
        </p:txBody>
      </p:sp>
      <p:sp>
        <p:nvSpPr>
          <p:cNvPr id="8" name="Rectangle 4"/>
          <p:cNvSpPr txBox="1">
            <a:spLocks noChangeArrowheads="1"/>
          </p:cNvSpPr>
          <p:nvPr/>
        </p:nvSpPr>
        <p:spPr>
          <a:xfrm>
            <a:off x="762000" y="3657600"/>
            <a:ext cx="7772400" cy="1831975"/>
          </a:xfrm>
          <a:prstGeom prst="rect">
            <a:avLst/>
          </a:prstGeom>
        </p:spPr>
        <p:txBody>
          <a:bodyPr vert="horz" lIns="91440" tIns="45720" rIns="91440" bIns="45720" rtlCol="0" anchor="t">
            <a:normAutofit fontScale="97500"/>
          </a:bodyPr>
          <a:lstStyle/>
          <a:p>
            <a:pPr lvl="0" fontAlgn="auto">
              <a:spcAft>
                <a:spcPts val="0"/>
              </a:spcAft>
              <a:defRPr/>
            </a:pPr>
            <a:r>
              <a:rPr lang="en-US" sz="1600" b="1" dirty="0">
                <a:solidFill>
                  <a:srgbClr val="387C2C"/>
                </a:solidFill>
                <a:latin typeface="+mn-lt"/>
                <a:ea typeface="+mj-ea"/>
                <a:cs typeface="+mj-cs"/>
              </a:rPr>
              <a:t>The copyright in these Weed Science Society of America (WSSA) training lessons is owned by the WSSA. WSSA grants you a limited license to use these materials solely for training and educational </a:t>
            </a:r>
            <a:r>
              <a:rPr lang="en-US" sz="1600" b="1" dirty="0" smtClean="0">
                <a:solidFill>
                  <a:srgbClr val="387C2C"/>
                </a:solidFill>
                <a:latin typeface="+mn-lt"/>
                <a:ea typeface="+mj-ea"/>
                <a:cs typeface="+mj-cs"/>
              </a:rPr>
              <a:t>purposes. Slides </a:t>
            </a:r>
            <a:r>
              <a:rPr lang="en-US" sz="1600" b="1" dirty="0">
                <a:solidFill>
                  <a:srgbClr val="387C2C"/>
                </a:solidFill>
                <a:latin typeface="+mn-lt"/>
                <a:ea typeface="+mj-ea"/>
                <a:cs typeface="+mj-cs"/>
              </a:rPr>
              <a:t>may be used individually, and their order of use may be changed; however, the content of each slide and the associated narrative may not be </a:t>
            </a:r>
            <a:r>
              <a:rPr lang="en-US" sz="1600" b="1" dirty="0" smtClean="0">
                <a:solidFill>
                  <a:srgbClr val="387C2C"/>
                </a:solidFill>
                <a:latin typeface="+mn-lt"/>
                <a:ea typeface="+mj-ea"/>
                <a:cs typeface="+mj-cs"/>
              </a:rPr>
              <a:t>altered. If </a:t>
            </a:r>
            <a:r>
              <a:rPr lang="en-US" sz="1600" b="1" dirty="0">
                <a:solidFill>
                  <a:srgbClr val="387C2C"/>
                </a:solidFill>
                <a:latin typeface="+mn-lt"/>
                <a:ea typeface="+mj-ea"/>
                <a:cs typeface="+mj-cs"/>
              </a:rPr>
              <a:t>you have questions, </a:t>
            </a:r>
            <a:r>
              <a:rPr lang="en-US" sz="1600" b="1" dirty="0" smtClean="0">
                <a:solidFill>
                  <a:srgbClr val="387C2C"/>
                </a:solidFill>
                <a:latin typeface="+mn-lt"/>
                <a:ea typeface="+mj-ea"/>
                <a:cs typeface="+mj-cs"/>
              </a:rPr>
              <a:t>please contact </a:t>
            </a:r>
            <a:r>
              <a:rPr lang="en-US" sz="1600" b="1" dirty="0">
                <a:solidFill>
                  <a:srgbClr val="387C2C"/>
                </a:solidFill>
                <a:latin typeface="+mn-lt"/>
                <a:ea typeface="+mj-ea"/>
                <a:cs typeface="+mj-cs"/>
              </a:rPr>
              <a:t>Joyce Lancaster at (jlancaster@allenpress.com) and phone (785-865-9250</a:t>
            </a:r>
            <a:r>
              <a:rPr lang="en-US" sz="1600" b="1" dirty="0" smtClean="0">
                <a:solidFill>
                  <a:srgbClr val="387C2C"/>
                </a:solidFill>
                <a:latin typeface="+mn-lt"/>
                <a:ea typeface="+mj-ea"/>
                <a:cs typeface="+mj-cs"/>
              </a:rPr>
              <a:t>).</a:t>
            </a:r>
            <a:endParaRPr kumimoji="0" lang="en-US" sz="1600" b="1" i="0" u="none" strike="noStrike" kern="1200" cap="none" spc="0" normalizeH="0" baseline="0" noProof="0" dirty="0" smtClean="0">
              <a:ln>
                <a:noFill/>
              </a:ln>
              <a:solidFill>
                <a:srgbClr val="387C2C"/>
              </a:solidFill>
              <a:effectLst/>
              <a:uLnTx/>
              <a:uFillTx/>
              <a:latin typeface="+mn-lt"/>
              <a:ea typeface="+mj-ea"/>
              <a:cs typeface="+mj-cs"/>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445" y="5602828"/>
            <a:ext cx="1958340" cy="68961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p:cNvSpPr/>
          <p:nvPr/>
        </p:nvSpPr>
        <p:spPr>
          <a:xfrm>
            <a:off x="1524000" y="3890962"/>
            <a:ext cx="4297362" cy="1214438"/>
          </a:xfrm>
          <a:custGeom>
            <a:avLst/>
            <a:gdLst>
              <a:gd name="connsiteX0" fmla="*/ 0 w 3810001"/>
              <a:gd name="connsiteY0" fmla="*/ 232060 h 1392080"/>
              <a:gd name="connsiteX1" fmla="*/ 232060 w 3810001"/>
              <a:gd name="connsiteY1" fmla="*/ 0 h 1392080"/>
              <a:gd name="connsiteX2" fmla="*/ 3577941 w 3810001"/>
              <a:gd name="connsiteY2" fmla="*/ 0 h 1392080"/>
              <a:gd name="connsiteX3" fmla="*/ 3810001 w 3810001"/>
              <a:gd name="connsiteY3" fmla="*/ 232060 h 1392080"/>
              <a:gd name="connsiteX4" fmla="*/ 3810001 w 3810001"/>
              <a:gd name="connsiteY4" fmla="*/ 1160020 h 1392080"/>
              <a:gd name="connsiteX5" fmla="*/ 3577941 w 3810001"/>
              <a:gd name="connsiteY5" fmla="*/ 1392080 h 1392080"/>
              <a:gd name="connsiteX6" fmla="*/ 232060 w 3810001"/>
              <a:gd name="connsiteY6" fmla="*/ 1392080 h 1392080"/>
              <a:gd name="connsiteX7" fmla="*/ 0 w 3810001"/>
              <a:gd name="connsiteY7" fmla="*/ 1160020 h 1392080"/>
              <a:gd name="connsiteX8" fmla="*/ 0 w 3810001"/>
              <a:gd name="connsiteY8" fmla="*/ 232060 h 139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01" h="1392080">
                <a:moveTo>
                  <a:pt x="0" y="232060"/>
                </a:moveTo>
                <a:cubicBezTo>
                  <a:pt x="0" y="103897"/>
                  <a:pt x="103897" y="0"/>
                  <a:pt x="232060" y="0"/>
                </a:cubicBezTo>
                <a:lnTo>
                  <a:pt x="3577941" y="0"/>
                </a:lnTo>
                <a:cubicBezTo>
                  <a:pt x="3706104" y="0"/>
                  <a:pt x="3810001" y="103897"/>
                  <a:pt x="3810001" y="232060"/>
                </a:cubicBezTo>
                <a:lnTo>
                  <a:pt x="3810001" y="1160020"/>
                </a:lnTo>
                <a:cubicBezTo>
                  <a:pt x="3810001" y="1288183"/>
                  <a:pt x="3706104" y="1392080"/>
                  <a:pt x="3577941" y="1392080"/>
                </a:cubicBezTo>
                <a:lnTo>
                  <a:pt x="232060" y="1392080"/>
                </a:lnTo>
                <a:cubicBezTo>
                  <a:pt x="103897" y="1392080"/>
                  <a:pt x="0" y="1288183"/>
                  <a:pt x="0" y="1160020"/>
                </a:cubicBezTo>
                <a:lnTo>
                  <a:pt x="0" y="232060"/>
                </a:lnTo>
                <a:close/>
              </a:path>
            </a:pathLst>
          </a:custGeom>
          <a:solidFill>
            <a:schemeClr val="accent5">
              <a:lumMod val="60000"/>
              <a:lumOff val="40000"/>
            </a:schemeClr>
          </a:solidFill>
        </p:spPr>
        <p:style>
          <a:lnRef idx="2">
            <a:schemeClr val="lt1">
              <a:hueOff val="0"/>
              <a:satOff val="0"/>
              <a:lumOff val="0"/>
              <a:alphaOff val="0"/>
            </a:schemeClr>
          </a:lnRef>
          <a:fillRef idx="1">
            <a:schemeClr val="accent3">
              <a:hueOff val="271025"/>
              <a:satOff val="10100"/>
              <a:lumOff val="6961"/>
              <a:alphaOff val="0"/>
            </a:schemeClr>
          </a:fillRef>
          <a:effectRef idx="0">
            <a:schemeClr val="accent3">
              <a:hueOff val="271025"/>
              <a:satOff val="10100"/>
              <a:lumOff val="6961"/>
              <a:alphaOff val="0"/>
            </a:schemeClr>
          </a:effectRef>
          <a:fontRef idx="minor">
            <a:schemeClr val="lt1"/>
          </a:fontRef>
        </p:style>
        <p:txBody>
          <a:bodyPr lIns="163218" tIns="163218" rIns="163218" bIns="163218" spcCol="1270" anchor="ctr"/>
          <a:lstStyle/>
          <a:p>
            <a:pPr fontAlgn="auto">
              <a:spcBef>
                <a:spcPts val="0"/>
              </a:spcBef>
              <a:spcAft>
                <a:spcPts val="0"/>
              </a:spcAft>
              <a:defRPr/>
            </a:pPr>
            <a:r>
              <a:rPr lang="en-US" sz="2000" dirty="0">
                <a:solidFill>
                  <a:schemeClr val="tx1"/>
                </a:solidFill>
              </a:rPr>
              <a:t>Understand how herbicides are </a:t>
            </a:r>
            <a:r>
              <a:rPr lang="en-US" sz="2000" dirty="0" smtClean="0">
                <a:solidFill>
                  <a:schemeClr val="tx1"/>
                </a:solidFill>
              </a:rPr>
              <a:t>categorized according </a:t>
            </a:r>
            <a:r>
              <a:rPr lang="en-US" sz="2000" dirty="0">
                <a:solidFill>
                  <a:schemeClr val="tx1"/>
                </a:solidFill>
              </a:rPr>
              <a:t>to their </a:t>
            </a:r>
            <a:r>
              <a:rPr lang="en-US" sz="2000" dirty="0" smtClean="0">
                <a:solidFill>
                  <a:schemeClr val="tx1"/>
                </a:solidFill>
              </a:rPr>
              <a:t>mechanism </a:t>
            </a:r>
            <a:r>
              <a:rPr lang="en-US" sz="2000" dirty="0">
                <a:solidFill>
                  <a:schemeClr val="tx1"/>
                </a:solidFill>
              </a:rPr>
              <a:t>of </a:t>
            </a:r>
            <a:r>
              <a:rPr lang="en-US" sz="2000" dirty="0" smtClean="0">
                <a:solidFill>
                  <a:schemeClr val="tx1"/>
                </a:solidFill>
              </a:rPr>
              <a:t>action.</a:t>
            </a:r>
            <a:endParaRPr lang="en-US" sz="2000" dirty="0">
              <a:solidFill>
                <a:schemeClr val="tx1"/>
              </a:solidFill>
            </a:endParaRP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2</a:t>
            </a:fld>
            <a:endParaRPr lang="en-US" dirty="0"/>
          </a:p>
        </p:txBody>
      </p:sp>
      <p:sp>
        <p:nvSpPr>
          <p:cNvPr id="13" name="Title 9"/>
          <p:cNvSpPr>
            <a:spLocks noGrp="1"/>
          </p:cNvSpPr>
          <p:nvPr>
            <p:ph type="title"/>
          </p:nvPr>
        </p:nvSpPr>
        <p:spPr>
          <a:xfrm>
            <a:off x="457200" y="684213"/>
            <a:ext cx="8229600" cy="1066800"/>
          </a:xfrm>
        </p:spPr>
        <p:txBody>
          <a:bodyPr/>
          <a:lstStyle/>
          <a:p>
            <a:pPr eaLnBrk="1" hangingPunct="1"/>
            <a:r>
              <a:rPr lang="en-US" b="1" dirty="0" smtClean="0">
                <a:latin typeface="+mj-lt"/>
              </a:rPr>
              <a:t>Objectives</a:t>
            </a:r>
          </a:p>
        </p:txBody>
      </p:sp>
      <p:sp>
        <p:nvSpPr>
          <p:cNvPr id="15" name="Content Placeholder 4"/>
          <p:cNvSpPr>
            <a:spLocks noGrp="1"/>
          </p:cNvSpPr>
          <p:nvPr>
            <p:ph idx="4294967295"/>
          </p:nvPr>
        </p:nvSpPr>
        <p:spPr>
          <a:xfrm>
            <a:off x="533400" y="1819275"/>
            <a:ext cx="6172200" cy="533400"/>
          </a:xfrm>
        </p:spPr>
        <p:txBody>
          <a:bodyPr/>
          <a:lstStyle/>
          <a:p>
            <a:pPr eaLnBrk="1" hangingPunct="1">
              <a:buFont typeface="Wingdings" pitchFamily="2" charset="2"/>
              <a:buNone/>
            </a:pPr>
            <a:r>
              <a:rPr lang="en-US" sz="2000" dirty="0" smtClean="0"/>
              <a:t>By the end of this lesson, you will:</a:t>
            </a:r>
          </a:p>
        </p:txBody>
      </p:sp>
      <p:sp>
        <p:nvSpPr>
          <p:cNvPr id="16" name="Freeform 15"/>
          <p:cNvSpPr/>
          <p:nvPr/>
        </p:nvSpPr>
        <p:spPr>
          <a:xfrm>
            <a:off x="607094" y="2324085"/>
            <a:ext cx="4650706" cy="1409715"/>
          </a:xfrm>
          <a:custGeom>
            <a:avLst/>
            <a:gdLst>
              <a:gd name="connsiteX0" fmla="*/ 0 w 3810001"/>
              <a:gd name="connsiteY0" fmla="*/ 232060 h 1392080"/>
              <a:gd name="connsiteX1" fmla="*/ 232060 w 3810001"/>
              <a:gd name="connsiteY1" fmla="*/ 0 h 1392080"/>
              <a:gd name="connsiteX2" fmla="*/ 3577941 w 3810001"/>
              <a:gd name="connsiteY2" fmla="*/ 0 h 1392080"/>
              <a:gd name="connsiteX3" fmla="*/ 3810001 w 3810001"/>
              <a:gd name="connsiteY3" fmla="*/ 232060 h 1392080"/>
              <a:gd name="connsiteX4" fmla="*/ 3810001 w 3810001"/>
              <a:gd name="connsiteY4" fmla="*/ 1160020 h 1392080"/>
              <a:gd name="connsiteX5" fmla="*/ 3577941 w 3810001"/>
              <a:gd name="connsiteY5" fmla="*/ 1392080 h 1392080"/>
              <a:gd name="connsiteX6" fmla="*/ 232060 w 3810001"/>
              <a:gd name="connsiteY6" fmla="*/ 1392080 h 1392080"/>
              <a:gd name="connsiteX7" fmla="*/ 0 w 3810001"/>
              <a:gd name="connsiteY7" fmla="*/ 1160020 h 1392080"/>
              <a:gd name="connsiteX8" fmla="*/ 0 w 3810001"/>
              <a:gd name="connsiteY8" fmla="*/ 232060 h 139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01" h="1392080">
                <a:moveTo>
                  <a:pt x="0" y="232060"/>
                </a:moveTo>
                <a:cubicBezTo>
                  <a:pt x="0" y="103897"/>
                  <a:pt x="103897" y="0"/>
                  <a:pt x="232060" y="0"/>
                </a:cubicBezTo>
                <a:lnTo>
                  <a:pt x="3577941" y="0"/>
                </a:lnTo>
                <a:cubicBezTo>
                  <a:pt x="3706104" y="0"/>
                  <a:pt x="3810001" y="103897"/>
                  <a:pt x="3810001" y="232060"/>
                </a:cubicBezTo>
                <a:lnTo>
                  <a:pt x="3810001" y="1160020"/>
                </a:lnTo>
                <a:cubicBezTo>
                  <a:pt x="3810001" y="1288183"/>
                  <a:pt x="3706104" y="1392080"/>
                  <a:pt x="3577941" y="1392080"/>
                </a:cubicBezTo>
                <a:lnTo>
                  <a:pt x="232060" y="1392080"/>
                </a:lnTo>
                <a:cubicBezTo>
                  <a:pt x="103897" y="1392080"/>
                  <a:pt x="0" y="1288183"/>
                  <a:pt x="0" y="1160020"/>
                </a:cubicBezTo>
                <a:lnTo>
                  <a:pt x="0" y="232060"/>
                </a:lnTo>
                <a:close/>
              </a:path>
            </a:pathLst>
          </a:custGeom>
          <a:solidFill>
            <a:srgbClr val="C1DEB8"/>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163218" tIns="163218" rIns="163218" bIns="163218" anchor="ctr"/>
          <a:lstStyle/>
          <a:p>
            <a:r>
              <a:rPr lang="en-US" sz="2000" dirty="0">
                <a:solidFill>
                  <a:schemeClr val="tx1"/>
                </a:solidFill>
              </a:rPr>
              <a:t>Know the terminology associated with herbicide use, </a:t>
            </a:r>
            <a:r>
              <a:rPr lang="en-US" sz="2000" dirty="0" smtClean="0">
                <a:solidFill>
                  <a:schemeClr val="tx1"/>
                </a:solidFill>
              </a:rPr>
              <a:t>including tolerance</a:t>
            </a:r>
            <a:r>
              <a:rPr lang="en-US" sz="2000" dirty="0">
                <a:solidFill>
                  <a:schemeClr val="tx1"/>
                </a:solidFill>
              </a:rPr>
              <a:t>, chemistry, </a:t>
            </a:r>
            <a:r>
              <a:rPr lang="en-US" sz="2000" dirty="0" smtClean="0">
                <a:solidFill>
                  <a:schemeClr val="tx1"/>
                </a:solidFill>
              </a:rPr>
              <a:t>efficacy, timing, and placement of applications.</a:t>
            </a:r>
            <a:endParaRPr lang="en-US" sz="2000" dirty="0">
              <a:solidFill>
                <a:schemeClr val="tx1"/>
              </a:solidFill>
            </a:endParaRPr>
          </a:p>
        </p:txBody>
      </p:sp>
      <p:sp>
        <p:nvSpPr>
          <p:cNvPr id="17" name="Bent-Up Arrow 8"/>
          <p:cNvSpPr>
            <a:spLocks noChangeAspect="1"/>
          </p:cNvSpPr>
          <p:nvPr/>
        </p:nvSpPr>
        <p:spPr bwMode="auto">
          <a:xfrm rot="5400000">
            <a:off x="821435" y="3999458"/>
            <a:ext cx="625971" cy="600075"/>
          </a:xfrm>
          <a:custGeom>
            <a:avLst/>
            <a:gdLst>
              <a:gd name="T0" fmla="*/ 845716 w 1113239"/>
              <a:gd name="T1" fmla="*/ 0 h 1067644"/>
              <a:gd name="T2" fmla="*/ 578999 w 1113239"/>
              <a:gd name="T3" fmla="*/ 381399 h 1067644"/>
              <a:gd name="T4" fmla="*/ 0 w 1113239"/>
              <a:gd name="T5" fmla="*/ 890925 h 1067644"/>
              <a:gd name="T6" fmla="*/ 510449 w 1113239"/>
              <a:gd name="T7" fmla="*/ 1065957 h 1067644"/>
              <a:gd name="T8" fmla="*/ 1020897 w 1113239"/>
              <a:gd name="T9" fmla="*/ 723677 h 1067644"/>
              <a:gd name="T10" fmla="*/ 1112435 w 1113239"/>
              <a:gd name="T11" fmla="*/ 381399 h 1067644"/>
              <a:gd name="T12" fmla="*/ 17694720 60000 65536"/>
              <a:gd name="T13" fmla="*/ 11796480 60000 65536"/>
              <a:gd name="T14" fmla="*/ 11796480 60000 65536"/>
              <a:gd name="T15" fmla="*/ 5898240 60000 65536"/>
              <a:gd name="T16" fmla="*/ 0 60000 65536"/>
              <a:gd name="T17" fmla="*/ 0 60000 65536"/>
              <a:gd name="T18" fmla="*/ 0 w 1113239"/>
              <a:gd name="T19" fmla="*/ 717030 h 1067644"/>
              <a:gd name="T20" fmla="*/ 1021635 w 1113239"/>
              <a:gd name="T21" fmla="*/ 1067644 h 1067644"/>
            </a:gdLst>
            <a:ahLst/>
            <a:cxnLst>
              <a:cxn ang="T12">
                <a:pos x="T0" y="T1"/>
              </a:cxn>
              <a:cxn ang="T13">
                <a:pos x="T2" y="T3"/>
              </a:cxn>
              <a:cxn ang="T14">
                <a:pos x="T4" y="T5"/>
              </a:cxn>
              <a:cxn ang="T15">
                <a:pos x="T6" y="T7"/>
              </a:cxn>
              <a:cxn ang="T16">
                <a:pos x="T8" y="T9"/>
              </a:cxn>
              <a:cxn ang="T17">
                <a:pos x="T10" y="T11"/>
              </a:cxn>
            </a:cxnLst>
            <a:rect l="T18" t="T19" r="T20" b="T21"/>
            <a:pathLst>
              <a:path w="1113239" h="1067644">
                <a:moveTo>
                  <a:pt x="0" y="717030"/>
                </a:moveTo>
                <a:lnTo>
                  <a:pt x="671021" y="717030"/>
                </a:lnTo>
                <a:lnTo>
                  <a:pt x="671021" y="382003"/>
                </a:lnTo>
                <a:lnTo>
                  <a:pt x="579417" y="382003"/>
                </a:lnTo>
                <a:lnTo>
                  <a:pt x="846328" y="0"/>
                </a:lnTo>
                <a:lnTo>
                  <a:pt x="1113239" y="382003"/>
                </a:lnTo>
                <a:lnTo>
                  <a:pt x="1021635" y="382003"/>
                </a:lnTo>
                <a:lnTo>
                  <a:pt x="1021635" y="1067644"/>
                </a:lnTo>
                <a:lnTo>
                  <a:pt x="0" y="1067644"/>
                </a:lnTo>
                <a:close/>
              </a:path>
            </a:pathLst>
          </a:custGeom>
          <a:solidFill>
            <a:srgbClr val="C67928"/>
          </a:solidFill>
          <a:ln w="25400" cap="flat" cmpd="sng" algn="ctr">
            <a:solidFill>
              <a:srgbClr val="FFFFFF"/>
            </a:solidFill>
            <a:prstDash val="solid"/>
            <a:round/>
            <a:headEnd/>
            <a:tailEnd/>
          </a:ln>
        </p:spPr>
        <p:txBody>
          <a:bodyPr/>
          <a:lstStyle/>
          <a:p>
            <a:endParaRPr lang="en-US" dirty="0"/>
          </a:p>
        </p:txBody>
      </p:sp>
      <p:pic>
        <p:nvPicPr>
          <p:cNvPr id="26626" name="Picture 2" descr="http://www.invasive.org/images/768x512/540482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1543050"/>
            <a:ext cx="2922270" cy="2190750"/>
          </a:xfrm>
          <a:prstGeom prst="rect">
            <a:avLst/>
          </a:prstGeom>
          <a:noFill/>
          <a:ln w="25400">
            <a:solidFill>
              <a:schemeClr val="bg1">
                <a:lumMod val="65000"/>
              </a:schemeClr>
            </a:solidFill>
          </a:ln>
          <a:extLst>
            <a:ext uri="{909E8E84-426E-40dd-AFC4-6F175D3DCCD1}">
              <a14:hiddenFill xmlns:a14="http://schemas.microsoft.com/office/drawing/2010/main">
                <a:solidFill>
                  <a:srgbClr val="FFFFFF"/>
                </a:solidFill>
              </a14:hiddenFill>
            </a:ext>
          </a:extLst>
        </p:spPr>
      </p:pic>
      <p:sp>
        <p:nvSpPr>
          <p:cNvPr id="9" name="Text Box 10"/>
          <p:cNvSpPr txBox="1">
            <a:spLocks noChangeArrowheads="1"/>
          </p:cNvSpPr>
          <p:nvPr/>
        </p:nvSpPr>
        <p:spPr bwMode="auto">
          <a:xfrm>
            <a:off x="6013174" y="3827383"/>
            <a:ext cx="2902226" cy="1200329"/>
          </a:xfrm>
          <a:prstGeom prst="rect">
            <a:avLst/>
          </a:prstGeom>
          <a:noFill/>
          <a:ln w="9525">
            <a:noFill/>
            <a:miter lim="800000"/>
            <a:headEnd/>
            <a:tailEnd/>
          </a:ln>
        </p:spPr>
        <p:txBody>
          <a:bodyPr wrap="square">
            <a:spAutoFit/>
          </a:bodyPr>
          <a:lstStyle/>
          <a:p>
            <a:pPr>
              <a:spcBef>
                <a:spcPct val="50000"/>
              </a:spcBef>
            </a:pPr>
            <a:r>
              <a:rPr lang="en-US" sz="1400" i="1" dirty="0">
                <a:latin typeface="Calibri" pitchFamily="34" charset="0"/>
              </a:rPr>
              <a:t>Above: </a:t>
            </a:r>
            <a:r>
              <a:rPr lang="en-US" sz="1400" i="1" dirty="0" smtClean="0">
                <a:latin typeface="Calibri" pitchFamily="34" charset="0"/>
              </a:rPr>
              <a:t>Inflorescence of wild oat, </a:t>
            </a:r>
            <a:r>
              <a:rPr lang="en-US" sz="1400" i="1" dirty="0">
                <a:latin typeface="Calibri" pitchFamily="34" charset="0"/>
              </a:rPr>
              <a:t>a weed that is </a:t>
            </a:r>
            <a:r>
              <a:rPr lang="en-US" sz="1400" i="1" dirty="0" smtClean="0">
                <a:latin typeface="Calibri" pitchFamily="34" charset="0"/>
              </a:rPr>
              <a:t>known to be resistant </a:t>
            </a:r>
            <a:r>
              <a:rPr lang="en-US" sz="1400" i="1" dirty="0">
                <a:latin typeface="Calibri" pitchFamily="34" charset="0"/>
              </a:rPr>
              <a:t>to </a:t>
            </a:r>
            <a:r>
              <a:rPr lang="en-US" sz="1400" i="1" dirty="0" smtClean="0">
                <a:latin typeface="Calibri" pitchFamily="34" charset="0"/>
              </a:rPr>
              <a:t>several herbicides</a:t>
            </a:r>
            <a:r>
              <a:rPr lang="en-US" sz="1400" i="1" dirty="0">
                <a:latin typeface="Calibri" pitchFamily="34" charset="0"/>
              </a:rPr>
              <a:t>. </a:t>
            </a:r>
          </a:p>
          <a:p>
            <a:pPr>
              <a:spcBef>
                <a:spcPct val="50000"/>
              </a:spcBef>
            </a:pPr>
            <a:r>
              <a:rPr lang="en-US" sz="1000" i="1" dirty="0">
                <a:latin typeface="Calibri" pitchFamily="34" charset="0"/>
              </a:rPr>
              <a:t>Image number </a:t>
            </a:r>
            <a:r>
              <a:rPr lang="en-US" sz="1000" i="1" dirty="0" smtClean="0">
                <a:latin typeface="Calibri" pitchFamily="34" charset="0"/>
              </a:rPr>
              <a:t>5404825 at www.invasive.org.</a:t>
            </a:r>
            <a:endParaRPr lang="en-US" sz="1000" i="1" dirty="0">
              <a:latin typeface="Calibri" pitchFamily="34" charset="0"/>
            </a:endParaRPr>
          </a:p>
          <a:p>
            <a:pPr>
              <a:spcBef>
                <a:spcPct val="50000"/>
              </a:spcBef>
            </a:pPr>
            <a:endParaRPr lang="en-US" sz="1000" i="1" dirty="0">
              <a:latin typeface="Calibri"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5"/>
          <p:cNvSpPr>
            <a:spLocks noGrp="1"/>
          </p:cNvSpPr>
          <p:nvPr>
            <p:ph type="title"/>
          </p:nvPr>
        </p:nvSpPr>
        <p:spPr/>
        <p:txBody>
          <a:bodyPr/>
          <a:lstStyle/>
          <a:p>
            <a:pPr eaLnBrk="1" hangingPunct="1"/>
            <a:r>
              <a:rPr lang="en-US" dirty="0" smtClean="0">
                <a:latin typeface="+mj-lt"/>
              </a:rPr>
              <a:t>What is a Herbicide?</a:t>
            </a:r>
          </a:p>
        </p:txBody>
      </p:sp>
      <p:sp>
        <p:nvSpPr>
          <p:cNvPr id="8" name="Content Placeholder 2"/>
          <p:cNvSpPr>
            <a:spLocks noGrp="1"/>
          </p:cNvSpPr>
          <p:nvPr>
            <p:ph idx="4294967295"/>
          </p:nvPr>
        </p:nvSpPr>
        <p:spPr>
          <a:xfrm flipH="1">
            <a:off x="4572000" y="1841500"/>
            <a:ext cx="3429000" cy="1600200"/>
          </a:xfrm>
          <a:solidFill>
            <a:srgbClr val="FFFFCC"/>
          </a:solidFill>
          <a:ln w="190500" cap="sq">
            <a:solidFill>
              <a:srgbClr val="FFFFCC"/>
            </a:solidFill>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lIns="274320" tIns="182880" rIns="182880" bIns="182880" rtlCol="0" anchor="ctr">
            <a:noAutofit/>
          </a:bodyPr>
          <a:lstStyle/>
          <a:p>
            <a:pPr marL="0" indent="0" eaLnBrk="1" fontAlgn="auto" hangingPunct="1">
              <a:spcAft>
                <a:spcPts val="0"/>
              </a:spcAft>
              <a:defRPr/>
            </a:pPr>
            <a:r>
              <a:rPr lang="en-US" b="1" dirty="0" smtClean="0"/>
              <a:t>Herbicide</a:t>
            </a:r>
            <a:r>
              <a:rPr lang="en-US" dirty="0" smtClean="0"/>
              <a:t>:  A chemical used to control or kill plants.</a:t>
            </a:r>
            <a:endParaRPr lang="en-US" dirty="0"/>
          </a:p>
        </p:txBody>
      </p:sp>
      <p:pic>
        <p:nvPicPr>
          <p:cNvPr id="18437" name="Picture 7"/>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877594" y="3886200"/>
            <a:ext cx="3054350" cy="2290763"/>
          </a:xfrm>
          <a:prstGeom prst="rect">
            <a:avLst/>
          </a:prstGeom>
          <a:noFill/>
          <a:ln w="25400">
            <a:solidFill>
              <a:srgbClr val="969696"/>
            </a:solidFill>
            <a:miter lim="800000"/>
            <a:headEnd/>
            <a:tailEnd/>
          </a:ln>
        </p:spPr>
      </p:pic>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3</a:t>
            </a:fld>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600" y="1981200"/>
            <a:ext cx="2483410" cy="3423554"/>
          </a:xfrm>
          <a:prstGeom prst="rect">
            <a:avLst/>
          </a:prstGeom>
          <a:ln w="25400">
            <a:solidFill>
              <a:schemeClr val="bg1">
                <a:lumMod val="65000"/>
              </a:schemeClr>
            </a:solidFill>
          </a:ln>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p:cNvSpPr>
          <p:nvPr>
            <p:ph type="title"/>
          </p:nvPr>
        </p:nvSpPr>
        <p:spPr/>
        <p:txBody>
          <a:bodyPr/>
          <a:lstStyle/>
          <a:p>
            <a:pPr eaLnBrk="1" hangingPunct="1"/>
            <a:r>
              <a:rPr lang="en-US" dirty="0" smtClean="0">
                <a:latin typeface="+mj-lt"/>
              </a:rPr>
              <a:t>Definitions Related to Herbicides</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4</a:t>
            </a:fld>
            <a:endParaRPr lang="en-US" dirty="0"/>
          </a:p>
        </p:txBody>
      </p:sp>
      <p:sp>
        <p:nvSpPr>
          <p:cNvPr id="7" name="Content Placeholder 2"/>
          <p:cNvSpPr>
            <a:spLocks noGrp="1"/>
          </p:cNvSpPr>
          <p:nvPr>
            <p:ph idx="4294967295"/>
          </p:nvPr>
        </p:nvSpPr>
        <p:spPr>
          <a:xfrm>
            <a:off x="609600" y="2103438"/>
            <a:ext cx="3657600" cy="3200400"/>
          </a:xfrm>
          <a:solidFill>
            <a:srgbClr val="FFFFCC"/>
          </a:solidFill>
          <a:ln w="190500" cap="sq">
            <a:solidFill>
              <a:srgbClr val="FFFFCC"/>
            </a:solidFill>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lIns="274320" tIns="182880" rIns="182880" bIns="182880" rtlCol="0" anchor="ctr">
            <a:noAutofit/>
          </a:bodyPr>
          <a:lstStyle/>
          <a:p>
            <a:pPr marL="0" indent="0" eaLnBrk="1" fontAlgn="auto" hangingPunct="1">
              <a:spcAft>
                <a:spcPts val="0"/>
              </a:spcAft>
              <a:defRPr/>
            </a:pPr>
            <a:r>
              <a:rPr lang="en-US" sz="2400" b="1" dirty="0"/>
              <a:t>Active Ingredient (a.i.): </a:t>
            </a:r>
            <a:r>
              <a:rPr lang="en-US" sz="2400" dirty="0" smtClean="0"/>
              <a:t>The chemical </a:t>
            </a:r>
            <a:r>
              <a:rPr lang="en-US" sz="2400" dirty="0"/>
              <a:t>in a commercial product that is primarily responsible for controlling </a:t>
            </a:r>
            <a:r>
              <a:rPr lang="en-US" sz="2400" dirty="0" smtClean="0"/>
              <a:t>weeds.</a:t>
            </a:r>
            <a:endParaRPr lang="en-US" sz="2400" dirty="0"/>
          </a:p>
          <a:p>
            <a:pPr marL="182880" lvl="1" indent="-182880" eaLnBrk="1" fontAlgn="auto" hangingPunct="1">
              <a:spcAft>
                <a:spcPts val="0"/>
              </a:spcAft>
              <a:buFont typeface="Arial" pitchFamily="34" charset="0"/>
              <a:buChar char="–"/>
              <a:defRPr/>
            </a:pPr>
            <a:r>
              <a:rPr lang="en-US" sz="2000" dirty="0"/>
              <a:t>Specifically identified on the product label</a:t>
            </a:r>
          </a:p>
          <a:p>
            <a:pPr marL="182880" lvl="1" indent="-182880" eaLnBrk="1" fontAlgn="auto" hangingPunct="1">
              <a:spcAft>
                <a:spcPts val="0"/>
              </a:spcAft>
              <a:buFont typeface="Arial" pitchFamily="34" charset="0"/>
              <a:buChar char="–"/>
              <a:defRPr/>
            </a:pPr>
            <a:r>
              <a:rPr lang="en-US" sz="2000" dirty="0"/>
              <a:t>Also known as </a:t>
            </a:r>
            <a:r>
              <a:rPr lang="en-US" sz="2000" dirty="0" smtClean="0"/>
              <a:t>a herbicide’s </a:t>
            </a:r>
            <a:r>
              <a:rPr lang="en-US" sz="2000" i="1" dirty="0"/>
              <a:t>common</a:t>
            </a:r>
            <a:r>
              <a:rPr lang="en-US" sz="2000" dirty="0"/>
              <a:t> </a:t>
            </a:r>
            <a:r>
              <a:rPr lang="en-US" sz="2000" dirty="0" smtClean="0"/>
              <a:t>name</a:t>
            </a:r>
            <a:endParaRPr lang="en-US" sz="2000" dirty="0"/>
          </a:p>
        </p:txBody>
      </p:sp>
      <p:sp>
        <p:nvSpPr>
          <p:cNvPr id="5" name="Content Placeholder 2"/>
          <p:cNvSpPr txBox="1">
            <a:spLocks/>
          </p:cNvSpPr>
          <p:nvPr/>
        </p:nvSpPr>
        <p:spPr>
          <a:xfrm>
            <a:off x="4660900" y="2462211"/>
            <a:ext cx="3657600" cy="3200400"/>
          </a:xfrm>
          <a:prstGeom prst="rect">
            <a:avLst/>
          </a:prstGeom>
          <a:solidFill>
            <a:srgbClr val="FFFFCC"/>
          </a:solidFill>
          <a:ln w="190500" cap="sq">
            <a:noFill/>
            <a:miter lim="800000"/>
          </a:ln>
          <a:effectLst>
            <a:outerShdw blurRad="65000" dist="50800" dir="12900000" kx="195000" ky="145000" algn="tl" rotWithShape="0">
              <a:srgbClr val="000000">
                <a:alpha val="30000"/>
              </a:srgbClr>
            </a:outerShdw>
          </a:effectLst>
          <a:scene3d>
            <a:camera prst="orthographicFront">
              <a:rot lat="0" lon="0" rev="21240000"/>
            </a:camera>
            <a:lightRig rig="twoPt" dir="t">
              <a:rot lat="0" lon="0" rev="7200000"/>
            </a:lightRig>
          </a:scene3d>
          <a:sp3d contourW="12700">
            <a:bevelT w="25400" h="19050"/>
            <a:contourClr>
              <a:srgbClr val="969696"/>
            </a:contourClr>
          </a:sp3d>
        </p:spPr>
        <p:txBody>
          <a:bodyPr lIns="274320" tIns="182880" rIns="182880" bIns="182880" anchor="ctr"/>
          <a:lstStyle>
            <a:lvl1pPr marL="342900" indent="-342900" algn="l" defTabSz="914400" rtl="0" eaLnBrk="1" latinLnBrk="0" hangingPunct="1">
              <a:spcBef>
                <a:spcPct val="20000"/>
              </a:spcBef>
              <a:buClr>
                <a:srgbClr val="387C2C"/>
              </a:buClr>
              <a:buFont typeface="Wingdings" pitchFamily="2" charset="2"/>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C47829"/>
              </a:buClr>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Wingdings" pitchFamily="2" charset="2"/>
              <a:buNone/>
              <a:defRPr/>
            </a:pPr>
            <a:r>
              <a:rPr lang="en-US" sz="2400" b="1" dirty="0"/>
              <a:t>Herbicide </a:t>
            </a:r>
            <a:r>
              <a:rPr lang="en-US" sz="2400" b="1" dirty="0" smtClean="0"/>
              <a:t>Chemistry</a:t>
            </a:r>
            <a:r>
              <a:rPr lang="en-US" sz="2400" b="1" dirty="0"/>
              <a:t>: </a:t>
            </a:r>
            <a:r>
              <a:rPr lang="en-US" sz="2400" dirty="0" smtClean="0"/>
              <a:t>A method </a:t>
            </a:r>
            <a:r>
              <a:rPr lang="en-US" sz="2400" dirty="0"/>
              <a:t>of classifying herbicide active </a:t>
            </a:r>
            <a:r>
              <a:rPr lang="en-US" sz="2400" dirty="0" smtClean="0"/>
              <a:t>ingredients into groups.</a:t>
            </a:r>
            <a:endParaRPr lang="en-US" sz="2400" dirty="0"/>
          </a:p>
          <a:p>
            <a:pPr marL="182880" lvl="1" indent="-182880" fontAlgn="auto">
              <a:spcAft>
                <a:spcPts val="0"/>
              </a:spcAft>
              <a:defRPr/>
            </a:pPr>
            <a:r>
              <a:rPr lang="en-US" sz="2000" dirty="0" smtClean="0"/>
              <a:t>Herbicide chemical </a:t>
            </a:r>
            <a:r>
              <a:rPr lang="en-US" sz="2000" i="1" dirty="0" smtClean="0"/>
              <a:t>families</a:t>
            </a:r>
            <a:r>
              <a:rPr lang="en-US" sz="2000" dirty="0" smtClean="0"/>
              <a:t> (or </a:t>
            </a:r>
            <a:r>
              <a:rPr lang="en-US" sz="2000" i="1" dirty="0" smtClean="0"/>
              <a:t>classes) </a:t>
            </a:r>
            <a:endParaRPr lang="en-US" sz="2000" dirty="0" smtClean="0"/>
          </a:p>
          <a:p>
            <a:pPr marL="182880" lvl="1" indent="-182880" fontAlgn="auto">
              <a:spcAft>
                <a:spcPts val="0"/>
              </a:spcAft>
              <a:defRPr/>
            </a:pPr>
            <a:r>
              <a:rPr lang="en-US" sz="2000" dirty="0" smtClean="0"/>
              <a:t>According </a:t>
            </a:r>
            <a:r>
              <a:rPr lang="en-US" sz="2000" dirty="0"/>
              <a:t>to their common chemical </a:t>
            </a:r>
            <a:r>
              <a:rPr lang="en-US" sz="2000" dirty="0" smtClean="0"/>
              <a:t>structure</a:t>
            </a:r>
            <a:endParaRPr lang="en-US" sz="20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8242" y="3886200"/>
            <a:ext cx="5610758" cy="1901952"/>
          </a:xfrm>
          <a:prstGeom prst="rect">
            <a:avLst/>
          </a:prstGeom>
        </p:spPr>
      </p:pic>
      <p:sp>
        <p:nvSpPr>
          <p:cNvPr id="24578" name="Rectangle 12"/>
          <p:cNvSpPr>
            <a:spLocks noGrp="1"/>
          </p:cNvSpPr>
          <p:nvPr>
            <p:ph type="title"/>
          </p:nvPr>
        </p:nvSpPr>
        <p:spPr>
          <a:xfrm>
            <a:off x="457200" y="457200"/>
            <a:ext cx="8229600" cy="1066800"/>
          </a:xfrm>
        </p:spPr>
        <p:txBody>
          <a:bodyPr/>
          <a:lstStyle/>
          <a:p>
            <a:pPr eaLnBrk="1" hangingPunct="1"/>
            <a:r>
              <a:rPr lang="en-US" dirty="0" smtClean="0">
                <a:latin typeface="+mj-lt"/>
              </a:rPr>
              <a:t>Herbicide Names on a Label</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5</a:t>
            </a:fld>
            <a:endParaRPr lang="en-US" dirty="0"/>
          </a:p>
        </p:txBody>
      </p:sp>
      <p:sp>
        <p:nvSpPr>
          <p:cNvPr id="4" name="Line Callout 1 3"/>
          <p:cNvSpPr>
            <a:spLocks/>
          </p:cNvSpPr>
          <p:nvPr/>
        </p:nvSpPr>
        <p:spPr bwMode="auto">
          <a:xfrm>
            <a:off x="7063284" y="2663030"/>
            <a:ext cx="1668463" cy="903287"/>
          </a:xfrm>
          <a:prstGeom prst="borderCallout1">
            <a:avLst>
              <a:gd name="adj1" fmla="val 99782"/>
              <a:gd name="adj2" fmla="val 486"/>
              <a:gd name="adj3" fmla="val 207206"/>
              <a:gd name="adj4" fmla="val -68904"/>
            </a:avLst>
          </a:prstGeom>
          <a:gradFill rotWithShape="1">
            <a:gsLst>
              <a:gs pos="0">
                <a:srgbClr val="FFFF99"/>
              </a:gs>
              <a:gs pos="100000">
                <a:srgbClr val="FFFF99">
                  <a:gamma/>
                  <a:shade val="46275"/>
                  <a:invGamma/>
                </a:srgbClr>
              </a:gs>
            </a:gsLst>
            <a:lin ang="5400000" scaled="1"/>
          </a:gradFill>
          <a:ln w="38100" algn="ctr">
            <a:solidFill>
              <a:srgbClr val="000000"/>
            </a:solidFill>
            <a:miter lim="800000"/>
            <a:headEnd/>
            <a:tailEnd type="triangle" w="med" len="med"/>
          </a:ln>
          <a:effectLst>
            <a:outerShdw dist="20000" dir="5400000" rotWithShape="0">
              <a:srgbClr val="000000">
                <a:alpha val="37999"/>
              </a:srgbClr>
            </a:outerShdw>
          </a:effectLst>
        </p:spPr>
        <p:txBody>
          <a:bodyPr anchor="ctr"/>
          <a:lstStyle/>
          <a:p>
            <a:pPr algn="ctr" fontAlgn="auto">
              <a:spcBef>
                <a:spcPts val="0"/>
              </a:spcBef>
              <a:spcAft>
                <a:spcPts val="0"/>
              </a:spcAft>
              <a:defRPr/>
            </a:pPr>
            <a:r>
              <a:rPr lang="en-US" b="1" i="1" dirty="0">
                <a:solidFill>
                  <a:schemeClr val="dk1"/>
                </a:solidFill>
                <a:latin typeface="+mn-lt"/>
              </a:rPr>
              <a:t>Chemical</a:t>
            </a:r>
            <a:r>
              <a:rPr lang="en-US" i="1" dirty="0">
                <a:solidFill>
                  <a:schemeClr val="dk1"/>
                </a:solidFill>
                <a:latin typeface="+mn-lt"/>
              </a:rPr>
              <a:t> </a:t>
            </a:r>
            <a:r>
              <a:rPr lang="en-US" b="1" i="1" dirty="0">
                <a:solidFill>
                  <a:schemeClr val="dk1"/>
                </a:solidFill>
                <a:latin typeface="+mn-lt"/>
              </a:rPr>
              <a:t>name </a:t>
            </a:r>
            <a:r>
              <a:rPr lang="en-US" dirty="0">
                <a:solidFill>
                  <a:schemeClr val="dk1"/>
                </a:solidFill>
                <a:latin typeface="+mn-lt"/>
              </a:rPr>
              <a:t>of a.i.</a:t>
            </a:r>
          </a:p>
        </p:txBody>
      </p:sp>
      <p:sp>
        <p:nvSpPr>
          <p:cNvPr id="5" name="Line Callout 3 4"/>
          <p:cNvSpPr>
            <a:spLocks/>
          </p:cNvSpPr>
          <p:nvPr/>
        </p:nvSpPr>
        <p:spPr bwMode="auto">
          <a:xfrm>
            <a:off x="1600200" y="2743199"/>
            <a:ext cx="1614487" cy="742950"/>
          </a:xfrm>
          <a:prstGeom prst="borderCallout3">
            <a:avLst>
              <a:gd name="adj1" fmla="val 100708"/>
              <a:gd name="adj2" fmla="val 620"/>
              <a:gd name="adj3" fmla="val 100764"/>
              <a:gd name="adj4" fmla="val -21977"/>
              <a:gd name="adj5" fmla="val 214477"/>
              <a:gd name="adj6" fmla="val -22102"/>
              <a:gd name="adj7" fmla="val 214324"/>
              <a:gd name="adj8" fmla="val -2259"/>
            </a:avLst>
          </a:prstGeom>
          <a:gradFill rotWithShape="1">
            <a:gsLst>
              <a:gs pos="0">
                <a:srgbClr val="CC99FF"/>
              </a:gs>
              <a:gs pos="100000">
                <a:srgbClr val="CC99FF">
                  <a:gamma/>
                  <a:shade val="46275"/>
                  <a:invGamma/>
                </a:srgbClr>
              </a:gs>
            </a:gsLst>
            <a:lin ang="5400000" scaled="1"/>
          </a:gradFill>
          <a:ln w="38100" algn="ctr">
            <a:solidFill>
              <a:srgbClr val="000000"/>
            </a:solidFill>
            <a:miter lim="800000"/>
            <a:headEnd/>
            <a:tailEnd type="triangle" w="med" len="med"/>
          </a:ln>
          <a:effectLst>
            <a:outerShdw dist="20000" dir="5400000" rotWithShape="0">
              <a:srgbClr val="000000">
                <a:alpha val="37999"/>
              </a:srgbClr>
            </a:outerShdw>
          </a:effectLst>
        </p:spPr>
        <p:txBody>
          <a:bodyPr anchor="ctr"/>
          <a:lstStyle/>
          <a:p>
            <a:pPr algn="ctr" fontAlgn="auto">
              <a:spcBef>
                <a:spcPts val="0"/>
              </a:spcBef>
              <a:spcAft>
                <a:spcPts val="0"/>
              </a:spcAft>
              <a:defRPr/>
            </a:pPr>
            <a:r>
              <a:rPr lang="en-US" b="1" i="1" dirty="0">
                <a:solidFill>
                  <a:schemeClr val="dk1"/>
                </a:solidFill>
                <a:latin typeface="+mn-lt"/>
              </a:rPr>
              <a:t>Common name </a:t>
            </a:r>
            <a:r>
              <a:rPr lang="en-US" dirty="0">
                <a:solidFill>
                  <a:schemeClr val="dk1"/>
                </a:solidFill>
                <a:latin typeface="+mn-lt"/>
              </a:rPr>
              <a:t>of a.i.</a:t>
            </a:r>
          </a:p>
        </p:txBody>
      </p:sp>
      <p:sp>
        <p:nvSpPr>
          <p:cNvPr id="17" name="Line Callout 1 16"/>
          <p:cNvSpPr/>
          <p:nvPr/>
        </p:nvSpPr>
        <p:spPr>
          <a:xfrm>
            <a:off x="2585492" y="1447800"/>
            <a:ext cx="3644900" cy="908050"/>
          </a:xfrm>
          <a:prstGeom prst="borderCallout1">
            <a:avLst>
              <a:gd name="adj1" fmla="val 100160"/>
              <a:gd name="adj2" fmla="val 49886"/>
              <a:gd name="adj3" fmla="val 147888"/>
              <a:gd name="adj4" fmla="val 49854"/>
            </a:avLst>
          </a:prstGeom>
          <a:ln w="38100">
            <a:tailEnd type="triangle"/>
          </a:ln>
        </p:spPr>
        <p:style>
          <a:lnRef idx="1">
            <a:schemeClr val="dk1"/>
          </a:lnRef>
          <a:fillRef idx="2">
            <a:schemeClr val="dk1"/>
          </a:fillRef>
          <a:effectRef idx="1">
            <a:schemeClr val="dk1"/>
          </a:effectRef>
          <a:fontRef idx="minor">
            <a:schemeClr val="dk1"/>
          </a:fontRef>
        </p:style>
        <p:txBody>
          <a:bodyPr anchor="ctr"/>
          <a:lstStyle/>
          <a:p>
            <a:pPr algn="ctr">
              <a:defRPr/>
            </a:pPr>
            <a:r>
              <a:rPr lang="en-US" dirty="0">
                <a:solidFill>
                  <a:srgbClr val="000000"/>
                </a:solidFill>
              </a:rPr>
              <a:t>The </a:t>
            </a:r>
            <a:r>
              <a:rPr lang="en-US" b="1" i="1" dirty="0">
                <a:solidFill>
                  <a:srgbClr val="000000"/>
                </a:solidFill>
              </a:rPr>
              <a:t>Trade name </a:t>
            </a:r>
            <a:r>
              <a:rPr lang="en-US" dirty="0">
                <a:solidFill>
                  <a:srgbClr val="000000"/>
                </a:solidFill>
              </a:rPr>
              <a:t>or </a:t>
            </a:r>
            <a:r>
              <a:rPr lang="en-US" b="1" i="1" dirty="0">
                <a:solidFill>
                  <a:srgbClr val="000000"/>
                </a:solidFill>
              </a:rPr>
              <a:t>Product name</a:t>
            </a:r>
            <a:r>
              <a:rPr lang="en-US" dirty="0">
                <a:solidFill>
                  <a:srgbClr val="000000"/>
                </a:solidFill>
              </a:rPr>
              <a:t>, describes the formulated product and may contain more than one a.i.</a:t>
            </a:r>
          </a:p>
        </p:txBody>
      </p:sp>
      <p:sp>
        <p:nvSpPr>
          <p:cNvPr id="24585" name="Rectangle 15"/>
          <p:cNvSpPr>
            <a:spLocks noChangeArrowheads="1"/>
          </p:cNvSpPr>
          <p:nvPr/>
        </p:nvSpPr>
        <p:spPr bwMode="auto">
          <a:xfrm>
            <a:off x="1752600" y="4572000"/>
            <a:ext cx="4191000" cy="457200"/>
          </a:xfrm>
          <a:prstGeom prst="rect">
            <a:avLst/>
          </a:prstGeom>
          <a:solidFill>
            <a:srgbClr val="FFFF99">
              <a:alpha val="49804"/>
            </a:srgbClr>
          </a:solidFill>
          <a:ln w="9525">
            <a:noFill/>
            <a:miter lim="800000"/>
            <a:headEnd/>
            <a:tailEnd/>
          </a:ln>
        </p:spPr>
        <p:txBody>
          <a:bodyPr wrap="none" anchor="ctr"/>
          <a:lstStyle/>
          <a:p>
            <a:endParaRPr lang="en-US" dirty="0"/>
          </a:p>
        </p:txBody>
      </p:sp>
      <p:sp>
        <p:nvSpPr>
          <p:cNvPr id="24584" name="Rectangle 14"/>
          <p:cNvSpPr>
            <a:spLocks noChangeArrowheads="1"/>
          </p:cNvSpPr>
          <p:nvPr/>
        </p:nvSpPr>
        <p:spPr bwMode="auto">
          <a:xfrm>
            <a:off x="1752600" y="4282281"/>
            <a:ext cx="1752600" cy="274638"/>
          </a:xfrm>
          <a:prstGeom prst="rect">
            <a:avLst/>
          </a:prstGeom>
          <a:solidFill>
            <a:srgbClr val="CC99FF">
              <a:alpha val="50195"/>
            </a:srgbClr>
          </a:solidFill>
          <a:ln w="9525">
            <a:noFill/>
            <a:miter lim="800000"/>
            <a:headEnd/>
            <a:tailEnd/>
          </a:ln>
        </p:spPr>
        <p:txBody>
          <a:bodyPr wrap="none" anchor="ctr"/>
          <a:lstStyle/>
          <a:p>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000" y="2862072"/>
            <a:ext cx="1952543" cy="1024128"/>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8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5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7" grpId="0" animBg="1"/>
      <p:bldP spid="24585" grpId="0" animBg="1"/>
      <p:bldP spid="2458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10"/>
          <p:cNvSpPr>
            <a:spLocks noGrp="1"/>
          </p:cNvSpPr>
          <p:nvPr>
            <p:ph type="title"/>
          </p:nvPr>
        </p:nvSpPr>
        <p:spPr/>
        <p:txBody>
          <a:bodyPr/>
          <a:lstStyle/>
          <a:p>
            <a:pPr eaLnBrk="1" hangingPunct="1"/>
            <a:r>
              <a:rPr lang="en-US" dirty="0" smtClean="0">
                <a:latin typeface="+mj-lt"/>
              </a:rPr>
              <a:t>Herbicide Efficacy</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6</a:t>
            </a:fld>
            <a:endParaRPr lang="en-US" dirty="0"/>
          </a:p>
        </p:txBody>
      </p:sp>
      <p:sp>
        <p:nvSpPr>
          <p:cNvPr id="7" name="Content Placeholder 2"/>
          <p:cNvSpPr>
            <a:spLocks noGrp="1"/>
          </p:cNvSpPr>
          <p:nvPr>
            <p:ph idx="4294967295"/>
          </p:nvPr>
        </p:nvSpPr>
        <p:spPr>
          <a:xfrm>
            <a:off x="762000" y="2146300"/>
            <a:ext cx="3733800" cy="3352800"/>
          </a:xfrm>
          <a:solidFill>
            <a:srgbClr val="FFFFCC"/>
          </a:solidFill>
          <a:ln w="190500" cap="sq">
            <a:solidFill>
              <a:srgbClr val="FFFFCC"/>
            </a:solidFill>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lIns="274320" tIns="182880" rIns="182880" bIns="182880" rtlCol="0">
            <a:noAutofit/>
          </a:bodyPr>
          <a:lstStyle/>
          <a:p>
            <a:pPr marL="0" indent="0" eaLnBrk="1" fontAlgn="auto" hangingPunct="1">
              <a:spcAft>
                <a:spcPts val="0"/>
              </a:spcAft>
              <a:defRPr/>
            </a:pPr>
            <a:r>
              <a:rPr lang="en-US" sz="2400" b="1" dirty="0" smtClean="0"/>
              <a:t>Herbicide Efficacy: </a:t>
            </a:r>
            <a:r>
              <a:rPr lang="en-US" sz="2400" dirty="0" smtClean="0"/>
              <a:t>A measure of herbicide activity.</a:t>
            </a:r>
          </a:p>
          <a:p>
            <a:pPr marL="0" indent="0" eaLnBrk="1" fontAlgn="auto" hangingPunct="1">
              <a:spcAft>
                <a:spcPts val="0"/>
              </a:spcAft>
              <a:defRPr/>
            </a:pPr>
            <a:endParaRPr lang="en-US" sz="2400" dirty="0" smtClean="0"/>
          </a:p>
          <a:p>
            <a:pPr marL="0" indent="0" eaLnBrk="1" fontAlgn="auto" hangingPunct="1">
              <a:spcAft>
                <a:spcPts val="0"/>
              </a:spcAft>
              <a:defRPr/>
            </a:pPr>
            <a:r>
              <a:rPr lang="en-US" sz="2400" i="1" dirty="0" smtClean="0"/>
              <a:t>The ability of a herbicide to produce the desired effect.</a:t>
            </a:r>
            <a:endParaRPr lang="en-US" sz="2000" i="1" dirty="0"/>
          </a:p>
        </p:txBody>
      </p:sp>
      <p:sp>
        <p:nvSpPr>
          <p:cNvPr id="8" name="Rounded Rectangle 7"/>
          <p:cNvSpPr/>
          <p:nvPr/>
        </p:nvSpPr>
        <p:spPr>
          <a:xfrm>
            <a:off x="4876800" y="1524000"/>
            <a:ext cx="3886200" cy="2743200"/>
          </a:xfrm>
          <a:prstGeom prst="roundRect">
            <a:avLst/>
          </a:prstGeom>
        </p:spPr>
        <p:style>
          <a:lnRef idx="1">
            <a:schemeClr val="accent1"/>
          </a:lnRef>
          <a:fillRef idx="2">
            <a:schemeClr val="accent1"/>
          </a:fillRef>
          <a:effectRef idx="1">
            <a:schemeClr val="accent1"/>
          </a:effectRef>
          <a:fontRef idx="minor">
            <a:schemeClr val="dk1"/>
          </a:fontRef>
        </p:style>
        <p:txBody>
          <a:bodyPr tIns="91440" bIns="91440" anchor="ctr"/>
          <a:lstStyle/>
          <a:p>
            <a:pPr marL="182563" indent="-182563">
              <a:defRPr/>
            </a:pPr>
            <a:r>
              <a:rPr lang="en-US" sz="2400" b="1" dirty="0">
                <a:solidFill>
                  <a:srgbClr val="000000"/>
                </a:solidFill>
              </a:rPr>
              <a:t>Example:</a:t>
            </a:r>
          </a:p>
          <a:p>
            <a:pPr marL="182563" indent="-182563">
              <a:buFont typeface="Arial" charset="0"/>
              <a:buChar char="•"/>
              <a:defRPr/>
            </a:pPr>
            <a:r>
              <a:rPr lang="en-US" sz="2200" spc="-20" dirty="0"/>
              <a:t>For many weed </a:t>
            </a:r>
            <a:r>
              <a:rPr lang="en-US" sz="2200" spc="-20" dirty="0" smtClean="0"/>
              <a:t>species, a</a:t>
            </a:r>
            <a:r>
              <a:rPr lang="en-US" sz="2200" spc="-20" dirty="0" smtClean="0">
                <a:solidFill>
                  <a:srgbClr val="000000"/>
                </a:solidFill>
              </a:rPr>
              <a:t> </a:t>
            </a:r>
            <a:r>
              <a:rPr lang="en-US" sz="2200" spc="-20" dirty="0">
                <a:solidFill>
                  <a:srgbClr val="000000"/>
                </a:solidFill>
              </a:rPr>
              <a:t>herbicide controlling 85% or more of the target weed population has good </a:t>
            </a:r>
            <a:r>
              <a:rPr lang="en-US" sz="2200" spc="-20" dirty="0" smtClean="0">
                <a:solidFill>
                  <a:srgbClr val="000000"/>
                </a:solidFill>
              </a:rPr>
              <a:t>efficacy.</a:t>
            </a:r>
            <a:endParaRPr lang="en-US" sz="2200" spc="-20" dirty="0">
              <a:solidFill>
                <a:srgbClr val="000000"/>
              </a:solidFill>
            </a:endParaRPr>
          </a:p>
          <a:p>
            <a:pPr marL="182563" indent="-182563">
              <a:spcBef>
                <a:spcPts val="300"/>
              </a:spcBef>
              <a:buFont typeface="Arial" charset="0"/>
              <a:buChar char="•"/>
              <a:defRPr/>
            </a:pPr>
            <a:r>
              <a:rPr lang="en-US" sz="2200" spc="-20" dirty="0">
                <a:solidFill>
                  <a:srgbClr val="000000"/>
                </a:solidFill>
              </a:rPr>
              <a:t>The weeds are </a:t>
            </a:r>
            <a:r>
              <a:rPr lang="en-US" sz="2200" i="1" spc="-20" dirty="0">
                <a:solidFill>
                  <a:srgbClr val="000000"/>
                </a:solidFill>
              </a:rPr>
              <a:t>susceptible</a:t>
            </a:r>
            <a:r>
              <a:rPr lang="en-US" sz="2200" spc="-20" dirty="0">
                <a:solidFill>
                  <a:srgbClr val="000000"/>
                </a:solidFill>
              </a:rPr>
              <a:t> to the </a:t>
            </a:r>
            <a:r>
              <a:rPr lang="en-US" sz="2200" spc="-20" dirty="0" smtClean="0">
                <a:solidFill>
                  <a:srgbClr val="000000"/>
                </a:solidFill>
              </a:rPr>
              <a:t>herbicide.</a:t>
            </a:r>
            <a:endParaRPr lang="en-US" sz="2200" spc="-20" dirty="0">
              <a:solidFill>
                <a:srgbClr val="000000"/>
              </a:solidFill>
            </a:endParaRPr>
          </a:p>
        </p:txBody>
      </p:sp>
      <p:grpSp>
        <p:nvGrpSpPr>
          <p:cNvPr id="10" name="Group 9"/>
          <p:cNvGrpSpPr>
            <a:grpSpLocks/>
          </p:cNvGrpSpPr>
          <p:nvPr/>
        </p:nvGrpSpPr>
        <p:grpSpPr bwMode="auto">
          <a:xfrm>
            <a:off x="5295900" y="4368800"/>
            <a:ext cx="3048000" cy="2032000"/>
            <a:chOff x="5295900" y="4343400"/>
            <a:chExt cx="3048000" cy="2032000"/>
          </a:xfrm>
        </p:grpSpPr>
        <p:graphicFrame>
          <p:nvGraphicFramePr>
            <p:cNvPr id="25606" name="Chart 5"/>
            <p:cNvGraphicFramePr>
              <a:graphicFrameLocks/>
            </p:cNvGraphicFramePr>
            <p:nvPr/>
          </p:nvGraphicFramePr>
          <p:xfrm>
            <a:off x="5295900" y="4343400"/>
            <a:ext cx="3048000" cy="2032000"/>
          </p:xfrm>
          <a:graphic>
            <a:graphicData uri="http://schemas.openxmlformats.org/presentationml/2006/ole">
              <mc:AlternateContent xmlns:mc="http://schemas.openxmlformats.org/markup-compatibility/2006">
                <mc:Choice xmlns:v="urn:schemas-microsoft-com:vml" Requires="v">
                  <p:oleObj spid="_x0000_s25809" r:id="rId5" imgW="3048264" imgH="2030144" progId="Excel.Sheet.8">
                    <p:embed/>
                  </p:oleObj>
                </mc:Choice>
                <mc:Fallback>
                  <p:oleObj r:id="rId5" imgW="3048264" imgH="2030144" progId="Excel.Sheet.8">
                    <p:embed/>
                    <p:pic>
                      <p:nvPicPr>
                        <p:cNvPr id="0" name="Picture 13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5900" y="4343400"/>
                          <a:ext cx="3048000" cy="203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12" name="TextBox 8"/>
            <p:cNvSpPr txBox="1">
              <a:spLocks noChangeArrowheads="1"/>
            </p:cNvSpPr>
            <p:nvPr/>
          </p:nvSpPr>
          <p:spPr bwMode="auto">
            <a:xfrm>
              <a:off x="5791200" y="5257800"/>
              <a:ext cx="2133600" cy="396875"/>
            </a:xfrm>
            <a:prstGeom prst="rect">
              <a:avLst/>
            </a:prstGeom>
            <a:noFill/>
            <a:ln w="9525">
              <a:noFill/>
              <a:miter lim="800000"/>
              <a:headEnd/>
              <a:tailEnd/>
            </a:ln>
          </p:spPr>
          <p:txBody>
            <a:bodyPr>
              <a:spAutoFit/>
            </a:bodyPr>
            <a:lstStyle/>
            <a:p>
              <a:pPr algn="ctr"/>
              <a:r>
                <a:rPr lang="en-US" sz="2000" b="1" dirty="0" smtClean="0">
                  <a:solidFill>
                    <a:schemeClr val="bg1"/>
                  </a:solidFill>
                  <a:latin typeface="Calibri" pitchFamily="34" charset="0"/>
                </a:rPr>
                <a:t>Controlled</a:t>
              </a:r>
              <a:endParaRPr lang="en-US" sz="2000" b="1" dirty="0">
                <a:solidFill>
                  <a:schemeClr val="bg1"/>
                </a:solidFill>
                <a:latin typeface="Calibri" pitchFamily="34" charset="0"/>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a:xfrm>
            <a:off x="457200" y="533400"/>
            <a:ext cx="8229600" cy="1066800"/>
          </a:xfrm>
        </p:spPr>
        <p:txBody>
          <a:bodyPr/>
          <a:lstStyle/>
          <a:p>
            <a:pPr eaLnBrk="1" hangingPunct="1"/>
            <a:r>
              <a:rPr lang="en-US" dirty="0" smtClean="0">
                <a:latin typeface="+mj-lt"/>
              </a:rPr>
              <a:t>Herbicide Tolerance</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7</a:t>
            </a:fld>
            <a:endParaRPr lang="en-US" dirty="0"/>
          </a:p>
        </p:txBody>
      </p:sp>
      <p:sp>
        <p:nvSpPr>
          <p:cNvPr id="29700" name="Text Box 9"/>
          <p:cNvSpPr txBox="1">
            <a:spLocks noChangeArrowheads="1"/>
          </p:cNvSpPr>
          <p:nvPr/>
        </p:nvSpPr>
        <p:spPr bwMode="auto">
          <a:xfrm>
            <a:off x="533400" y="1447800"/>
            <a:ext cx="8260080" cy="4893647"/>
          </a:xfrm>
          <a:prstGeom prst="rect">
            <a:avLst/>
          </a:prstGeom>
          <a:noFill/>
          <a:ln w="9525">
            <a:noFill/>
            <a:miter lim="800000"/>
            <a:headEnd/>
            <a:tailEnd/>
          </a:ln>
        </p:spPr>
        <p:txBody>
          <a:bodyPr wrap="square">
            <a:spAutoFit/>
          </a:bodyPr>
          <a:lstStyle/>
          <a:p>
            <a:pPr lvl="0" fontAlgn="auto">
              <a:spcBef>
                <a:spcPct val="20000"/>
              </a:spcBef>
              <a:spcAft>
                <a:spcPts val="0"/>
              </a:spcAft>
              <a:buClr>
                <a:srgbClr val="387C2C"/>
              </a:buClr>
              <a:defRPr/>
            </a:pPr>
            <a:r>
              <a:rPr lang="en-US" sz="2400" b="1" dirty="0" smtClean="0">
                <a:latin typeface="+mn-lt"/>
              </a:rPr>
              <a:t>Herbicide tolerance</a:t>
            </a:r>
            <a:r>
              <a:rPr lang="en-US" sz="2400" dirty="0" smtClean="0">
                <a:latin typeface="+mn-lt"/>
              </a:rPr>
              <a:t> is the inherent ability of a species to survive and reproduce after herbicide treatment. This implies that there was no selection or genetic manipulation to make the plant tolerant; it is naturally tolerant.</a:t>
            </a:r>
          </a:p>
          <a:p>
            <a:endParaRPr lang="en-US" sz="2400" dirty="0" smtClean="0">
              <a:latin typeface="+mn-lt"/>
            </a:endParaRPr>
          </a:p>
          <a:p>
            <a:endParaRPr lang="en-US" sz="2400" dirty="0" smtClean="0">
              <a:latin typeface="+mn-lt"/>
            </a:endParaRPr>
          </a:p>
          <a:p>
            <a:endParaRPr lang="en-US" sz="2400" dirty="0" smtClean="0">
              <a:latin typeface="+mn-lt"/>
            </a:endParaRPr>
          </a:p>
          <a:p>
            <a:endParaRPr lang="en-US" sz="2400" dirty="0" smtClean="0">
              <a:latin typeface="+mn-lt"/>
            </a:endParaRPr>
          </a:p>
          <a:p>
            <a:pPr>
              <a:tabLst>
                <a:tab pos="457200" algn="l"/>
              </a:tabLst>
            </a:pPr>
            <a:r>
              <a:rPr lang="en-US" sz="2400" dirty="0" smtClean="0">
                <a:latin typeface="+mn-lt"/>
              </a:rPr>
              <a:t>Herbicide tolerance is not synonymous with herbicide resistance.</a:t>
            </a:r>
          </a:p>
          <a:p>
            <a:pPr marL="617220" indent="-342900">
              <a:buClr>
                <a:schemeClr val="accent1">
                  <a:lumMod val="50000"/>
                </a:schemeClr>
              </a:buClr>
              <a:buFont typeface="Wingdings" pitchFamily="2" charset="2"/>
              <a:buChar char="Ø"/>
              <a:tabLst>
                <a:tab pos="457200" algn="l"/>
              </a:tabLst>
            </a:pPr>
            <a:r>
              <a:rPr lang="en-US" sz="2400" dirty="0" smtClean="0">
                <a:latin typeface="+mn-lt"/>
              </a:rPr>
              <a:t>By definition, if a weed has never been controlled and there has been no change in the weed population’s lack of response to a herbicide over time, the population is tolerant.</a:t>
            </a:r>
          </a:p>
        </p:txBody>
      </p:sp>
      <p:sp>
        <p:nvSpPr>
          <p:cNvPr id="2" name="Rounded Rectangle 1"/>
          <p:cNvSpPr/>
          <p:nvPr/>
        </p:nvSpPr>
        <p:spPr>
          <a:xfrm>
            <a:off x="990600" y="3124200"/>
            <a:ext cx="3429000" cy="11430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defTabSz="1111250">
              <a:lnSpc>
                <a:spcPct val="90000"/>
              </a:lnSpc>
              <a:spcAft>
                <a:spcPct val="35000"/>
              </a:spcAft>
              <a:buClr>
                <a:srgbClr val="663300"/>
              </a:buClr>
              <a:buSzPct val="110000"/>
            </a:pPr>
            <a:r>
              <a:rPr lang="en-US" dirty="0">
                <a:solidFill>
                  <a:schemeClr val="tx1"/>
                </a:solidFill>
              </a:rPr>
              <a:t>Selective herbicides are effective because the </a:t>
            </a:r>
            <a:r>
              <a:rPr lang="en-US" dirty="0" smtClean="0">
                <a:solidFill>
                  <a:schemeClr val="tx1"/>
                </a:solidFill>
              </a:rPr>
              <a:t>turf is </a:t>
            </a:r>
            <a:r>
              <a:rPr lang="en-US" dirty="0">
                <a:solidFill>
                  <a:schemeClr val="tx1"/>
                </a:solidFill>
              </a:rPr>
              <a:t>tolerant to the herbicide.</a:t>
            </a:r>
            <a:endParaRPr lang="en-US" dirty="0">
              <a:solidFill>
                <a:schemeClr val="tx1"/>
              </a:solidFill>
              <a:latin typeface="Calibri" pitchFamily="34" charset="0"/>
            </a:endParaRPr>
          </a:p>
        </p:txBody>
      </p:sp>
      <p:sp>
        <p:nvSpPr>
          <p:cNvPr id="8" name="Rounded Rectangle 7"/>
          <p:cNvSpPr/>
          <p:nvPr/>
        </p:nvSpPr>
        <p:spPr>
          <a:xfrm>
            <a:off x="4648200" y="3124200"/>
            <a:ext cx="3429000" cy="1143000"/>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defTabSz="1111250">
              <a:lnSpc>
                <a:spcPct val="90000"/>
              </a:lnSpc>
              <a:spcAft>
                <a:spcPct val="35000"/>
              </a:spcAft>
              <a:buClr>
                <a:srgbClr val="663300"/>
              </a:buClr>
              <a:buSzPct val="110000"/>
            </a:pPr>
            <a:r>
              <a:rPr lang="en-US" dirty="0">
                <a:solidFill>
                  <a:schemeClr val="tx1"/>
                </a:solidFill>
              </a:rPr>
              <a:t>Some herbicides are effective only on some weeds.</a:t>
            </a:r>
            <a:endParaRPr lang="en-US" dirty="0">
              <a:solidFill>
                <a:schemeClr val="tx1"/>
              </a:solidFill>
              <a:latin typeface="Calibri" pitchFamily="34" charset="0"/>
            </a:endParaRPr>
          </a:p>
        </p:txBody>
      </p:sp>
      <p:sp>
        <p:nvSpPr>
          <p:cNvPr id="10" name="Rounded Rectangular Callout 9"/>
          <p:cNvSpPr/>
          <p:nvPr/>
        </p:nvSpPr>
        <p:spPr bwMode="auto">
          <a:xfrm>
            <a:off x="6248400" y="1219200"/>
            <a:ext cx="2340692" cy="2928938"/>
          </a:xfrm>
          <a:prstGeom prst="wedgeRoundRectCallout">
            <a:avLst>
              <a:gd name="adj1" fmla="val 23997"/>
              <a:gd name="adj2" fmla="val 69936"/>
              <a:gd name="adj3" fmla="val 16667"/>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lvl="0" fontAlgn="auto">
              <a:spcBef>
                <a:spcPct val="20000"/>
              </a:spcBef>
              <a:spcAft>
                <a:spcPts val="0"/>
              </a:spcAft>
              <a:buClr>
                <a:srgbClr val="387C2C"/>
              </a:buClr>
            </a:pPr>
            <a:r>
              <a:rPr lang="en-US" sz="1600" b="1" dirty="0">
                <a:solidFill>
                  <a:prstClr val="black"/>
                </a:solidFill>
              </a:rPr>
              <a:t>Herbicide resistance</a:t>
            </a:r>
            <a:r>
              <a:rPr lang="en-US" sz="1600" dirty="0">
                <a:solidFill>
                  <a:prstClr val="black"/>
                </a:solidFill>
              </a:rPr>
              <a:t> can be defined as the acquired ability of a weed population to survive a herbicide previously known to be susceptible to that herbicide. </a:t>
            </a:r>
            <a:r>
              <a:rPr lang="en-US" sz="1600" dirty="0" smtClean="0">
                <a:solidFill>
                  <a:schemeClr val="tx1"/>
                </a:solidFill>
              </a:rPr>
              <a:t>Resistance is more fully explained in Lesson 3.</a:t>
            </a:r>
          </a:p>
          <a:p>
            <a:pPr algn="ctr">
              <a:spcBef>
                <a:spcPts val="300"/>
              </a:spcBef>
              <a:defRPr/>
            </a:pPr>
            <a:r>
              <a:rPr lang="en-US" sz="1600" b="1" i="1" dirty="0" smtClean="0">
                <a:solidFill>
                  <a:schemeClr val="tx1"/>
                </a:solidFill>
                <a:latin typeface="Adobe Garamond Pro" pitchFamily="18" charset="0"/>
              </a:rPr>
              <a:t>[</a:t>
            </a:r>
            <a:r>
              <a:rPr lang="en-US" sz="1600" b="1" i="1" dirty="0">
                <a:solidFill>
                  <a:schemeClr val="tx1"/>
                </a:solidFill>
                <a:latin typeface="Adobe Garamond Pro" pitchFamily="18" charset="0"/>
              </a:rPr>
              <a:t>Click to close.]</a:t>
            </a:r>
          </a:p>
          <a:p>
            <a:pPr>
              <a:defRPr/>
            </a:pPr>
            <a:endParaRPr lang="en-US" sz="1600" dirty="0">
              <a:solidFill>
                <a:schemeClr val="tx1"/>
              </a:solidFill>
            </a:endParaRPr>
          </a:p>
        </p:txBody>
      </p:sp>
      <p:grpSp>
        <p:nvGrpSpPr>
          <p:cNvPr id="11" name="Group 10"/>
          <p:cNvGrpSpPr>
            <a:grpSpLocks/>
          </p:cNvGrpSpPr>
          <p:nvPr/>
        </p:nvGrpSpPr>
        <p:grpSpPr bwMode="auto">
          <a:xfrm>
            <a:off x="7924800" y="5562600"/>
            <a:ext cx="876300" cy="754063"/>
            <a:chOff x="2061980" y="2298223"/>
            <a:chExt cx="1574800" cy="1310316"/>
          </a:xfrm>
        </p:grpSpPr>
        <p:sp>
          <p:nvSpPr>
            <p:cNvPr id="12" name="Rectangle 11"/>
            <p:cNvSpPr/>
            <p:nvPr/>
          </p:nvSpPr>
          <p:spPr>
            <a:xfrm>
              <a:off x="2061980" y="2643626"/>
              <a:ext cx="1574800" cy="964913"/>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Down">
                <a:avLst/>
              </a:prstTxWarp>
              <a:spAutoFit/>
            </a:bodyPr>
            <a:lstStyle/>
            <a:p>
              <a:pPr algn="ct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Information</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ndParaRPr>
            </a:p>
          </p:txBody>
        </p:sp>
        <p:sp>
          <p:nvSpPr>
            <p:cNvPr id="13" name="Rectangle 12"/>
            <p:cNvSpPr/>
            <p:nvPr/>
          </p:nvSpPr>
          <p:spPr>
            <a:xfrm>
              <a:off x="2233393" y="2298223"/>
              <a:ext cx="1231974" cy="592415"/>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Up">
                <a:avLst/>
              </a:prstTxWarp>
              <a:spAutoFit/>
            </a:bodyPr>
            <a:lstStyle/>
            <a:p>
              <a:pPr algn="ct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For</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M</a:t>
              </a:r>
              <a:r>
                <a:rPr lang="en-US" sz="1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o</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re</a:t>
              </a:r>
            </a:p>
          </p:txBody>
        </p:sp>
        <p:sp>
          <p:nvSpPr>
            <p:cNvPr id="14" name="Oval 13"/>
            <p:cNvSpPr>
              <a:spLocks noChangeAspect="1"/>
            </p:cNvSpPr>
            <p:nvPr/>
          </p:nvSpPr>
          <p:spPr>
            <a:xfrm>
              <a:off x="2362547" y="2404064"/>
              <a:ext cx="973667" cy="973740"/>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Oval 14"/>
            <p:cNvSpPr>
              <a:spLocks noChangeAspect="1"/>
            </p:cNvSpPr>
            <p:nvPr/>
          </p:nvSpPr>
          <p:spPr>
            <a:xfrm>
              <a:off x="2442980" y="2484504"/>
              <a:ext cx="812800" cy="810745"/>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6" name="Oval 15"/>
            <p:cNvSpPr>
              <a:spLocks noChangeAspect="1"/>
            </p:cNvSpPr>
            <p:nvPr/>
          </p:nvSpPr>
          <p:spPr>
            <a:xfrm>
              <a:off x="2544580" y="2586111"/>
              <a:ext cx="609600" cy="609646"/>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 name="Picture 6" descr="C:\Documents and Settings\Lynn\Local Settings\Temporary Internet Files\Content.IE5\1KOY8IDP\MC900436883[1].png"/>
            <p:cNvPicPr>
              <a:picLocks noChangeAspect="1" noChangeArrowheads="1"/>
            </p:cNvPicPr>
            <p:nvPr/>
          </p:nvPicPr>
          <p:blipFill>
            <a:blip r:embed="rId3" cstate="print"/>
            <a:srcRect/>
            <a:stretch>
              <a:fillRect/>
            </a:stretch>
          </p:blipFill>
          <p:spPr bwMode="auto">
            <a:xfrm>
              <a:off x="2545260" y="2561246"/>
              <a:ext cx="608241" cy="608241"/>
            </a:xfrm>
            <a:prstGeom prst="rect">
              <a:avLst/>
            </a:prstGeom>
            <a:noFill/>
            <a:ln w="9525">
              <a:noFill/>
              <a:miter lim="800000"/>
              <a:headEnd/>
              <a:tailEnd/>
            </a:ln>
          </p:spPr>
        </p:pic>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70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10" grpId="0" animBg="1"/>
      <p:bldP spid="1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1"/>
          <p:cNvSpPr>
            <a:spLocks noGrp="1"/>
          </p:cNvSpPr>
          <p:nvPr>
            <p:ph type="title"/>
          </p:nvPr>
        </p:nvSpPr>
        <p:spPr/>
        <p:txBody>
          <a:bodyPr/>
          <a:lstStyle/>
          <a:p>
            <a:pPr eaLnBrk="1" hangingPunct="1"/>
            <a:r>
              <a:rPr lang="en-US" dirty="0" smtClean="0">
                <a:latin typeface="+mj-lt"/>
              </a:rPr>
              <a:t>Herbicide Spectrum of Control</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8</a:t>
            </a:fld>
            <a:endParaRPr lang="en-US" dirty="0"/>
          </a:p>
        </p:txBody>
      </p:sp>
      <p:sp>
        <p:nvSpPr>
          <p:cNvPr id="6" name="Rectangle 5"/>
          <p:cNvSpPr/>
          <p:nvPr/>
        </p:nvSpPr>
        <p:spPr>
          <a:xfrm>
            <a:off x="617538" y="1676400"/>
            <a:ext cx="7612062" cy="838200"/>
          </a:xfrm>
          <a:prstGeom prst="rect">
            <a:avLst/>
          </a:prstGeom>
          <a:solidFill>
            <a:schemeClr val="accent4">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163218" tIns="163218" rIns="163218" bIns="163218" spcCol="1270" anchor="ctr"/>
          <a:lstStyle/>
          <a:p>
            <a:pPr defTabSz="1111250" fontAlgn="auto">
              <a:lnSpc>
                <a:spcPct val="90000"/>
              </a:lnSpc>
              <a:spcAft>
                <a:spcPct val="35000"/>
              </a:spcAft>
              <a:defRPr/>
            </a:pPr>
            <a:r>
              <a:rPr lang="en-US" sz="2400" b="1" dirty="0" smtClean="0">
                <a:solidFill>
                  <a:schemeClr val="tx1"/>
                </a:solidFill>
              </a:rPr>
              <a:t>Narrow Spectrum: </a:t>
            </a:r>
            <a:r>
              <a:rPr lang="en-US" sz="2400" dirty="0">
                <a:solidFill>
                  <a:schemeClr val="tx1"/>
                </a:solidFill>
              </a:rPr>
              <a:t>A</a:t>
            </a:r>
            <a:r>
              <a:rPr lang="en-US" sz="2400" dirty="0" smtClean="0">
                <a:solidFill>
                  <a:schemeClr val="tx1"/>
                </a:solidFill>
              </a:rPr>
              <a:t> herbicide that </a:t>
            </a:r>
            <a:r>
              <a:rPr lang="en-US" sz="2400" dirty="0">
                <a:solidFill>
                  <a:schemeClr val="tx1"/>
                </a:solidFill>
              </a:rPr>
              <a:t>is more effective in controlling some plant species than </a:t>
            </a:r>
            <a:r>
              <a:rPr lang="en-US" sz="2400" dirty="0" smtClean="0">
                <a:solidFill>
                  <a:schemeClr val="tx1"/>
                </a:solidFill>
              </a:rPr>
              <a:t>others.</a:t>
            </a:r>
            <a:endParaRPr lang="en-US" sz="2400" dirty="0">
              <a:solidFill>
                <a:schemeClr val="tx1"/>
              </a:solidFill>
            </a:endParaRPr>
          </a:p>
        </p:txBody>
      </p:sp>
      <p:pic>
        <p:nvPicPr>
          <p:cNvPr id="20484" name="Picture 25" descr="green foxtail, Setaria viridis  (Cyperales: Poaceae)">
            <a:hlinkClick r:id="rId3"/>
          </p:cNvPr>
          <p:cNvPicPr>
            <a:picLocks noChangeAspect="1" noChangeArrowheads="1"/>
          </p:cNvPicPr>
          <p:nvPr/>
        </p:nvPicPr>
        <p:blipFill>
          <a:blip r:embed="rId4" cstate="print"/>
          <a:srcRect/>
          <a:stretch>
            <a:fillRect/>
          </a:stretch>
        </p:blipFill>
        <p:spPr bwMode="auto">
          <a:xfrm>
            <a:off x="6367463" y="2668588"/>
            <a:ext cx="1471612" cy="985837"/>
          </a:xfrm>
          <a:prstGeom prst="rect">
            <a:avLst/>
          </a:prstGeom>
          <a:noFill/>
          <a:ln w="12700">
            <a:solidFill>
              <a:srgbClr val="969696"/>
            </a:solidFill>
            <a:miter lim="800000"/>
            <a:headEnd/>
            <a:tailEnd/>
          </a:ln>
        </p:spPr>
      </p:pic>
      <p:pic>
        <p:nvPicPr>
          <p:cNvPr id="20486" name="Picture 27" descr="spotted knapweed, Centaurea stoebe ssp. micranthos (Asterales: Asteraceae)">
            <a:hlinkClick r:id="rId5"/>
          </p:cNvPr>
          <p:cNvPicPr>
            <a:picLocks noChangeAspect="1" noChangeArrowheads="1"/>
          </p:cNvPicPr>
          <p:nvPr/>
        </p:nvPicPr>
        <p:blipFill>
          <a:blip r:embed="rId6" cstate="print"/>
          <a:srcRect/>
          <a:stretch>
            <a:fillRect/>
          </a:stretch>
        </p:blipFill>
        <p:spPr bwMode="auto">
          <a:xfrm>
            <a:off x="3733800" y="2667000"/>
            <a:ext cx="1490663" cy="989013"/>
          </a:xfrm>
          <a:prstGeom prst="rect">
            <a:avLst/>
          </a:prstGeom>
          <a:noFill/>
          <a:ln w="12700">
            <a:solidFill>
              <a:srgbClr val="969696"/>
            </a:solidFill>
            <a:miter lim="800000"/>
            <a:headEnd/>
            <a:tailEnd/>
          </a:ln>
        </p:spPr>
      </p:pic>
      <p:pic>
        <p:nvPicPr>
          <p:cNvPr id="20487" name="Picture 3" descr="C:\Users\Davon\AppData\Local\Microsoft\Windows\Temporary Internet Files\Content.IE5\9TU0FORM\MC900432537[1].png"/>
          <p:cNvPicPr>
            <a:picLocks noChangeAspect="1" noChangeArrowheads="1"/>
          </p:cNvPicPr>
          <p:nvPr/>
        </p:nvPicPr>
        <p:blipFill>
          <a:blip r:embed="rId7" cstate="print"/>
          <a:srcRect/>
          <a:stretch>
            <a:fillRect/>
          </a:stretch>
        </p:blipFill>
        <p:spPr bwMode="auto">
          <a:xfrm>
            <a:off x="4956175" y="2593975"/>
            <a:ext cx="366713" cy="365125"/>
          </a:xfrm>
          <a:prstGeom prst="rect">
            <a:avLst/>
          </a:prstGeom>
          <a:noFill/>
          <a:ln w="9525">
            <a:noFill/>
            <a:miter lim="800000"/>
            <a:headEnd/>
            <a:tailEnd/>
          </a:ln>
        </p:spPr>
      </p:pic>
      <p:grpSp>
        <p:nvGrpSpPr>
          <p:cNvPr id="4" name="Group 36"/>
          <p:cNvGrpSpPr>
            <a:grpSpLocks/>
          </p:cNvGrpSpPr>
          <p:nvPr/>
        </p:nvGrpSpPr>
        <p:grpSpPr bwMode="auto">
          <a:xfrm>
            <a:off x="617538" y="3810000"/>
            <a:ext cx="7612062" cy="2057400"/>
            <a:chOff x="389" y="2496"/>
            <a:chExt cx="4795" cy="1296"/>
          </a:xfrm>
        </p:grpSpPr>
        <p:sp>
          <p:nvSpPr>
            <p:cNvPr id="7" name="Rectangle 6"/>
            <p:cNvSpPr/>
            <p:nvPr/>
          </p:nvSpPr>
          <p:spPr>
            <a:xfrm>
              <a:off x="389" y="2496"/>
              <a:ext cx="4795" cy="528"/>
            </a:xfrm>
            <a:prstGeom prst="rect">
              <a:avLst/>
            </a:prstGeom>
            <a:solidFill>
              <a:schemeClr val="accent4">
                <a:lumMod val="40000"/>
                <a:lumOff val="6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163218" tIns="163218" rIns="163218" bIns="163218" spcCol="1270" anchor="ctr"/>
            <a:lstStyle/>
            <a:p>
              <a:pPr defTabSz="1111250" fontAlgn="auto">
                <a:lnSpc>
                  <a:spcPct val="90000"/>
                </a:lnSpc>
                <a:spcAft>
                  <a:spcPct val="35000"/>
                </a:spcAft>
                <a:defRPr/>
              </a:pPr>
              <a:r>
                <a:rPr lang="en-US" sz="2400" b="1" dirty="0" smtClean="0">
                  <a:solidFill>
                    <a:schemeClr val="tx1"/>
                  </a:solidFill>
                </a:rPr>
                <a:t>Broad Spectrum: </a:t>
              </a:r>
              <a:r>
                <a:rPr lang="en-US" sz="2400" dirty="0">
                  <a:solidFill>
                    <a:schemeClr val="tx1"/>
                  </a:solidFill>
                </a:rPr>
                <a:t>A</a:t>
              </a:r>
              <a:r>
                <a:rPr lang="en-US" sz="2400" dirty="0" smtClean="0">
                  <a:solidFill>
                    <a:schemeClr val="tx1"/>
                  </a:solidFill>
                </a:rPr>
                <a:t> herbicide that </a:t>
              </a:r>
              <a:r>
                <a:rPr lang="en-US" sz="2400" dirty="0">
                  <a:solidFill>
                    <a:schemeClr val="tx1"/>
                  </a:solidFill>
                </a:rPr>
                <a:t>controls </a:t>
              </a:r>
              <a:r>
                <a:rPr lang="en-US" sz="2400" dirty="0" smtClean="0">
                  <a:solidFill>
                    <a:schemeClr val="tx1"/>
                  </a:solidFill>
                </a:rPr>
                <a:t>many plant species.</a:t>
              </a:r>
              <a:endParaRPr lang="en-US" sz="2400" dirty="0">
                <a:solidFill>
                  <a:schemeClr val="tx1"/>
                </a:solidFill>
              </a:endParaRPr>
            </a:p>
          </p:txBody>
        </p:sp>
        <p:pic>
          <p:nvPicPr>
            <p:cNvPr id="20492" name="Picture 31" descr="smooth brome, Bromus inermis  (Cyperales: Poaceae)">
              <a:hlinkClick r:id="rId8"/>
            </p:cNvPr>
            <p:cNvPicPr>
              <a:picLocks noChangeAspect="1" noChangeArrowheads="1"/>
            </p:cNvPicPr>
            <p:nvPr/>
          </p:nvPicPr>
          <p:blipFill>
            <a:blip r:embed="rId9" cstate="print"/>
            <a:srcRect/>
            <a:stretch>
              <a:fillRect/>
            </a:stretch>
          </p:blipFill>
          <p:spPr bwMode="auto">
            <a:xfrm>
              <a:off x="691" y="3171"/>
              <a:ext cx="921" cy="621"/>
            </a:xfrm>
            <a:prstGeom prst="rect">
              <a:avLst/>
            </a:prstGeom>
            <a:noFill/>
            <a:ln w="12700">
              <a:solidFill>
                <a:srgbClr val="969696"/>
              </a:solidFill>
              <a:miter lim="800000"/>
              <a:headEnd/>
              <a:tailEnd/>
            </a:ln>
          </p:spPr>
        </p:pic>
        <p:pic>
          <p:nvPicPr>
            <p:cNvPr id="18" name="Picture 2" descr="C:\Users\Davon\AppData\Local\Microsoft\Windows\Temporary Internet Files\Content.IE5\4MAKCV9M\MC900441310[1].png"/>
            <p:cNvPicPr>
              <a:picLocks noChangeAspect="1" noChangeArrowheads="1"/>
            </p:cNvPicPr>
            <p:nvPr/>
          </p:nvPicPr>
          <p:blipFill>
            <a:blip r:embed="rId10" cstate="print">
              <a:duotone>
                <a:prstClr val="black"/>
                <a:srgbClr val="FF0000">
                  <a:tint val="45000"/>
                  <a:satMod val="400000"/>
                </a:srgbClr>
              </a:duotone>
              <a:extLst/>
            </a:blip>
            <a:srcRect/>
            <a:stretch>
              <a:fillRect/>
            </a:stretch>
          </p:blipFill>
          <p:spPr bwMode="auto">
            <a:xfrm>
              <a:off x="1363" y="3016"/>
              <a:ext cx="345" cy="346"/>
            </a:xfrm>
            <a:prstGeom prst="rect">
              <a:avLst/>
            </a:prstGeom>
            <a:noFill/>
            <a:extLst/>
          </p:spPr>
        </p:pic>
        <p:pic>
          <p:nvPicPr>
            <p:cNvPr id="20494" name="Picture 33" descr="curly dock, Rumex crispus  (Polygonales: Polygonaceae)">
              <a:hlinkClick r:id="rId11"/>
            </p:cNvPr>
            <p:cNvPicPr>
              <a:picLocks noChangeAspect="1" noChangeArrowheads="1"/>
            </p:cNvPicPr>
            <p:nvPr/>
          </p:nvPicPr>
          <p:blipFill>
            <a:blip r:embed="rId12" cstate="print"/>
            <a:srcRect/>
            <a:stretch>
              <a:fillRect/>
            </a:stretch>
          </p:blipFill>
          <p:spPr bwMode="auto">
            <a:xfrm>
              <a:off x="2514" y="3171"/>
              <a:ext cx="616" cy="621"/>
            </a:xfrm>
            <a:prstGeom prst="rect">
              <a:avLst/>
            </a:prstGeom>
            <a:noFill/>
            <a:ln w="12700">
              <a:solidFill>
                <a:srgbClr val="969696"/>
              </a:solidFill>
              <a:miter lim="800000"/>
              <a:headEnd/>
              <a:tailEnd/>
            </a:ln>
          </p:spPr>
        </p:pic>
        <p:pic>
          <p:nvPicPr>
            <p:cNvPr id="21" name="Picture 2" descr="C:\Users\Davon\AppData\Local\Microsoft\Windows\Temporary Internet Files\Content.IE5\4MAKCV9M\MC900441310[1].png"/>
            <p:cNvPicPr>
              <a:picLocks noChangeAspect="1" noChangeArrowheads="1"/>
            </p:cNvPicPr>
            <p:nvPr/>
          </p:nvPicPr>
          <p:blipFill>
            <a:blip r:embed="rId10" cstate="print">
              <a:duotone>
                <a:prstClr val="black"/>
                <a:srgbClr val="FF0000">
                  <a:tint val="45000"/>
                  <a:satMod val="400000"/>
                </a:srgbClr>
              </a:duotone>
              <a:extLst/>
            </a:blip>
            <a:srcRect/>
            <a:stretch>
              <a:fillRect/>
            </a:stretch>
          </p:blipFill>
          <p:spPr bwMode="auto">
            <a:xfrm>
              <a:off x="3062" y="3016"/>
              <a:ext cx="346" cy="346"/>
            </a:xfrm>
            <a:prstGeom prst="rect">
              <a:avLst/>
            </a:prstGeom>
            <a:noFill/>
            <a:extLst/>
          </p:spPr>
        </p:pic>
        <p:pic>
          <p:nvPicPr>
            <p:cNvPr id="20496" name="Picture 35" descr="birdsfoot trefoil, Lotus corniculatus  (Fabales: Fabaceae (Leguminosae))">
              <a:hlinkClick r:id="rId13"/>
            </p:cNvPr>
            <p:cNvPicPr>
              <a:picLocks noChangeAspect="1" noChangeArrowheads="1"/>
            </p:cNvPicPr>
            <p:nvPr/>
          </p:nvPicPr>
          <p:blipFill>
            <a:blip r:embed="rId14" cstate="print"/>
            <a:srcRect/>
            <a:stretch>
              <a:fillRect/>
            </a:stretch>
          </p:blipFill>
          <p:spPr bwMode="auto">
            <a:xfrm>
              <a:off x="4008" y="3171"/>
              <a:ext cx="933" cy="621"/>
            </a:xfrm>
            <a:prstGeom prst="rect">
              <a:avLst/>
            </a:prstGeom>
            <a:noFill/>
            <a:ln w="12700">
              <a:solidFill>
                <a:srgbClr val="969696"/>
              </a:solidFill>
              <a:miter lim="800000"/>
              <a:headEnd/>
              <a:tailEnd/>
            </a:ln>
          </p:spPr>
        </p:pic>
        <p:pic>
          <p:nvPicPr>
            <p:cNvPr id="20" name="Picture 2" descr="C:\Users\Davon\AppData\Local\Microsoft\Windows\Temporary Internet Files\Content.IE5\4MAKCV9M\MC900441310[1].png"/>
            <p:cNvPicPr>
              <a:picLocks noChangeAspect="1" noChangeArrowheads="1"/>
            </p:cNvPicPr>
            <p:nvPr/>
          </p:nvPicPr>
          <p:blipFill>
            <a:blip r:embed="rId10" cstate="print">
              <a:duotone>
                <a:prstClr val="black"/>
                <a:srgbClr val="FF0000">
                  <a:tint val="45000"/>
                  <a:satMod val="400000"/>
                </a:srgbClr>
              </a:duotone>
              <a:extLst/>
            </a:blip>
            <a:srcRect/>
            <a:stretch>
              <a:fillRect/>
            </a:stretch>
          </p:blipFill>
          <p:spPr bwMode="auto">
            <a:xfrm>
              <a:off x="4714" y="3016"/>
              <a:ext cx="345" cy="346"/>
            </a:xfrm>
            <a:prstGeom prst="rect">
              <a:avLst/>
            </a:prstGeom>
            <a:noFill/>
            <a:extLst/>
          </p:spPr>
        </p:pic>
      </p:grpSp>
      <p:pic>
        <p:nvPicPr>
          <p:cNvPr id="27650" name="Picture 2" descr="http://www.invasive.org/images/768x512/1553270.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66800" y="2668588"/>
            <a:ext cx="1471868" cy="987552"/>
          </a:xfrm>
          <a:prstGeom prst="rect">
            <a:avLst/>
          </a:prstGeom>
          <a:noFill/>
          <a:ln w="12700">
            <a:solidFill>
              <a:schemeClr val="bg1">
                <a:lumMod val="65000"/>
              </a:schemeClr>
            </a:solidFill>
          </a:ln>
          <a:extLst>
            <a:ext uri="{909E8E84-426E-40dd-AFC4-6F175D3DCCD1}">
              <a14:hiddenFill xmlns:a14="http://schemas.microsoft.com/office/drawing/2010/main">
                <a:solidFill>
                  <a:srgbClr val="FFFFFF"/>
                </a:solidFill>
              </a14:hiddenFill>
            </a:ext>
          </a:extLst>
        </p:spPr>
      </p:pic>
      <p:pic>
        <p:nvPicPr>
          <p:cNvPr id="2050" name="Picture 2" descr="C:\Users\Davon\AppData\Local\Microsoft\Windows\Temporary Internet Files\Content.IE5\4MAKCV9M\MC900441310[1].png"/>
          <p:cNvPicPr>
            <a:picLocks noChangeAspect="1" noChangeArrowheads="1"/>
          </p:cNvPicPr>
          <p:nvPr/>
        </p:nvPicPr>
        <p:blipFill>
          <a:blip r:embed="rId10" cstate="print">
            <a:duotone>
              <a:prstClr val="black"/>
              <a:srgbClr val="FF0000">
                <a:tint val="45000"/>
                <a:satMod val="400000"/>
              </a:srgbClr>
            </a:duotone>
            <a:extLst/>
          </a:blip>
          <a:srcRect/>
          <a:stretch>
            <a:fillRect/>
          </a:stretch>
        </p:blipFill>
        <p:spPr bwMode="auto">
          <a:xfrm>
            <a:off x="7467600" y="2438400"/>
            <a:ext cx="549759" cy="549759"/>
          </a:xfrm>
          <a:prstGeom prst="rect">
            <a:avLst/>
          </a:prstGeom>
          <a:noFill/>
          <a:extLst/>
        </p:spPr>
      </p:pic>
      <p:sp>
        <p:nvSpPr>
          <p:cNvPr id="2" name="TextBox 1"/>
          <p:cNvSpPr txBox="1"/>
          <p:nvPr/>
        </p:nvSpPr>
        <p:spPr>
          <a:xfrm>
            <a:off x="5322888" y="2775744"/>
            <a:ext cx="696912" cy="461665"/>
          </a:xfrm>
          <a:prstGeom prst="rect">
            <a:avLst/>
          </a:prstGeom>
          <a:noFill/>
        </p:spPr>
        <p:txBody>
          <a:bodyPr wrap="square" rtlCol="0">
            <a:spAutoFit/>
          </a:bodyPr>
          <a:lstStyle/>
          <a:p>
            <a:r>
              <a:rPr lang="en-US" sz="1200" dirty="0" smtClean="0">
                <a:latin typeface="+mn-lt"/>
              </a:rPr>
              <a:t>No activity</a:t>
            </a:r>
            <a:endParaRPr lang="en-US" sz="1200" dirty="0">
              <a:latin typeface="+mn-lt"/>
            </a:endParaRPr>
          </a:p>
        </p:txBody>
      </p:sp>
      <p:sp>
        <p:nvSpPr>
          <p:cNvPr id="22" name="TextBox 21"/>
          <p:cNvSpPr txBox="1"/>
          <p:nvPr/>
        </p:nvSpPr>
        <p:spPr>
          <a:xfrm>
            <a:off x="2655888" y="2775744"/>
            <a:ext cx="696912" cy="461665"/>
          </a:xfrm>
          <a:prstGeom prst="rect">
            <a:avLst/>
          </a:prstGeom>
          <a:noFill/>
        </p:spPr>
        <p:txBody>
          <a:bodyPr wrap="square" rtlCol="0">
            <a:spAutoFit/>
          </a:bodyPr>
          <a:lstStyle/>
          <a:p>
            <a:r>
              <a:rPr lang="en-US" sz="1200" dirty="0" smtClean="0">
                <a:latin typeface="+mn-lt"/>
              </a:rPr>
              <a:t>No activity</a:t>
            </a:r>
            <a:endParaRPr lang="en-US" sz="1200" dirty="0">
              <a:latin typeface="+mn-lt"/>
            </a:endParaRPr>
          </a:p>
        </p:txBody>
      </p:sp>
      <p:sp>
        <p:nvSpPr>
          <p:cNvPr id="23" name="TextBox 22"/>
          <p:cNvSpPr txBox="1"/>
          <p:nvPr/>
        </p:nvSpPr>
        <p:spPr>
          <a:xfrm>
            <a:off x="7924800" y="2775744"/>
            <a:ext cx="696912" cy="276999"/>
          </a:xfrm>
          <a:prstGeom prst="rect">
            <a:avLst/>
          </a:prstGeom>
          <a:noFill/>
        </p:spPr>
        <p:txBody>
          <a:bodyPr wrap="square" rtlCol="0">
            <a:spAutoFit/>
          </a:bodyPr>
          <a:lstStyle/>
          <a:p>
            <a:r>
              <a:rPr lang="en-US" sz="1200" dirty="0" smtClean="0">
                <a:latin typeface="+mn-lt"/>
              </a:rPr>
              <a:t>Activity</a:t>
            </a:r>
            <a:endParaRPr lang="en-US" sz="1200" dirty="0">
              <a:latin typeface="+mn-lt"/>
            </a:endParaRPr>
          </a:p>
        </p:txBody>
      </p:sp>
      <p:pic>
        <p:nvPicPr>
          <p:cNvPr id="20485" name="Picture 3" descr="C:\Users\Davon\AppData\Local\Microsoft\Windows\Temporary Internet Files\Content.IE5\9TU0FORM\MC900432537[1].png"/>
          <p:cNvPicPr>
            <a:picLocks noChangeAspect="1" noChangeArrowheads="1"/>
          </p:cNvPicPr>
          <p:nvPr/>
        </p:nvPicPr>
        <p:blipFill>
          <a:blip r:embed="rId7" cstate="print"/>
          <a:srcRect/>
          <a:stretch>
            <a:fillRect/>
          </a:stretch>
        </p:blipFill>
        <p:spPr bwMode="auto">
          <a:xfrm>
            <a:off x="2286000" y="2590800"/>
            <a:ext cx="366712" cy="36671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55"/>
          <p:cNvSpPr>
            <a:spLocks noGrp="1"/>
          </p:cNvSpPr>
          <p:nvPr>
            <p:ph type="title"/>
          </p:nvPr>
        </p:nvSpPr>
        <p:spPr/>
        <p:txBody>
          <a:bodyPr/>
          <a:lstStyle/>
          <a:p>
            <a:pPr eaLnBrk="1" hangingPunct="1"/>
            <a:r>
              <a:rPr lang="en-US" dirty="0" smtClean="0">
                <a:latin typeface="+mj-lt"/>
              </a:rPr>
              <a:t>Timing of Applications</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9</a:t>
            </a:fld>
            <a:endParaRPr lang="en-US" dirty="0"/>
          </a:p>
        </p:txBody>
      </p:sp>
      <p:grpSp>
        <p:nvGrpSpPr>
          <p:cNvPr id="5" name="Group 4"/>
          <p:cNvGrpSpPr/>
          <p:nvPr/>
        </p:nvGrpSpPr>
        <p:grpSpPr>
          <a:xfrm>
            <a:off x="6324600" y="4731715"/>
            <a:ext cx="2362200" cy="1295400"/>
            <a:chOff x="6324600" y="4731715"/>
            <a:chExt cx="2362200" cy="1295400"/>
          </a:xfrm>
        </p:grpSpPr>
        <p:sp>
          <p:nvSpPr>
            <p:cNvPr id="344" name="Rounded Rectangle 343"/>
            <p:cNvSpPr/>
            <p:nvPr/>
          </p:nvSpPr>
          <p:spPr>
            <a:xfrm>
              <a:off x="6324600" y="4731715"/>
              <a:ext cx="2362200" cy="12954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n-US" sz="1400" b="1" dirty="0" smtClean="0"/>
                <a:t>Two primary placement options for herbicides:</a:t>
              </a:r>
            </a:p>
          </p:txBody>
        </p:sp>
        <p:sp>
          <p:nvSpPr>
            <p:cNvPr id="345" name="Rounded Rectangle 344"/>
            <p:cNvSpPr/>
            <p:nvPr/>
          </p:nvSpPr>
          <p:spPr>
            <a:xfrm>
              <a:off x="6477000" y="5341315"/>
              <a:ext cx="1005840" cy="548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0" rIns="0" rtlCol="0" anchor="ctr"/>
            <a:lstStyle/>
            <a:p>
              <a:pPr algn="ctr"/>
              <a:r>
                <a:rPr lang="en-US" sz="1400" b="1" dirty="0" smtClean="0"/>
                <a:t>Soil Application</a:t>
              </a:r>
              <a:endParaRPr lang="en-US" sz="1400" b="1" dirty="0"/>
            </a:p>
          </p:txBody>
        </p:sp>
        <p:sp>
          <p:nvSpPr>
            <p:cNvPr id="346" name="Rounded Rectangle 345"/>
            <p:cNvSpPr/>
            <p:nvPr/>
          </p:nvSpPr>
          <p:spPr>
            <a:xfrm>
              <a:off x="7543800" y="5341315"/>
              <a:ext cx="1005840" cy="548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0" rIns="0" rtlCol="0" anchor="ctr"/>
            <a:lstStyle/>
            <a:p>
              <a:pPr algn="ctr"/>
              <a:r>
                <a:rPr lang="en-US" sz="1400" b="1" dirty="0" smtClean="0"/>
                <a:t>Foliar Application</a:t>
              </a:r>
              <a:endParaRPr lang="en-US" sz="1400" b="1" dirty="0"/>
            </a:p>
          </p:txBody>
        </p:sp>
      </p:grpSp>
      <p:grpSp>
        <p:nvGrpSpPr>
          <p:cNvPr id="26" name="Group 25"/>
          <p:cNvGrpSpPr/>
          <p:nvPr/>
        </p:nvGrpSpPr>
        <p:grpSpPr>
          <a:xfrm>
            <a:off x="6248400" y="1752600"/>
            <a:ext cx="2362200" cy="2826715"/>
            <a:chOff x="6248400" y="1752600"/>
            <a:chExt cx="2362200" cy="2826715"/>
          </a:xfrm>
        </p:grpSpPr>
        <p:grpSp>
          <p:nvGrpSpPr>
            <p:cNvPr id="257" name="Group 256"/>
            <p:cNvGrpSpPr/>
            <p:nvPr/>
          </p:nvGrpSpPr>
          <p:grpSpPr>
            <a:xfrm>
              <a:off x="6248400" y="1752600"/>
              <a:ext cx="2362200" cy="2826715"/>
              <a:chOff x="6324600" y="1821485"/>
              <a:chExt cx="2362200" cy="2826715"/>
            </a:xfrm>
          </p:grpSpPr>
          <p:pic>
            <p:nvPicPr>
              <p:cNvPr id="258" name="Picture 25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15200" y="2920870"/>
                <a:ext cx="414580" cy="707820"/>
              </a:xfrm>
              <a:prstGeom prst="rect">
                <a:avLst/>
              </a:prstGeom>
            </p:spPr>
          </p:pic>
          <p:grpSp>
            <p:nvGrpSpPr>
              <p:cNvPr id="261" name="Group 260"/>
              <p:cNvGrpSpPr/>
              <p:nvPr/>
            </p:nvGrpSpPr>
            <p:grpSpPr>
              <a:xfrm>
                <a:off x="6324600" y="1821485"/>
                <a:ext cx="2362200" cy="2826715"/>
                <a:chOff x="6564140" y="1821485"/>
                <a:chExt cx="2023062" cy="2826715"/>
              </a:xfrm>
            </p:grpSpPr>
            <p:sp>
              <p:nvSpPr>
                <p:cNvPr id="262" name="TextBox 1403"/>
                <p:cNvSpPr txBox="1">
                  <a:spLocks noChangeArrowheads="1"/>
                </p:cNvSpPr>
                <p:nvPr/>
              </p:nvSpPr>
              <p:spPr bwMode="auto">
                <a:xfrm>
                  <a:off x="6720764" y="1905000"/>
                  <a:ext cx="1801178" cy="400110"/>
                </a:xfrm>
                <a:prstGeom prst="rect">
                  <a:avLst/>
                </a:prstGeom>
                <a:solidFill>
                  <a:schemeClr val="accent1"/>
                </a:solidFill>
                <a:ln w="9525">
                  <a:noFill/>
                  <a:miter lim="800000"/>
                  <a:headEnd/>
                  <a:tailEnd/>
                </a:ln>
              </p:spPr>
              <p:txBody>
                <a:bodyPr wrap="square">
                  <a:spAutoFit/>
                </a:bodyPr>
                <a:lstStyle/>
                <a:p>
                  <a:pPr algn="ctr"/>
                  <a:r>
                    <a:rPr lang="en-US" sz="2000" b="1" dirty="0" smtClean="0">
                      <a:solidFill>
                        <a:schemeClr val="bg1"/>
                      </a:solidFill>
                      <a:latin typeface="Calibri" pitchFamily="34" charset="0"/>
                    </a:rPr>
                    <a:t>Postemergence</a:t>
                  </a:r>
                  <a:endParaRPr lang="en-US" sz="2000" b="1" dirty="0">
                    <a:solidFill>
                      <a:schemeClr val="bg1"/>
                    </a:solidFill>
                    <a:latin typeface="Calibri" pitchFamily="34" charset="0"/>
                  </a:endParaRPr>
                </a:p>
              </p:txBody>
            </p:sp>
            <p:sp>
              <p:nvSpPr>
                <p:cNvPr id="263" name="TextBox 244"/>
                <p:cNvSpPr txBox="1">
                  <a:spLocks noChangeArrowheads="1"/>
                </p:cNvSpPr>
                <p:nvPr/>
              </p:nvSpPr>
              <p:spPr bwMode="auto">
                <a:xfrm>
                  <a:off x="6564140" y="3726485"/>
                  <a:ext cx="1957803" cy="830997"/>
                </a:xfrm>
                <a:prstGeom prst="rect">
                  <a:avLst/>
                </a:prstGeom>
                <a:noFill/>
                <a:ln w="9525">
                  <a:noFill/>
                  <a:miter lim="800000"/>
                  <a:headEnd/>
                  <a:tailEnd/>
                </a:ln>
              </p:spPr>
              <p:txBody>
                <a:bodyPr wrap="square">
                  <a:spAutoFit/>
                </a:bodyPr>
                <a:lstStyle/>
                <a:p>
                  <a:pPr algn="ctr"/>
                  <a:r>
                    <a:rPr lang="en-US" sz="1600" dirty="0">
                      <a:latin typeface="Calibri" pitchFamily="34" charset="0"/>
                    </a:rPr>
                    <a:t>After </a:t>
                  </a:r>
                  <a:r>
                    <a:rPr lang="en-US" sz="1600" dirty="0" smtClean="0">
                      <a:latin typeface="Calibri" pitchFamily="34" charset="0"/>
                    </a:rPr>
                    <a:t>the turfgrass is established and</a:t>
                  </a:r>
                  <a:r>
                    <a:rPr lang="en-US" sz="1600" dirty="0">
                      <a:latin typeface="Calibri" pitchFamily="34" charset="0"/>
                    </a:rPr>
                    <a:t>/or weeds emerge</a:t>
                  </a:r>
                </a:p>
              </p:txBody>
            </p:sp>
            <p:sp>
              <p:nvSpPr>
                <p:cNvPr id="264" name="Rectangle 263"/>
                <p:cNvSpPr/>
                <p:nvPr/>
              </p:nvSpPr>
              <p:spPr>
                <a:xfrm>
                  <a:off x="6629400" y="1821485"/>
                  <a:ext cx="1957802" cy="282671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5" name="Group 264"/>
                <p:cNvGrpSpPr/>
                <p:nvPr/>
              </p:nvGrpSpPr>
              <p:grpSpPr>
                <a:xfrm>
                  <a:off x="7094006" y="2431085"/>
                  <a:ext cx="1028590" cy="788985"/>
                  <a:chOff x="7094006" y="2232479"/>
                  <a:chExt cx="1028590" cy="788985"/>
                </a:xfrm>
              </p:grpSpPr>
              <p:pic>
                <p:nvPicPr>
                  <p:cNvPr id="266" name="Picture 3" descr="C:\Users\Davon\Documents\Pictures\01 Purchased photos\ndsu2.gif"/>
                  <p:cNvPicPr>
                    <a:picLocks noChangeAspect="1" noChangeArrowheads="1"/>
                  </p:cNvPicPr>
                  <p:nvPr/>
                </p:nvPicPr>
                <p:blipFill>
                  <a:blip r:embed="rId4" cstate="print">
                    <a:clrChange>
                      <a:clrFrom>
                        <a:srgbClr val="FFFFFF"/>
                      </a:clrFrom>
                      <a:clrTo>
                        <a:srgbClr val="FFFFFF">
                          <a:alpha val="0"/>
                        </a:srgbClr>
                      </a:clrTo>
                    </a:clrChange>
                  </a:blip>
                  <a:srcRect l="-529" t="85988" r="68192" b="630"/>
                  <a:stretch>
                    <a:fillRect/>
                  </a:stretch>
                </p:blipFill>
                <p:spPr bwMode="auto">
                  <a:xfrm>
                    <a:off x="7094006" y="2232479"/>
                    <a:ext cx="1028590" cy="332881"/>
                  </a:xfrm>
                  <a:prstGeom prst="rect">
                    <a:avLst/>
                  </a:prstGeom>
                  <a:solidFill>
                    <a:srgbClr val="EDF5EB"/>
                  </a:solidFill>
                  <a:ln w="9525">
                    <a:noFill/>
                    <a:miter lim="800000"/>
                    <a:headEnd/>
                    <a:tailEnd/>
                  </a:ln>
                </p:spPr>
              </p:pic>
              <p:sp>
                <p:nvSpPr>
                  <p:cNvPr id="267" name="Line 559"/>
                  <p:cNvSpPr>
                    <a:spLocks noChangeShapeType="1"/>
                  </p:cNvSpPr>
                  <p:nvPr/>
                </p:nvSpPr>
                <p:spPr bwMode="auto">
                  <a:xfrm flipV="1">
                    <a:off x="7162620" y="3021464"/>
                    <a:ext cx="891362" cy="0"/>
                  </a:xfrm>
                  <a:prstGeom prst="line">
                    <a:avLst/>
                  </a:prstGeom>
                  <a:solidFill>
                    <a:srgbClr val="EDF5EB"/>
                  </a:solidFill>
                  <a:ln w="38100">
                    <a:solidFill>
                      <a:schemeClr val="bg2">
                        <a:lumMod val="25000"/>
                      </a:schemeClr>
                    </a:solidFill>
                    <a:round/>
                    <a:headEnd/>
                    <a:tailEnd/>
                  </a:ln>
                  <a:effectLst/>
                </p:spPr>
                <p:txBody>
                  <a:bodyPr/>
                  <a:lstStyle/>
                  <a:p>
                    <a:pPr fontAlgn="auto">
                      <a:spcBef>
                        <a:spcPts val="0"/>
                      </a:spcBef>
                      <a:spcAft>
                        <a:spcPts val="0"/>
                      </a:spcAft>
                      <a:defRPr/>
                    </a:pPr>
                    <a:endParaRPr lang="en-US" dirty="0">
                      <a:latin typeface="+mn-lt"/>
                    </a:endParaRPr>
                  </a:p>
                </p:txBody>
              </p:sp>
            </p:grpSp>
          </p:grpSp>
        </p:grpSp>
        <p:grpSp>
          <p:nvGrpSpPr>
            <p:cNvPr id="126" name="Group 125"/>
            <p:cNvGrpSpPr/>
            <p:nvPr/>
          </p:nvGrpSpPr>
          <p:grpSpPr>
            <a:xfrm>
              <a:off x="7010400" y="2743200"/>
              <a:ext cx="228600" cy="667802"/>
              <a:chOff x="5715000" y="779998"/>
              <a:chExt cx="304800" cy="896402"/>
            </a:xfrm>
          </p:grpSpPr>
          <p:grpSp>
            <p:nvGrpSpPr>
              <p:cNvPr id="127" name="Group 126"/>
              <p:cNvGrpSpPr/>
              <p:nvPr/>
            </p:nvGrpSpPr>
            <p:grpSpPr>
              <a:xfrm>
                <a:off x="5715000" y="779998"/>
                <a:ext cx="304800" cy="625000"/>
                <a:chOff x="5715000" y="779998"/>
                <a:chExt cx="304800" cy="625000"/>
              </a:xfrm>
            </p:grpSpPr>
            <p:sp>
              <p:nvSpPr>
                <p:cNvPr id="131" name="Freeform 130"/>
                <p:cNvSpPr/>
                <p:nvPr/>
              </p:nvSpPr>
              <p:spPr>
                <a:xfrm>
                  <a:off x="5862371" y="808213"/>
                  <a:ext cx="157429" cy="566798"/>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Freeform 131"/>
                <p:cNvSpPr/>
                <p:nvPr/>
              </p:nvSpPr>
              <p:spPr>
                <a:xfrm flipH="1">
                  <a:off x="5715000" y="838200"/>
                  <a:ext cx="166175" cy="566798"/>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Freeform 132"/>
                <p:cNvSpPr/>
                <p:nvPr/>
              </p:nvSpPr>
              <p:spPr>
                <a:xfrm flipH="1">
                  <a:off x="5715000" y="990600"/>
                  <a:ext cx="133597" cy="384411"/>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Freeform 133"/>
                <p:cNvSpPr/>
                <p:nvPr/>
              </p:nvSpPr>
              <p:spPr>
                <a:xfrm rot="20318423">
                  <a:off x="5771961" y="779998"/>
                  <a:ext cx="212059" cy="600395"/>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8" name="Freeform 127"/>
              <p:cNvSpPr/>
              <p:nvPr/>
            </p:nvSpPr>
            <p:spPr>
              <a:xfrm>
                <a:off x="5740910" y="1396004"/>
                <a:ext cx="104953" cy="136451"/>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9" name="Freeform 128"/>
              <p:cNvSpPr/>
              <p:nvPr/>
            </p:nvSpPr>
            <p:spPr>
              <a:xfrm flipH="1">
                <a:off x="5867400" y="1371600"/>
                <a:ext cx="97737" cy="160855"/>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0" name="Freeform 129"/>
              <p:cNvSpPr/>
              <p:nvPr/>
            </p:nvSpPr>
            <p:spPr>
              <a:xfrm flipH="1">
                <a:off x="5867401" y="1371600"/>
                <a:ext cx="76199" cy="304800"/>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35" name="Group 134"/>
            <p:cNvGrpSpPr/>
            <p:nvPr/>
          </p:nvGrpSpPr>
          <p:grpSpPr>
            <a:xfrm>
              <a:off x="7696200" y="2743200"/>
              <a:ext cx="228600" cy="667802"/>
              <a:chOff x="5715000" y="779998"/>
              <a:chExt cx="304800" cy="896402"/>
            </a:xfrm>
          </p:grpSpPr>
          <p:grpSp>
            <p:nvGrpSpPr>
              <p:cNvPr id="136" name="Group 135"/>
              <p:cNvGrpSpPr/>
              <p:nvPr/>
            </p:nvGrpSpPr>
            <p:grpSpPr>
              <a:xfrm>
                <a:off x="5715000" y="779998"/>
                <a:ext cx="304800" cy="625000"/>
                <a:chOff x="5715000" y="779998"/>
                <a:chExt cx="304800" cy="625000"/>
              </a:xfrm>
            </p:grpSpPr>
            <p:sp>
              <p:nvSpPr>
                <p:cNvPr id="140" name="Freeform 139"/>
                <p:cNvSpPr/>
                <p:nvPr/>
              </p:nvSpPr>
              <p:spPr>
                <a:xfrm>
                  <a:off x="5862371" y="808213"/>
                  <a:ext cx="157429" cy="566798"/>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Freeform 140"/>
                <p:cNvSpPr/>
                <p:nvPr/>
              </p:nvSpPr>
              <p:spPr>
                <a:xfrm flipH="1">
                  <a:off x="5715000" y="838200"/>
                  <a:ext cx="166175" cy="566798"/>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Freeform 141"/>
                <p:cNvSpPr/>
                <p:nvPr/>
              </p:nvSpPr>
              <p:spPr>
                <a:xfrm flipH="1">
                  <a:off x="5715000" y="990600"/>
                  <a:ext cx="133597" cy="384411"/>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Freeform 142"/>
                <p:cNvSpPr/>
                <p:nvPr/>
              </p:nvSpPr>
              <p:spPr>
                <a:xfrm rot="20318423">
                  <a:off x="5771961" y="779998"/>
                  <a:ext cx="212059" cy="600395"/>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7" name="Freeform 136"/>
              <p:cNvSpPr/>
              <p:nvPr/>
            </p:nvSpPr>
            <p:spPr>
              <a:xfrm>
                <a:off x="5740910" y="1396004"/>
                <a:ext cx="104953" cy="136451"/>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8" name="Freeform 137"/>
              <p:cNvSpPr/>
              <p:nvPr/>
            </p:nvSpPr>
            <p:spPr>
              <a:xfrm flipH="1">
                <a:off x="5867400" y="1371600"/>
                <a:ext cx="97737" cy="160855"/>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9" name="Freeform 138"/>
              <p:cNvSpPr/>
              <p:nvPr/>
            </p:nvSpPr>
            <p:spPr>
              <a:xfrm flipH="1">
                <a:off x="5867401" y="1371600"/>
                <a:ext cx="76199" cy="304800"/>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27" name="Group 26"/>
          <p:cNvGrpSpPr/>
          <p:nvPr/>
        </p:nvGrpSpPr>
        <p:grpSpPr>
          <a:xfrm>
            <a:off x="304800" y="1759915"/>
            <a:ext cx="2333499" cy="4125107"/>
            <a:chOff x="562100" y="1759915"/>
            <a:chExt cx="2333499" cy="4125107"/>
          </a:xfrm>
        </p:grpSpPr>
        <p:grpSp>
          <p:nvGrpSpPr>
            <p:cNvPr id="4" name="Group 3"/>
            <p:cNvGrpSpPr/>
            <p:nvPr/>
          </p:nvGrpSpPr>
          <p:grpSpPr>
            <a:xfrm>
              <a:off x="562100" y="1759915"/>
              <a:ext cx="2286000" cy="2819400"/>
              <a:chOff x="562100" y="1759915"/>
              <a:chExt cx="2286000" cy="2819400"/>
            </a:xfrm>
          </p:grpSpPr>
          <p:grpSp>
            <p:nvGrpSpPr>
              <p:cNvPr id="269" name="Group 268"/>
              <p:cNvGrpSpPr/>
              <p:nvPr/>
            </p:nvGrpSpPr>
            <p:grpSpPr>
              <a:xfrm>
                <a:off x="562100" y="1759915"/>
                <a:ext cx="2286000" cy="2819400"/>
                <a:chOff x="762000" y="1821485"/>
                <a:chExt cx="1957802" cy="2819400"/>
              </a:xfrm>
            </p:grpSpPr>
            <p:sp>
              <p:nvSpPr>
                <p:cNvPr id="280" name="TextBox 1403"/>
                <p:cNvSpPr txBox="1">
                  <a:spLocks noChangeArrowheads="1"/>
                </p:cNvSpPr>
                <p:nvPr/>
              </p:nvSpPr>
              <p:spPr bwMode="auto">
                <a:xfrm>
                  <a:off x="1060861" y="1889125"/>
                  <a:ext cx="1360081" cy="396875"/>
                </a:xfrm>
                <a:prstGeom prst="rect">
                  <a:avLst/>
                </a:prstGeom>
                <a:solidFill>
                  <a:schemeClr val="accent1"/>
                </a:solidFill>
                <a:ln w="9525">
                  <a:noFill/>
                  <a:miter lim="800000"/>
                  <a:headEnd/>
                  <a:tailEnd/>
                </a:ln>
              </p:spPr>
              <p:txBody>
                <a:bodyPr wrap="square">
                  <a:spAutoFit/>
                </a:bodyPr>
                <a:lstStyle/>
                <a:p>
                  <a:pPr algn="ctr"/>
                  <a:r>
                    <a:rPr lang="en-US" sz="2000" b="1" dirty="0">
                      <a:solidFill>
                        <a:schemeClr val="bg1"/>
                      </a:solidFill>
                      <a:latin typeface="Calibri" pitchFamily="34" charset="0"/>
                    </a:rPr>
                    <a:t>Preplant</a:t>
                  </a:r>
                </a:p>
              </p:txBody>
            </p:sp>
            <p:sp>
              <p:nvSpPr>
                <p:cNvPr id="281" name="TextBox 244"/>
                <p:cNvSpPr txBox="1">
                  <a:spLocks noChangeArrowheads="1"/>
                </p:cNvSpPr>
                <p:nvPr/>
              </p:nvSpPr>
              <p:spPr bwMode="auto">
                <a:xfrm>
                  <a:off x="1014837" y="4031285"/>
                  <a:ext cx="1509184" cy="584776"/>
                </a:xfrm>
                <a:prstGeom prst="rect">
                  <a:avLst/>
                </a:prstGeom>
                <a:noFill/>
                <a:ln w="9525">
                  <a:noFill/>
                  <a:miter lim="800000"/>
                  <a:headEnd/>
                  <a:tailEnd/>
                </a:ln>
              </p:spPr>
              <p:txBody>
                <a:bodyPr wrap="square">
                  <a:spAutoFit/>
                </a:bodyPr>
                <a:lstStyle/>
                <a:p>
                  <a:pPr algn="ctr"/>
                  <a:r>
                    <a:rPr lang="en-US" sz="1600" dirty="0">
                      <a:latin typeface="Calibri" pitchFamily="34" charset="0"/>
                    </a:rPr>
                    <a:t>Before </a:t>
                  </a:r>
                  <a:r>
                    <a:rPr lang="en-US" sz="1600" dirty="0" smtClean="0">
                      <a:latin typeface="Calibri" pitchFamily="34" charset="0"/>
                    </a:rPr>
                    <a:t>the turfgrass is planted</a:t>
                  </a:r>
                  <a:endParaRPr lang="en-US" sz="1400" dirty="0">
                    <a:latin typeface="Calibri" pitchFamily="34" charset="0"/>
                  </a:endParaRPr>
                </a:p>
              </p:txBody>
            </p:sp>
            <p:grpSp>
              <p:nvGrpSpPr>
                <p:cNvPr id="282" name="Group 281"/>
                <p:cNvGrpSpPr/>
                <p:nvPr/>
              </p:nvGrpSpPr>
              <p:grpSpPr>
                <a:xfrm>
                  <a:off x="1226606" y="2812084"/>
                  <a:ext cx="1028590" cy="769316"/>
                  <a:chOff x="834363" y="2579654"/>
                  <a:chExt cx="1379274" cy="1031605"/>
                </a:xfrm>
              </p:grpSpPr>
              <p:sp>
                <p:nvSpPr>
                  <p:cNvPr id="284" name="Line 559"/>
                  <p:cNvSpPr>
                    <a:spLocks noChangeShapeType="1"/>
                  </p:cNvSpPr>
                  <p:nvPr/>
                </p:nvSpPr>
                <p:spPr bwMode="auto">
                  <a:xfrm flipV="1">
                    <a:off x="926370" y="3611259"/>
                    <a:ext cx="1195260" cy="0"/>
                  </a:xfrm>
                  <a:prstGeom prst="line">
                    <a:avLst/>
                  </a:prstGeom>
                  <a:solidFill>
                    <a:srgbClr val="EDF5EB"/>
                  </a:solidFill>
                  <a:ln w="38100">
                    <a:solidFill>
                      <a:schemeClr val="bg2">
                        <a:lumMod val="25000"/>
                      </a:schemeClr>
                    </a:solidFill>
                    <a:round/>
                    <a:headEnd/>
                    <a:tailEnd/>
                  </a:ln>
                  <a:effectLst/>
                </p:spPr>
                <p:txBody>
                  <a:bodyPr/>
                  <a:lstStyle/>
                  <a:p>
                    <a:pPr fontAlgn="auto">
                      <a:spcBef>
                        <a:spcPts val="0"/>
                      </a:spcBef>
                      <a:spcAft>
                        <a:spcPts val="0"/>
                      </a:spcAft>
                      <a:defRPr/>
                    </a:pPr>
                    <a:endParaRPr lang="en-US" dirty="0">
                      <a:latin typeface="+mn-lt"/>
                    </a:endParaRPr>
                  </a:p>
                </p:txBody>
              </p:sp>
              <p:pic>
                <p:nvPicPr>
                  <p:cNvPr id="285" name="Picture 3" descr="C:\Users\Davon\Documents\Pictures\01 Purchased photos\ndsu2.gif"/>
                  <p:cNvPicPr>
                    <a:picLocks noChangeAspect="1" noChangeArrowheads="1"/>
                  </p:cNvPicPr>
                  <p:nvPr/>
                </p:nvPicPr>
                <p:blipFill>
                  <a:blip r:embed="rId4" cstate="print">
                    <a:clrChange>
                      <a:clrFrom>
                        <a:srgbClr val="FFFFFF"/>
                      </a:clrFrom>
                      <a:clrTo>
                        <a:srgbClr val="FFFFFF">
                          <a:alpha val="0"/>
                        </a:srgbClr>
                      </a:clrTo>
                    </a:clrChange>
                  </a:blip>
                  <a:srcRect l="-529" t="85988" r="68192" b="630"/>
                  <a:stretch>
                    <a:fillRect/>
                  </a:stretch>
                </p:blipFill>
                <p:spPr bwMode="auto">
                  <a:xfrm>
                    <a:off x="834363" y="2579654"/>
                    <a:ext cx="1379274" cy="446373"/>
                  </a:xfrm>
                  <a:prstGeom prst="rect">
                    <a:avLst/>
                  </a:prstGeom>
                  <a:solidFill>
                    <a:srgbClr val="EDF5EB"/>
                  </a:solidFill>
                  <a:ln w="9525">
                    <a:noFill/>
                    <a:miter lim="800000"/>
                    <a:headEnd/>
                    <a:tailEnd/>
                  </a:ln>
                </p:spPr>
              </p:pic>
            </p:grpSp>
            <p:sp>
              <p:nvSpPr>
                <p:cNvPr id="283" name="Rectangle 282"/>
                <p:cNvSpPr/>
                <p:nvPr/>
              </p:nvSpPr>
              <p:spPr>
                <a:xfrm>
                  <a:off x="762000" y="1821485"/>
                  <a:ext cx="1957802" cy="2819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0" name="Oval 269"/>
              <p:cNvSpPr/>
              <p:nvPr/>
            </p:nvSpPr>
            <p:spPr bwMode="auto">
              <a:xfrm rot="19500000">
                <a:off x="1339977" y="3565433"/>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1" name="Oval 270"/>
              <p:cNvSpPr/>
              <p:nvPr/>
            </p:nvSpPr>
            <p:spPr bwMode="auto">
              <a:xfrm rot="19500000">
                <a:off x="1204591" y="3675027"/>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2" name="Oval 271"/>
              <p:cNvSpPr/>
              <p:nvPr/>
            </p:nvSpPr>
            <p:spPr bwMode="auto">
              <a:xfrm rot="19500000">
                <a:off x="1492377" y="3590795"/>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3" name="Oval 272"/>
              <p:cNvSpPr/>
              <p:nvPr/>
            </p:nvSpPr>
            <p:spPr bwMode="auto">
              <a:xfrm rot="19500000">
                <a:off x="1949577" y="3590795"/>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4" name="Oval 273"/>
              <p:cNvSpPr/>
              <p:nvPr/>
            </p:nvSpPr>
            <p:spPr bwMode="auto">
              <a:xfrm rot="19500000">
                <a:off x="1644777" y="3675027"/>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5" name="Oval 274"/>
              <p:cNvSpPr/>
              <p:nvPr/>
            </p:nvSpPr>
            <p:spPr bwMode="auto">
              <a:xfrm rot="19500000">
                <a:off x="1416177" y="3666995"/>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6" name="Oval 275"/>
              <p:cNvSpPr/>
              <p:nvPr/>
            </p:nvSpPr>
            <p:spPr bwMode="auto">
              <a:xfrm rot="19500000">
                <a:off x="2042791" y="3666995"/>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7" name="Oval 276"/>
              <p:cNvSpPr/>
              <p:nvPr/>
            </p:nvSpPr>
            <p:spPr bwMode="auto">
              <a:xfrm rot="19500000">
                <a:off x="1851767" y="3666995"/>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8" name="Oval 277"/>
              <p:cNvSpPr/>
              <p:nvPr/>
            </p:nvSpPr>
            <p:spPr bwMode="auto">
              <a:xfrm rot="19500000">
                <a:off x="2101977" y="3590795"/>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9" name="Oval 278"/>
              <p:cNvSpPr/>
              <p:nvPr/>
            </p:nvSpPr>
            <p:spPr bwMode="auto">
              <a:xfrm rot="19500000">
                <a:off x="1737991" y="3590795"/>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40" name="TextBox 339"/>
            <p:cNvSpPr txBox="1"/>
            <p:nvPr/>
          </p:nvSpPr>
          <p:spPr>
            <a:xfrm>
              <a:off x="840915" y="5029200"/>
              <a:ext cx="1426121" cy="338554"/>
            </a:xfrm>
            <a:prstGeom prst="rect">
              <a:avLst/>
            </a:prstGeom>
            <a:noFill/>
          </p:spPr>
          <p:txBody>
            <a:bodyPr wrap="square" rtlCol="0">
              <a:spAutoFit/>
            </a:bodyPr>
            <a:lstStyle/>
            <a:p>
              <a:r>
                <a:rPr lang="en-US" sz="1600" b="1" dirty="0" smtClean="0">
                  <a:latin typeface="+mj-lt"/>
                </a:rPr>
                <a:t>= Weed Seed</a:t>
              </a:r>
              <a:endParaRPr lang="en-US" sz="1600" b="1" dirty="0">
                <a:latin typeface="+mj-lt"/>
              </a:endParaRPr>
            </a:p>
          </p:txBody>
        </p:sp>
        <p:sp>
          <p:nvSpPr>
            <p:cNvPr id="341" name="TextBox 340"/>
            <p:cNvSpPr txBox="1"/>
            <p:nvPr/>
          </p:nvSpPr>
          <p:spPr>
            <a:xfrm>
              <a:off x="840915" y="5300246"/>
              <a:ext cx="2054684" cy="584776"/>
            </a:xfrm>
            <a:prstGeom prst="rect">
              <a:avLst/>
            </a:prstGeom>
            <a:noFill/>
          </p:spPr>
          <p:txBody>
            <a:bodyPr wrap="square" rtlCol="0">
              <a:spAutoFit/>
            </a:bodyPr>
            <a:lstStyle/>
            <a:p>
              <a:r>
                <a:rPr lang="en-US" sz="1600" b="1" dirty="0" smtClean="0">
                  <a:latin typeface="+mj-lt"/>
                </a:rPr>
                <a:t>= Turfgrass</a:t>
              </a:r>
            </a:p>
            <a:p>
              <a:r>
                <a:rPr lang="en-US" sz="1600" b="1" dirty="0">
                  <a:latin typeface="+mj-lt"/>
                </a:rPr>
                <a:t> </a:t>
              </a:r>
              <a:r>
                <a:rPr lang="en-US" sz="1600" b="1" dirty="0" smtClean="0">
                  <a:latin typeface="+mj-lt"/>
                </a:rPr>
                <a:t>   Seed or sprigs</a:t>
              </a:r>
              <a:endParaRPr lang="en-US" sz="1600" b="1" dirty="0">
                <a:latin typeface="+mj-lt"/>
              </a:endParaRPr>
            </a:p>
          </p:txBody>
        </p:sp>
        <p:sp>
          <p:nvSpPr>
            <p:cNvPr id="342" name="Oval 341"/>
            <p:cNvSpPr/>
            <p:nvPr/>
          </p:nvSpPr>
          <p:spPr bwMode="auto">
            <a:xfrm rot="19500000" flipV="1">
              <a:off x="708625" y="5188789"/>
              <a:ext cx="45719" cy="145231"/>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4" name="Group 23"/>
            <p:cNvGrpSpPr/>
            <p:nvPr/>
          </p:nvGrpSpPr>
          <p:grpSpPr>
            <a:xfrm>
              <a:off x="685800" y="5410200"/>
              <a:ext cx="209392" cy="228962"/>
              <a:chOff x="685800" y="5410200"/>
              <a:chExt cx="209392" cy="228962"/>
            </a:xfrm>
          </p:grpSpPr>
          <p:sp>
            <p:nvSpPr>
              <p:cNvPr id="149" name="Freeform 148"/>
              <p:cNvSpPr/>
              <p:nvPr/>
            </p:nvSpPr>
            <p:spPr>
              <a:xfrm>
                <a:off x="766181" y="5410200"/>
                <a:ext cx="129011" cy="228962"/>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Freeform 150"/>
              <p:cNvSpPr/>
              <p:nvPr/>
            </p:nvSpPr>
            <p:spPr>
              <a:xfrm flipH="1">
                <a:off x="685800" y="5423008"/>
                <a:ext cx="109481" cy="155286"/>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Freeform 146"/>
              <p:cNvSpPr/>
              <p:nvPr/>
            </p:nvSpPr>
            <p:spPr>
              <a:xfrm flipH="1">
                <a:off x="770303" y="5561946"/>
                <a:ext cx="80094" cy="64979"/>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6" name="Curved Connector 15"/>
              <p:cNvCxnSpPr/>
              <p:nvPr/>
            </p:nvCxnSpPr>
            <p:spPr>
              <a:xfrm flipV="1">
                <a:off x="699444" y="5543118"/>
                <a:ext cx="146967" cy="20206"/>
              </a:xfrm>
              <a:prstGeom prst="curvedConnector3">
                <a:avLst>
                  <a:gd name="adj1" fmla="val 50000"/>
                </a:avLst>
              </a:prstGeom>
              <a:ln w="57150" cmpd="sng"/>
            </p:spPr>
            <p:style>
              <a:lnRef idx="2">
                <a:schemeClr val="accent1"/>
              </a:lnRef>
              <a:fillRef idx="0">
                <a:schemeClr val="accent1"/>
              </a:fillRef>
              <a:effectRef idx="1">
                <a:schemeClr val="accent1"/>
              </a:effectRef>
              <a:fontRef idx="minor">
                <a:schemeClr val="tx1"/>
              </a:fontRef>
            </p:style>
          </p:cxnSp>
        </p:grpSp>
      </p:grpSp>
      <p:grpSp>
        <p:nvGrpSpPr>
          <p:cNvPr id="29" name="Group 28"/>
          <p:cNvGrpSpPr/>
          <p:nvPr/>
        </p:nvGrpSpPr>
        <p:grpSpPr>
          <a:xfrm>
            <a:off x="2819400" y="1734867"/>
            <a:ext cx="3584934" cy="4442790"/>
            <a:chOff x="2819400" y="1734867"/>
            <a:chExt cx="3584934" cy="4442790"/>
          </a:xfrm>
        </p:grpSpPr>
        <p:pic>
          <p:nvPicPr>
            <p:cNvPr id="287" name="Picture 28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64128" y="4104382"/>
              <a:ext cx="436494" cy="707820"/>
            </a:xfrm>
            <a:prstGeom prst="rect">
              <a:avLst/>
            </a:prstGeom>
          </p:spPr>
        </p:pic>
        <p:pic>
          <p:nvPicPr>
            <p:cNvPr id="288" name="Picture 28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49684" y="4143572"/>
              <a:ext cx="436494" cy="707820"/>
            </a:xfrm>
            <a:prstGeom prst="rect">
              <a:avLst/>
            </a:prstGeom>
          </p:spPr>
        </p:pic>
        <p:pic>
          <p:nvPicPr>
            <p:cNvPr id="289" name="Picture 28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50824" y="4119372"/>
              <a:ext cx="436494" cy="707820"/>
            </a:xfrm>
            <a:prstGeom prst="rect">
              <a:avLst/>
            </a:prstGeom>
          </p:spPr>
        </p:pic>
        <p:sp>
          <p:nvSpPr>
            <p:cNvPr id="335" name="TextBox 1405"/>
            <p:cNvSpPr txBox="1">
              <a:spLocks noChangeArrowheads="1"/>
            </p:cNvSpPr>
            <p:nvPr/>
          </p:nvSpPr>
          <p:spPr bwMode="auto">
            <a:xfrm>
              <a:off x="4114800" y="2209800"/>
              <a:ext cx="2209800" cy="307777"/>
            </a:xfrm>
            <a:prstGeom prst="rect">
              <a:avLst/>
            </a:prstGeom>
            <a:noFill/>
            <a:ln w="9525">
              <a:noFill/>
              <a:miter lim="800000"/>
              <a:headEnd/>
              <a:tailEnd/>
            </a:ln>
          </p:spPr>
          <p:txBody>
            <a:bodyPr wrap="square">
              <a:spAutoFit/>
            </a:bodyPr>
            <a:lstStyle/>
            <a:p>
              <a:r>
                <a:rPr lang="en-US" sz="1400" b="1" dirty="0">
                  <a:latin typeface="Calibri" pitchFamily="34" charset="0"/>
                </a:rPr>
                <a:t>To the </a:t>
              </a:r>
              <a:r>
                <a:rPr lang="en-US" sz="1400" b="1" dirty="0" smtClean="0">
                  <a:latin typeface="Calibri" pitchFamily="34" charset="0"/>
                </a:rPr>
                <a:t>turfgrass &amp; </a:t>
              </a:r>
              <a:r>
                <a:rPr lang="en-US" sz="1400" b="1" dirty="0">
                  <a:latin typeface="Calibri" pitchFamily="34" charset="0"/>
                </a:rPr>
                <a:t>weed</a:t>
              </a:r>
            </a:p>
          </p:txBody>
        </p:sp>
        <p:sp>
          <p:nvSpPr>
            <p:cNvPr id="336" name="TextBox 1407"/>
            <p:cNvSpPr txBox="1">
              <a:spLocks noChangeArrowheads="1"/>
            </p:cNvSpPr>
            <p:nvPr/>
          </p:nvSpPr>
          <p:spPr bwMode="auto">
            <a:xfrm>
              <a:off x="4191000" y="2471220"/>
              <a:ext cx="1905000" cy="738664"/>
            </a:xfrm>
            <a:prstGeom prst="rect">
              <a:avLst/>
            </a:prstGeom>
            <a:noFill/>
            <a:ln w="9525">
              <a:noFill/>
              <a:miter lim="800000"/>
              <a:headEnd/>
              <a:tailEnd/>
            </a:ln>
          </p:spPr>
          <p:txBody>
            <a:bodyPr wrap="square">
              <a:spAutoFit/>
            </a:bodyPr>
            <a:lstStyle/>
            <a:p>
              <a:r>
                <a:rPr lang="en-US" sz="1400" dirty="0">
                  <a:latin typeface="Calibri" pitchFamily="34" charset="0"/>
                </a:rPr>
                <a:t>After </a:t>
              </a:r>
              <a:r>
                <a:rPr lang="en-US" sz="1400" dirty="0" smtClean="0">
                  <a:latin typeface="Calibri" pitchFamily="34" charset="0"/>
                </a:rPr>
                <a:t>the turfgrass is planted </a:t>
              </a:r>
              <a:r>
                <a:rPr lang="en-US" sz="1400" dirty="0">
                  <a:latin typeface="Calibri" pitchFamily="34" charset="0"/>
                </a:rPr>
                <a:t>but before crop or weeds emerge</a:t>
              </a:r>
            </a:p>
          </p:txBody>
        </p:sp>
        <p:grpSp>
          <p:nvGrpSpPr>
            <p:cNvPr id="337" name="Group 336"/>
            <p:cNvGrpSpPr/>
            <p:nvPr/>
          </p:nvGrpSpPr>
          <p:grpSpPr>
            <a:xfrm>
              <a:off x="2992614" y="2351786"/>
              <a:ext cx="1152186" cy="533396"/>
              <a:chOff x="3657600" y="3085260"/>
              <a:chExt cx="1388222" cy="676637"/>
            </a:xfrm>
          </p:grpSpPr>
          <p:sp>
            <p:nvSpPr>
              <p:cNvPr id="338" name="Line 559"/>
              <p:cNvSpPr>
                <a:spLocks noChangeShapeType="1"/>
              </p:cNvSpPr>
              <p:nvPr/>
            </p:nvSpPr>
            <p:spPr bwMode="auto">
              <a:xfrm flipV="1">
                <a:off x="3662424" y="3761897"/>
                <a:ext cx="1275956" cy="0"/>
              </a:xfrm>
              <a:prstGeom prst="line">
                <a:avLst/>
              </a:prstGeom>
              <a:solidFill>
                <a:srgbClr val="EDF5EB"/>
              </a:solidFill>
              <a:ln w="38100">
                <a:solidFill>
                  <a:schemeClr val="bg2">
                    <a:lumMod val="25000"/>
                  </a:schemeClr>
                </a:solidFill>
                <a:round/>
                <a:headEnd/>
                <a:tailEnd/>
              </a:ln>
              <a:effectLst/>
            </p:spPr>
            <p:txBody>
              <a:bodyPr/>
              <a:lstStyle/>
              <a:p>
                <a:pPr fontAlgn="auto">
                  <a:spcBef>
                    <a:spcPts val="0"/>
                  </a:spcBef>
                  <a:spcAft>
                    <a:spcPts val="0"/>
                  </a:spcAft>
                  <a:defRPr/>
                </a:pPr>
                <a:endParaRPr lang="en-US" dirty="0">
                  <a:latin typeface="+mn-lt"/>
                </a:endParaRPr>
              </a:p>
            </p:txBody>
          </p:sp>
          <p:pic>
            <p:nvPicPr>
              <p:cNvPr id="339" name="Picture 3" descr="C:\Users\Davon\Documents\Pictures\01 Purchased photos\ndsu2.gif"/>
              <p:cNvPicPr>
                <a:picLocks noChangeAspect="1" noChangeArrowheads="1"/>
              </p:cNvPicPr>
              <p:nvPr/>
            </p:nvPicPr>
            <p:blipFill>
              <a:blip r:embed="rId4" cstate="print">
                <a:clrChange>
                  <a:clrFrom>
                    <a:srgbClr val="FFFFFF"/>
                  </a:clrFrom>
                  <a:clrTo>
                    <a:srgbClr val="FFFFFF">
                      <a:alpha val="0"/>
                    </a:srgbClr>
                  </a:clrTo>
                </a:clrChange>
              </a:blip>
              <a:srcRect l="-529" t="85988" r="68192" b="630"/>
              <a:stretch>
                <a:fillRect/>
              </a:stretch>
            </p:blipFill>
            <p:spPr bwMode="auto">
              <a:xfrm>
                <a:off x="3657600" y="3085260"/>
                <a:ext cx="1388222" cy="449269"/>
              </a:xfrm>
              <a:prstGeom prst="rect">
                <a:avLst/>
              </a:prstGeom>
              <a:solidFill>
                <a:srgbClr val="EDF5EB"/>
              </a:solidFill>
              <a:ln w="9525">
                <a:noFill/>
                <a:miter lim="800000"/>
                <a:headEnd/>
                <a:tailEnd/>
              </a:ln>
            </p:spPr>
          </p:pic>
        </p:grpSp>
        <p:sp>
          <p:nvSpPr>
            <p:cNvPr id="330" name="TextBox 246"/>
            <p:cNvSpPr txBox="1">
              <a:spLocks noChangeArrowheads="1"/>
            </p:cNvSpPr>
            <p:nvPr/>
          </p:nvSpPr>
          <p:spPr bwMode="auto">
            <a:xfrm>
              <a:off x="4191000" y="5156775"/>
              <a:ext cx="2213334" cy="738664"/>
            </a:xfrm>
            <a:prstGeom prst="rect">
              <a:avLst/>
            </a:prstGeom>
            <a:noFill/>
            <a:ln w="9525">
              <a:noFill/>
              <a:miter lim="800000"/>
              <a:headEnd/>
              <a:tailEnd/>
            </a:ln>
          </p:spPr>
          <p:txBody>
            <a:bodyPr wrap="square">
              <a:spAutoFit/>
            </a:bodyPr>
            <a:lstStyle/>
            <a:p>
              <a:r>
                <a:rPr lang="en-US" sz="1400" dirty="0">
                  <a:latin typeface="Calibri" pitchFamily="34" charset="0"/>
                </a:rPr>
                <a:t>After </a:t>
              </a:r>
              <a:r>
                <a:rPr lang="en-US" sz="1400" dirty="0" smtClean="0">
                  <a:latin typeface="Calibri" pitchFamily="34" charset="0"/>
                </a:rPr>
                <a:t>turfgrass is established </a:t>
              </a:r>
              <a:r>
                <a:rPr lang="en-US" sz="1400" dirty="0">
                  <a:latin typeface="Calibri" pitchFamily="34" charset="0"/>
                </a:rPr>
                <a:t>but before weeds emerge</a:t>
              </a:r>
            </a:p>
          </p:txBody>
        </p:sp>
        <p:grpSp>
          <p:nvGrpSpPr>
            <p:cNvPr id="331" name="Group 330"/>
            <p:cNvGrpSpPr/>
            <p:nvPr/>
          </p:nvGrpSpPr>
          <p:grpSpPr>
            <a:xfrm>
              <a:off x="2983900" y="5025895"/>
              <a:ext cx="1059008" cy="678691"/>
              <a:chOff x="3691338" y="5111687"/>
              <a:chExt cx="1518010" cy="1024276"/>
            </a:xfrm>
          </p:grpSpPr>
          <p:sp>
            <p:nvSpPr>
              <p:cNvPr id="333" name="Line 559"/>
              <p:cNvSpPr>
                <a:spLocks noChangeShapeType="1"/>
              </p:cNvSpPr>
              <p:nvPr/>
            </p:nvSpPr>
            <p:spPr bwMode="auto">
              <a:xfrm flipV="1">
                <a:off x="3691338" y="6135963"/>
                <a:ext cx="1518010" cy="0"/>
              </a:xfrm>
              <a:prstGeom prst="line">
                <a:avLst/>
              </a:prstGeom>
              <a:solidFill>
                <a:srgbClr val="EDF5EB"/>
              </a:solidFill>
              <a:ln w="38100">
                <a:solidFill>
                  <a:schemeClr val="bg2">
                    <a:lumMod val="25000"/>
                  </a:schemeClr>
                </a:solidFill>
                <a:round/>
                <a:headEnd/>
                <a:tailEnd/>
              </a:ln>
              <a:effectLst/>
            </p:spPr>
            <p:txBody>
              <a:bodyPr/>
              <a:lstStyle/>
              <a:p>
                <a:pPr fontAlgn="auto">
                  <a:spcBef>
                    <a:spcPts val="0"/>
                  </a:spcBef>
                  <a:spcAft>
                    <a:spcPts val="0"/>
                  </a:spcAft>
                  <a:defRPr/>
                </a:pPr>
                <a:endParaRPr lang="en-US" dirty="0">
                  <a:latin typeface="+mn-lt"/>
                </a:endParaRPr>
              </a:p>
            </p:txBody>
          </p:sp>
          <p:pic>
            <p:nvPicPr>
              <p:cNvPr id="334" name="Picture 3" descr="C:\Users\Davon\Documents\Pictures\01 Purchased photos\ndsu2.gif"/>
              <p:cNvPicPr>
                <a:picLocks noChangeAspect="1" noChangeArrowheads="1"/>
              </p:cNvPicPr>
              <p:nvPr/>
            </p:nvPicPr>
            <p:blipFill>
              <a:blip r:embed="rId4" cstate="print">
                <a:clrChange>
                  <a:clrFrom>
                    <a:srgbClr val="FFFFFF"/>
                  </a:clrFrom>
                  <a:clrTo>
                    <a:srgbClr val="FFFFFF">
                      <a:alpha val="0"/>
                    </a:srgbClr>
                  </a:clrTo>
                </a:clrChange>
              </a:blip>
              <a:srcRect l="-529" t="85988" r="68192" b="630"/>
              <a:stretch>
                <a:fillRect/>
              </a:stretch>
            </p:blipFill>
            <p:spPr bwMode="auto">
              <a:xfrm>
                <a:off x="3777456" y="5111687"/>
                <a:ext cx="1388222" cy="449270"/>
              </a:xfrm>
              <a:prstGeom prst="rect">
                <a:avLst/>
              </a:prstGeom>
              <a:solidFill>
                <a:srgbClr val="EDF5EB"/>
              </a:solidFill>
              <a:ln w="9525">
                <a:noFill/>
                <a:miter lim="800000"/>
                <a:headEnd/>
                <a:tailEnd/>
              </a:ln>
            </p:spPr>
          </p:pic>
        </p:grpSp>
        <p:sp>
          <p:nvSpPr>
            <p:cNvPr id="332" name="TextBox 248"/>
            <p:cNvSpPr txBox="1">
              <a:spLocks noChangeArrowheads="1"/>
            </p:cNvSpPr>
            <p:nvPr/>
          </p:nvSpPr>
          <p:spPr bwMode="auto">
            <a:xfrm>
              <a:off x="4191000" y="4910554"/>
              <a:ext cx="1925468" cy="307777"/>
            </a:xfrm>
            <a:prstGeom prst="rect">
              <a:avLst/>
            </a:prstGeom>
            <a:noFill/>
            <a:ln w="9525">
              <a:noFill/>
              <a:miter lim="800000"/>
              <a:headEnd/>
              <a:tailEnd/>
            </a:ln>
          </p:spPr>
          <p:txBody>
            <a:bodyPr>
              <a:spAutoFit/>
            </a:bodyPr>
            <a:lstStyle/>
            <a:p>
              <a:r>
                <a:rPr lang="en-US" sz="1400" b="1" dirty="0">
                  <a:latin typeface="Calibri" pitchFamily="34" charset="0"/>
                </a:rPr>
                <a:t>To </a:t>
              </a:r>
              <a:r>
                <a:rPr lang="en-US" sz="1400" b="1" dirty="0" smtClean="0">
                  <a:latin typeface="Calibri" pitchFamily="34" charset="0"/>
                </a:rPr>
                <a:t>the weed</a:t>
              </a:r>
              <a:endParaRPr lang="en-US" sz="1400" b="1" dirty="0">
                <a:latin typeface="Calibri" pitchFamily="34" charset="0"/>
              </a:endParaRPr>
            </a:p>
          </p:txBody>
        </p:sp>
        <p:sp>
          <p:nvSpPr>
            <p:cNvPr id="325" name="TextBox 247"/>
            <p:cNvSpPr txBox="1">
              <a:spLocks noChangeArrowheads="1"/>
            </p:cNvSpPr>
            <p:nvPr/>
          </p:nvSpPr>
          <p:spPr bwMode="auto">
            <a:xfrm>
              <a:off x="4191002" y="3505616"/>
              <a:ext cx="1925468" cy="307777"/>
            </a:xfrm>
            <a:prstGeom prst="rect">
              <a:avLst/>
            </a:prstGeom>
            <a:noFill/>
            <a:ln w="9525">
              <a:noFill/>
              <a:miter lim="800000"/>
              <a:headEnd/>
              <a:tailEnd/>
            </a:ln>
          </p:spPr>
          <p:txBody>
            <a:bodyPr>
              <a:spAutoFit/>
            </a:bodyPr>
            <a:lstStyle/>
            <a:p>
              <a:r>
                <a:rPr lang="en-US" sz="1400" b="1" dirty="0">
                  <a:latin typeface="Calibri" pitchFamily="34" charset="0"/>
                </a:rPr>
                <a:t>To </a:t>
              </a:r>
              <a:r>
                <a:rPr lang="en-US" sz="1400" b="1" dirty="0" smtClean="0">
                  <a:latin typeface="Calibri" pitchFamily="34" charset="0"/>
                </a:rPr>
                <a:t>the turfgrass</a:t>
              </a:r>
              <a:endParaRPr lang="en-US" sz="1400" b="1" dirty="0">
                <a:latin typeface="Calibri" pitchFamily="34" charset="0"/>
              </a:endParaRPr>
            </a:p>
          </p:txBody>
        </p:sp>
        <p:sp>
          <p:nvSpPr>
            <p:cNvPr id="326" name="TextBox 245"/>
            <p:cNvSpPr txBox="1">
              <a:spLocks noChangeArrowheads="1"/>
            </p:cNvSpPr>
            <p:nvPr/>
          </p:nvSpPr>
          <p:spPr bwMode="auto">
            <a:xfrm>
              <a:off x="4191000" y="3817203"/>
              <a:ext cx="1905000" cy="738664"/>
            </a:xfrm>
            <a:prstGeom prst="rect">
              <a:avLst/>
            </a:prstGeom>
            <a:noFill/>
            <a:ln w="9525">
              <a:noFill/>
              <a:miter lim="800000"/>
              <a:headEnd/>
              <a:tailEnd/>
            </a:ln>
          </p:spPr>
          <p:txBody>
            <a:bodyPr wrap="square">
              <a:spAutoFit/>
            </a:bodyPr>
            <a:lstStyle/>
            <a:p>
              <a:r>
                <a:rPr lang="en-US" sz="1400" dirty="0">
                  <a:latin typeface="Calibri" pitchFamily="34" charset="0"/>
                </a:rPr>
                <a:t>To control emerged weeds before </a:t>
              </a:r>
              <a:r>
                <a:rPr lang="en-US" sz="1400" dirty="0" smtClean="0">
                  <a:latin typeface="Calibri" pitchFamily="34" charset="0"/>
                </a:rPr>
                <a:t>the turfgrass is established</a:t>
              </a:r>
              <a:endParaRPr lang="en-US" sz="1400" dirty="0">
                <a:latin typeface="Calibri" pitchFamily="34" charset="0"/>
              </a:endParaRPr>
            </a:p>
          </p:txBody>
        </p:sp>
        <p:grpSp>
          <p:nvGrpSpPr>
            <p:cNvPr id="327" name="Group 326"/>
            <p:cNvGrpSpPr/>
            <p:nvPr/>
          </p:nvGrpSpPr>
          <p:grpSpPr>
            <a:xfrm>
              <a:off x="2964293" y="3607107"/>
              <a:ext cx="1121977" cy="802075"/>
              <a:chOff x="7233067" y="3093741"/>
              <a:chExt cx="1600020" cy="1204279"/>
            </a:xfrm>
          </p:grpSpPr>
          <p:pic>
            <p:nvPicPr>
              <p:cNvPr id="328" name="Picture 3" descr="C:\Users\Davon\Documents\Pictures\01 Purchased photos\ndsu2.gif"/>
              <p:cNvPicPr>
                <a:picLocks noChangeAspect="1" noChangeArrowheads="1"/>
              </p:cNvPicPr>
              <p:nvPr/>
            </p:nvPicPr>
            <p:blipFill>
              <a:blip r:embed="rId4" cstate="print">
                <a:clrChange>
                  <a:clrFrom>
                    <a:srgbClr val="FFFFFF"/>
                  </a:clrFrom>
                  <a:clrTo>
                    <a:srgbClr val="FFFFFF">
                      <a:alpha val="0"/>
                    </a:srgbClr>
                  </a:clrTo>
                </a:clrChange>
              </a:blip>
              <a:srcRect l="-529" t="85988" r="68192" b="630"/>
              <a:stretch>
                <a:fillRect/>
              </a:stretch>
            </p:blipFill>
            <p:spPr bwMode="auto">
              <a:xfrm>
                <a:off x="7233067" y="3093741"/>
                <a:ext cx="1600020" cy="517814"/>
              </a:xfrm>
              <a:prstGeom prst="rect">
                <a:avLst/>
              </a:prstGeom>
              <a:solidFill>
                <a:srgbClr val="EDF5EB"/>
              </a:solidFill>
              <a:ln w="9525">
                <a:noFill/>
                <a:miter lim="800000"/>
                <a:headEnd/>
                <a:tailEnd/>
              </a:ln>
            </p:spPr>
          </p:pic>
          <p:sp>
            <p:nvSpPr>
              <p:cNvPr id="329" name="Line 559"/>
              <p:cNvSpPr>
                <a:spLocks noChangeShapeType="1"/>
              </p:cNvSpPr>
              <p:nvPr/>
            </p:nvSpPr>
            <p:spPr bwMode="auto">
              <a:xfrm flipV="1">
                <a:off x="7261029" y="4298020"/>
                <a:ext cx="1510221" cy="0"/>
              </a:xfrm>
              <a:prstGeom prst="line">
                <a:avLst/>
              </a:prstGeom>
              <a:solidFill>
                <a:srgbClr val="EDF5EB"/>
              </a:solidFill>
              <a:ln w="38100">
                <a:solidFill>
                  <a:schemeClr val="bg2">
                    <a:lumMod val="25000"/>
                  </a:schemeClr>
                </a:solidFill>
                <a:round/>
                <a:headEnd/>
                <a:tailEnd/>
              </a:ln>
              <a:effectLst/>
            </p:spPr>
            <p:txBody>
              <a:bodyPr/>
              <a:lstStyle/>
              <a:p>
                <a:pPr fontAlgn="auto">
                  <a:spcBef>
                    <a:spcPts val="0"/>
                  </a:spcBef>
                  <a:spcAft>
                    <a:spcPts val="0"/>
                  </a:spcAft>
                  <a:defRPr/>
                </a:pPr>
                <a:endParaRPr lang="en-US" dirty="0">
                  <a:latin typeface="+mn-lt"/>
                </a:endParaRPr>
              </a:p>
            </p:txBody>
          </p:sp>
        </p:grpSp>
        <p:grpSp>
          <p:nvGrpSpPr>
            <p:cNvPr id="322" name="Group 321"/>
            <p:cNvGrpSpPr/>
            <p:nvPr/>
          </p:nvGrpSpPr>
          <p:grpSpPr>
            <a:xfrm>
              <a:off x="2819400" y="1734867"/>
              <a:ext cx="3375512" cy="4442790"/>
              <a:chOff x="2737556" y="1821485"/>
              <a:chExt cx="3206044" cy="4442790"/>
            </a:xfrm>
          </p:grpSpPr>
          <p:sp>
            <p:nvSpPr>
              <p:cNvPr id="323" name="TextBox 1404"/>
              <p:cNvSpPr txBox="1">
                <a:spLocks noChangeArrowheads="1"/>
              </p:cNvSpPr>
              <p:nvPr/>
            </p:nvSpPr>
            <p:spPr bwMode="auto">
              <a:xfrm>
                <a:off x="3292828" y="1905000"/>
                <a:ext cx="2095500" cy="396875"/>
              </a:xfrm>
              <a:prstGeom prst="rect">
                <a:avLst/>
              </a:prstGeom>
              <a:solidFill>
                <a:schemeClr val="accent1"/>
              </a:solidFill>
              <a:ln w="9525">
                <a:noFill/>
                <a:miter lim="800000"/>
                <a:headEnd/>
                <a:tailEnd/>
              </a:ln>
            </p:spPr>
            <p:txBody>
              <a:bodyPr>
                <a:spAutoFit/>
              </a:bodyPr>
              <a:lstStyle/>
              <a:p>
                <a:pPr algn="ctr"/>
                <a:r>
                  <a:rPr lang="en-US" sz="2000" b="1" dirty="0">
                    <a:solidFill>
                      <a:schemeClr val="bg1"/>
                    </a:solidFill>
                    <a:latin typeface="Calibri" pitchFamily="34" charset="0"/>
                  </a:rPr>
                  <a:t>Preemergence</a:t>
                </a:r>
              </a:p>
            </p:txBody>
          </p:sp>
          <p:sp>
            <p:nvSpPr>
              <p:cNvPr id="324" name="Rectangle 323"/>
              <p:cNvSpPr/>
              <p:nvPr/>
            </p:nvSpPr>
            <p:spPr>
              <a:xfrm>
                <a:off x="2737556" y="1821485"/>
                <a:ext cx="3206044" cy="44427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93" name="Oval 292"/>
            <p:cNvSpPr/>
            <p:nvPr/>
          </p:nvSpPr>
          <p:spPr bwMode="auto">
            <a:xfrm rot="19500000">
              <a:off x="3178985" y="5757500"/>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4" name="Oval 293"/>
            <p:cNvSpPr/>
            <p:nvPr/>
          </p:nvSpPr>
          <p:spPr bwMode="auto">
            <a:xfrm rot="19500000">
              <a:off x="3036443" y="5867094"/>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5" name="Oval 294"/>
            <p:cNvSpPr/>
            <p:nvPr/>
          </p:nvSpPr>
          <p:spPr bwMode="auto">
            <a:xfrm rot="19500000">
              <a:off x="3339441" y="5782862"/>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6" name="Oval 295"/>
            <p:cNvSpPr/>
            <p:nvPr/>
          </p:nvSpPr>
          <p:spPr bwMode="auto">
            <a:xfrm rot="19500000">
              <a:off x="3820808" y="5782862"/>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7" name="Oval 296"/>
            <p:cNvSpPr/>
            <p:nvPr/>
          </p:nvSpPr>
          <p:spPr bwMode="auto">
            <a:xfrm rot="19500000">
              <a:off x="3499897" y="5867094"/>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8" name="Oval 297"/>
            <p:cNvSpPr/>
            <p:nvPr/>
          </p:nvSpPr>
          <p:spPr bwMode="auto">
            <a:xfrm rot="19500000">
              <a:off x="3259213" y="5859062"/>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9" name="Oval 298"/>
            <p:cNvSpPr/>
            <p:nvPr/>
          </p:nvSpPr>
          <p:spPr bwMode="auto">
            <a:xfrm rot="19500000">
              <a:off x="3918949" y="5859062"/>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 name="Oval 299"/>
            <p:cNvSpPr/>
            <p:nvPr/>
          </p:nvSpPr>
          <p:spPr bwMode="auto">
            <a:xfrm rot="19500000">
              <a:off x="3717828" y="5859062"/>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1" name="Oval 300"/>
            <p:cNvSpPr/>
            <p:nvPr/>
          </p:nvSpPr>
          <p:spPr bwMode="auto">
            <a:xfrm rot="19500000">
              <a:off x="3981264" y="5782862"/>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2" name="Oval 301"/>
            <p:cNvSpPr/>
            <p:nvPr/>
          </p:nvSpPr>
          <p:spPr bwMode="auto">
            <a:xfrm rot="19500000">
              <a:off x="3598038" y="5782862"/>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5" name="Oval 304"/>
            <p:cNvSpPr/>
            <p:nvPr/>
          </p:nvSpPr>
          <p:spPr bwMode="auto">
            <a:xfrm rot="19500000">
              <a:off x="3138306" y="2963462"/>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6" name="Oval 305"/>
            <p:cNvSpPr/>
            <p:nvPr/>
          </p:nvSpPr>
          <p:spPr bwMode="auto">
            <a:xfrm rot="19500000">
              <a:off x="2995764" y="3073056"/>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7" name="Oval 306"/>
            <p:cNvSpPr/>
            <p:nvPr/>
          </p:nvSpPr>
          <p:spPr bwMode="auto">
            <a:xfrm rot="19500000">
              <a:off x="3298762" y="2988824"/>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8" name="Oval 307"/>
            <p:cNvSpPr/>
            <p:nvPr/>
          </p:nvSpPr>
          <p:spPr bwMode="auto">
            <a:xfrm rot="19500000">
              <a:off x="3780129" y="2988824"/>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9" name="Oval 308"/>
            <p:cNvSpPr/>
            <p:nvPr/>
          </p:nvSpPr>
          <p:spPr bwMode="auto">
            <a:xfrm rot="19500000">
              <a:off x="3459217" y="3073056"/>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0" name="Oval 309"/>
            <p:cNvSpPr/>
            <p:nvPr/>
          </p:nvSpPr>
          <p:spPr bwMode="auto">
            <a:xfrm rot="19500000">
              <a:off x="3218534" y="3065024"/>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1" name="Oval 310"/>
            <p:cNvSpPr/>
            <p:nvPr/>
          </p:nvSpPr>
          <p:spPr bwMode="auto">
            <a:xfrm rot="19500000">
              <a:off x="3878270" y="3065024"/>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2" name="Oval 311"/>
            <p:cNvSpPr/>
            <p:nvPr/>
          </p:nvSpPr>
          <p:spPr bwMode="auto">
            <a:xfrm rot="19500000">
              <a:off x="3677149" y="3065024"/>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3" name="Oval 312"/>
            <p:cNvSpPr/>
            <p:nvPr/>
          </p:nvSpPr>
          <p:spPr bwMode="auto">
            <a:xfrm rot="19500000">
              <a:off x="3940584" y="2988824"/>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4" name="Oval 313"/>
            <p:cNvSpPr/>
            <p:nvPr/>
          </p:nvSpPr>
          <p:spPr bwMode="auto">
            <a:xfrm rot="19500000">
              <a:off x="3557359" y="2988824"/>
              <a:ext cx="2888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7" name="Rounded Rectangle 316"/>
            <p:cNvSpPr/>
            <p:nvPr/>
          </p:nvSpPr>
          <p:spPr>
            <a:xfrm>
              <a:off x="4038600" y="3276600"/>
              <a:ext cx="481367" cy="2286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dirty="0" smtClean="0"/>
                <a:t>OR</a:t>
              </a:r>
              <a:endParaRPr lang="en-US" sz="1400" b="1" dirty="0"/>
            </a:p>
          </p:txBody>
        </p:sp>
        <p:sp>
          <p:nvSpPr>
            <p:cNvPr id="318" name="Rounded Rectangle 317"/>
            <p:cNvSpPr/>
            <p:nvPr/>
          </p:nvSpPr>
          <p:spPr>
            <a:xfrm>
              <a:off x="4014433" y="4675345"/>
              <a:ext cx="481367" cy="2286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dirty="0" smtClean="0"/>
                <a:t>OR</a:t>
              </a:r>
              <a:endParaRPr lang="en-US" sz="1400" b="1" dirty="0"/>
            </a:p>
          </p:txBody>
        </p:sp>
        <p:grpSp>
          <p:nvGrpSpPr>
            <p:cNvPr id="108" name="Group 107"/>
            <p:cNvGrpSpPr/>
            <p:nvPr/>
          </p:nvGrpSpPr>
          <p:grpSpPr>
            <a:xfrm>
              <a:off x="3064128" y="5257800"/>
              <a:ext cx="240684" cy="667802"/>
              <a:chOff x="5715000" y="779998"/>
              <a:chExt cx="304800" cy="896402"/>
            </a:xfrm>
          </p:grpSpPr>
          <p:grpSp>
            <p:nvGrpSpPr>
              <p:cNvPr id="109" name="Group 108"/>
              <p:cNvGrpSpPr/>
              <p:nvPr/>
            </p:nvGrpSpPr>
            <p:grpSpPr>
              <a:xfrm>
                <a:off x="5715000" y="779998"/>
                <a:ext cx="304800" cy="625000"/>
                <a:chOff x="5715000" y="779998"/>
                <a:chExt cx="304800" cy="625000"/>
              </a:xfrm>
            </p:grpSpPr>
            <p:sp>
              <p:nvSpPr>
                <p:cNvPr id="113" name="Freeform 112"/>
                <p:cNvSpPr/>
                <p:nvPr/>
              </p:nvSpPr>
              <p:spPr>
                <a:xfrm>
                  <a:off x="5862371" y="808213"/>
                  <a:ext cx="157429" cy="566798"/>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Freeform 113"/>
                <p:cNvSpPr/>
                <p:nvPr/>
              </p:nvSpPr>
              <p:spPr>
                <a:xfrm flipH="1">
                  <a:off x="5715000" y="838200"/>
                  <a:ext cx="166175" cy="566798"/>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Freeform 114"/>
                <p:cNvSpPr/>
                <p:nvPr/>
              </p:nvSpPr>
              <p:spPr>
                <a:xfrm flipH="1">
                  <a:off x="5715000" y="990600"/>
                  <a:ext cx="133597" cy="384411"/>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Freeform 115"/>
                <p:cNvSpPr/>
                <p:nvPr/>
              </p:nvSpPr>
              <p:spPr>
                <a:xfrm rot="20318423">
                  <a:off x="5771961" y="779998"/>
                  <a:ext cx="212059" cy="600395"/>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0" name="Freeform 109"/>
              <p:cNvSpPr/>
              <p:nvPr/>
            </p:nvSpPr>
            <p:spPr>
              <a:xfrm>
                <a:off x="5740910" y="1396004"/>
                <a:ext cx="104953" cy="136451"/>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1" name="Freeform 110"/>
              <p:cNvSpPr/>
              <p:nvPr/>
            </p:nvSpPr>
            <p:spPr>
              <a:xfrm flipH="1">
                <a:off x="5867400" y="1371600"/>
                <a:ext cx="97737" cy="160855"/>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2" name="Freeform 111"/>
              <p:cNvSpPr/>
              <p:nvPr/>
            </p:nvSpPr>
            <p:spPr>
              <a:xfrm flipH="1">
                <a:off x="5867401" y="1371600"/>
                <a:ext cx="76199" cy="304800"/>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17" name="Group 116"/>
            <p:cNvGrpSpPr/>
            <p:nvPr/>
          </p:nvGrpSpPr>
          <p:grpSpPr>
            <a:xfrm>
              <a:off x="3786179" y="5257800"/>
              <a:ext cx="240684" cy="667802"/>
              <a:chOff x="5715000" y="779998"/>
              <a:chExt cx="304800" cy="896402"/>
            </a:xfrm>
          </p:grpSpPr>
          <p:grpSp>
            <p:nvGrpSpPr>
              <p:cNvPr id="118" name="Group 117"/>
              <p:cNvGrpSpPr/>
              <p:nvPr/>
            </p:nvGrpSpPr>
            <p:grpSpPr>
              <a:xfrm>
                <a:off x="5715000" y="779998"/>
                <a:ext cx="304800" cy="625000"/>
                <a:chOff x="5715000" y="779998"/>
                <a:chExt cx="304800" cy="625000"/>
              </a:xfrm>
            </p:grpSpPr>
            <p:sp>
              <p:nvSpPr>
                <p:cNvPr id="122" name="Freeform 121"/>
                <p:cNvSpPr/>
                <p:nvPr/>
              </p:nvSpPr>
              <p:spPr>
                <a:xfrm>
                  <a:off x="5862371" y="808213"/>
                  <a:ext cx="157429" cy="566798"/>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Freeform 122"/>
                <p:cNvSpPr/>
                <p:nvPr/>
              </p:nvSpPr>
              <p:spPr>
                <a:xfrm flipH="1">
                  <a:off x="5715000" y="838200"/>
                  <a:ext cx="166175" cy="566798"/>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Freeform 123"/>
                <p:cNvSpPr/>
                <p:nvPr/>
              </p:nvSpPr>
              <p:spPr>
                <a:xfrm flipH="1">
                  <a:off x="5715000" y="990600"/>
                  <a:ext cx="133597" cy="384411"/>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Freeform 124"/>
                <p:cNvSpPr/>
                <p:nvPr/>
              </p:nvSpPr>
              <p:spPr>
                <a:xfrm rot="20318423">
                  <a:off x="5771961" y="779998"/>
                  <a:ext cx="212059" cy="600395"/>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9" name="Freeform 118"/>
              <p:cNvSpPr/>
              <p:nvPr/>
            </p:nvSpPr>
            <p:spPr>
              <a:xfrm>
                <a:off x="5740910" y="1396004"/>
                <a:ext cx="104953" cy="136451"/>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Freeform 119"/>
              <p:cNvSpPr/>
              <p:nvPr/>
            </p:nvSpPr>
            <p:spPr>
              <a:xfrm flipH="1">
                <a:off x="5867400" y="1371600"/>
                <a:ext cx="97737" cy="160855"/>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1" name="Freeform 120"/>
              <p:cNvSpPr/>
              <p:nvPr/>
            </p:nvSpPr>
            <p:spPr>
              <a:xfrm flipH="1">
                <a:off x="5867401" y="1371600"/>
                <a:ext cx="76199" cy="304800"/>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65" name="Group 164"/>
            <p:cNvGrpSpPr/>
            <p:nvPr/>
          </p:nvGrpSpPr>
          <p:grpSpPr>
            <a:xfrm>
              <a:off x="3064128" y="2819400"/>
              <a:ext cx="220460" cy="228962"/>
              <a:chOff x="685800" y="5410200"/>
              <a:chExt cx="209392" cy="228962"/>
            </a:xfrm>
          </p:grpSpPr>
          <p:sp>
            <p:nvSpPr>
              <p:cNvPr id="166" name="Freeform 165"/>
              <p:cNvSpPr/>
              <p:nvPr/>
            </p:nvSpPr>
            <p:spPr>
              <a:xfrm>
                <a:off x="766181" y="5410200"/>
                <a:ext cx="129011" cy="228962"/>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Freeform 166"/>
              <p:cNvSpPr/>
              <p:nvPr/>
            </p:nvSpPr>
            <p:spPr>
              <a:xfrm flipH="1">
                <a:off x="685800" y="5423008"/>
                <a:ext cx="109481" cy="155286"/>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Freeform 167"/>
              <p:cNvSpPr/>
              <p:nvPr/>
            </p:nvSpPr>
            <p:spPr>
              <a:xfrm flipH="1">
                <a:off x="770303" y="5561946"/>
                <a:ext cx="80094" cy="64979"/>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69" name="Curved Connector 168"/>
              <p:cNvCxnSpPr/>
              <p:nvPr/>
            </p:nvCxnSpPr>
            <p:spPr>
              <a:xfrm flipV="1">
                <a:off x="699444" y="5543118"/>
                <a:ext cx="146967" cy="20206"/>
              </a:xfrm>
              <a:prstGeom prst="curvedConnector3">
                <a:avLst>
                  <a:gd name="adj1" fmla="val 50000"/>
                </a:avLst>
              </a:prstGeom>
              <a:ln w="57150" cmpd="sng"/>
            </p:spPr>
            <p:style>
              <a:lnRef idx="2">
                <a:schemeClr val="accent1"/>
              </a:lnRef>
              <a:fillRef idx="0">
                <a:schemeClr val="accent1"/>
              </a:fillRef>
              <a:effectRef idx="1">
                <a:schemeClr val="accent1"/>
              </a:effectRef>
              <a:fontRef idx="minor">
                <a:schemeClr val="tx1"/>
              </a:fontRef>
            </p:style>
          </p:cxnSp>
        </p:grpSp>
        <p:grpSp>
          <p:nvGrpSpPr>
            <p:cNvPr id="170" name="Group 169"/>
            <p:cNvGrpSpPr/>
            <p:nvPr/>
          </p:nvGrpSpPr>
          <p:grpSpPr>
            <a:xfrm>
              <a:off x="3726174" y="2819400"/>
              <a:ext cx="220460" cy="228962"/>
              <a:chOff x="685800" y="5410200"/>
              <a:chExt cx="209392" cy="228962"/>
            </a:xfrm>
          </p:grpSpPr>
          <p:sp>
            <p:nvSpPr>
              <p:cNvPr id="171" name="Freeform 170"/>
              <p:cNvSpPr/>
              <p:nvPr/>
            </p:nvSpPr>
            <p:spPr>
              <a:xfrm>
                <a:off x="766181" y="5410200"/>
                <a:ext cx="129011" cy="228962"/>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Freeform 171"/>
              <p:cNvSpPr/>
              <p:nvPr/>
            </p:nvSpPr>
            <p:spPr>
              <a:xfrm flipH="1">
                <a:off x="685800" y="5423008"/>
                <a:ext cx="109481" cy="155286"/>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3" name="Freeform 172"/>
              <p:cNvSpPr/>
              <p:nvPr/>
            </p:nvSpPr>
            <p:spPr>
              <a:xfrm flipH="1">
                <a:off x="770303" y="5561946"/>
                <a:ext cx="80094" cy="64979"/>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4" name="Curved Connector 173"/>
              <p:cNvCxnSpPr/>
              <p:nvPr/>
            </p:nvCxnSpPr>
            <p:spPr>
              <a:xfrm flipV="1">
                <a:off x="699444" y="5543118"/>
                <a:ext cx="146967" cy="20206"/>
              </a:xfrm>
              <a:prstGeom prst="curvedConnector3">
                <a:avLst>
                  <a:gd name="adj1" fmla="val 50000"/>
                </a:avLst>
              </a:prstGeom>
              <a:ln w="57150" cmpd="sng"/>
            </p:spPr>
            <p:style>
              <a:lnRef idx="2">
                <a:schemeClr val="accent1"/>
              </a:lnRef>
              <a:fillRef idx="0">
                <a:schemeClr val="accent1"/>
              </a:fillRef>
              <a:effectRef idx="1">
                <a:schemeClr val="accent1"/>
              </a:effectRef>
              <a:fontRef idx="minor">
                <a:schemeClr val="tx1"/>
              </a:fontRef>
            </p:style>
          </p:cxnSp>
        </p:grpSp>
        <p:grpSp>
          <p:nvGrpSpPr>
            <p:cNvPr id="175" name="Group 174"/>
            <p:cNvGrpSpPr/>
            <p:nvPr/>
          </p:nvGrpSpPr>
          <p:grpSpPr>
            <a:xfrm>
              <a:off x="3064128" y="4343038"/>
              <a:ext cx="220460" cy="228962"/>
              <a:chOff x="685800" y="5410200"/>
              <a:chExt cx="209392" cy="228962"/>
            </a:xfrm>
          </p:grpSpPr>
          <p:sp>
            <p:nvSpPr>
              <p:cNvPr id="176" name="Freeform 175"/>
              <p:cNvSpPr/>
              <p:nvPr/>
            </p:nvSpPr>
            <p:spPr>
              <a:xfrm>
                <a:off x="766181" y="5410200"/>
                <a:ext cx="129011" cy="228962"/>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Freeform 176"/>
              <p:cNvSpPr/>
              <p:nvPr/>
            </p:nvSpPr>
            <p:spPr>
              <a:xfrm flipH="1">
                <a:off x="685800" y="5423008"/>
                <a:ext cx="109481" cy="155286"/>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Freeform 177"/>
              <p:cNvSpPr/>
              <p:nvPr/>
            </p:nvSpPr>
            <p:spPr>
              <a:xfrm flipH="1">
                <a:off x="770303" y="5561946"/>
                <a:ext cx="80094" cy="64979"/>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9" name="Curved Connector 178"/>
              <p:cNvCxnSpPr/>
              <p:nvPr/>
            </p:nvCxnSpPr>
            <p:spPr>
              <a:xfrm flipV="1">
                <a:off x="699444" y="5543118"/>
                <a:ext cx="146967" cy="20206"/>
              </a:xfrm>
              <a:prstGeom prst="curvedConnector3">
                <a:avLst>
                  <a:gd name="adj1" fmla="val 50000"/>
                </a:avLst>
              </a:prstGeom>
              <a:ln w="57150" cmpd="sng"/>
            </p:spPr>
            <p:style>
              <a:lnRef idx="2">
                <a:schemeClr val="accent1"/>
              </a:lnRef>
              <a:fillRef idx="0">
                <a:schemeClr val="accent1"/>
              </a:fillRef>
              <a:effectRef idx="1">
                <a:schemeClr val="accent1"/>
              </a:effectRef>
              <a:fontRef idx="minor">
                <a:schemeClr val="tx1"/>
              </a:fontRef>
            </p:style>
          </p:cxnSp>
        </p:grpSp>
        <p:grpSp>
          <p:nvGrpSpPr>
            <p:cNvPr id="180" name="Group 179"/>
            <p:cNvGrpSpPr/>
            <p:nvPr/>
          </p:nvGrpSpPr>
          <p:grpSpPr>
            <a:xfrm>
              <a:off x="3726174" y="4343038"/>
              <a:ext cx="220460" cy="228962"/>
              <a:chOff x="685800" y="5410200"/>
              <a:chExt cx="209392" cy="228962"/>
            </a:xfrm>
          </p:grpSpPr>
          <p:sp>
            <p:nvSpPr>
              <p:cNvPr id="181" name="Freeform 180"/>
              <p:cNvSpPr/>
              <p:nvPr/>
            </p:nvSpPr>
            <p:spPr>
              <a:xfrm>
                <a:off x="766181" y="5410200"/>
                <a:ext cx="129011" cy="228962"/>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Freeform 181"/>
              <p:cNvSpPr/>
              <p:nvPr/>
            </p:nvSpPr>
            <p:spPr>
              <a:xfrm flipH="1">
                <a:off x="685800" y="5423008"/>
                <a:ext cx="109481" cy="155286"/>
              </a:xfrm>
              <a:custGeom>
                <a:avLst/>
                <a:gdLst>
                  <a:gd name="connsiteX0" fmla="*/ 0 w 157429"/>
                  <a:gd name="connsiteY0" fmla="*/ 566798 h 566798"/>
                  <a:gd name="connsiteX1" fmla="*/ 31486 w 157429"/>
                  <a:gd name="connsiteY1" fmla="*/ 293895 h 566798"/>
                  <a:gd name="connsiteX2" fmla="*/ 157429 w 157429"/>
                  <a:gd name="connsiteY2" fmla="*/ 0 h 566798"/>
                  <a:gd name="connsiteX3" fmla="*/ 0 w 157429"/>
                  <a:gd name="connsiteY3" fmla="*/ 566798 h 566798"/>
                </a:gdLst>
                <a:ahLst/>
                <a:cxnLst>
                  <a:cxn ang="0">
                    <a:pos x="connsiteX0" y="connsiteY0"/>
                  </a:cxn>
                  <a:cxn ang="0">
                    <a:pos x="connsiteX1" y="connsiteY1"/>
                  </a:cxn>
                  <a:cxn ang="0">
                    <a:pos x="connsiteX2" y="connsiteY2"/>
                  </a:cxn>
                  <a:cxn ang="0">
                    <a:pos x="connsiteX3" y="connsiteY3"/>
                  </a:cxn>
                </a:cxnLst>
                <a:rect l="l" t="t" r="r" b="b"/>
                <a:pathLst>
                  <a:path w="157429" h="566798">
                    <a:moveTo>
                      <a:pt x="0" y="566798"/>
                    </a:moveTo>
                    <a:lnTo>
                      <a:pt x="31486" y="293895"/>
                    </a:lnTo>
                    <a:lnTo>
                      <a:pt x="157429" y="0"/>
                    </a:lnTo>
                    <a:lnTo>
                      <a:pt x="0" y="56679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Freeform 182"/>
              <p:cNvSpPr/>
              <p:nvPr/>
            </p:nvSpPr>
            <p:spPr>
              <a:xfrm flipH="1">
                <a:off x="770303" y="5561946"/>
                <a:ext cx="80094" cy="64979"/>
              </a:xfrm>
              <a:custGeom>
                <a:avLst/>
                <a:gdLst>
                  <a:gd name="connsiteX0" fmla="*/ 104953 w 104953"/>
                  <a:gd name="connsiteY0" fmla="*/ 0 h 136451"/>
                  <a:gd name="connsiteX1" fmla="*/ 73467 w 104953"/>
                  <a:gd name="connsiteY1" fmla="*/ 83970 h 136451"/>
                  <a:gd name="connsiteX2" fmla="*/ 73467 w 104953"/>
                  <a:gd name="connsiteY2" fmla="*/ 83970 h 136451"/>
                  <a:gd name="connsiteX3" fmla="*/ 0 w 104953"/>
                  <a:gd name="connsiteY3" fmla="*/ 136451 h 136451"/>
                </a:gdLst>
                <a:ahLst/>
                <a:cxnLst>
                  <a:cxn ang="0">
                    <a:pos x="connsiteX0" y="connsiteY0"/>
                  </a:cxn>
                  <a:cxn ang="0">
                    <a:pos x="connsiteX1" y="connsiteY1"/>
                  </a:cxn>
                  <a:cxn ang="0">
                    <a:pos x="connsiteX2" y="connsiteY2"/>
                  </a:cxn>
                  <a:cxn ang="0">
                    <a:pos x="connsiteX3" y="connsiteY3"/>
                  </a:cxn>
                </a:cxnLst>
                <a:rect l="l" t="t" r="r" b="b"/>
                <a:pathLst>
                  <a:path w="104953" h="136451">
                    <a:moveTo>
                      <a:pt x="104953" y="0"/>
                    </a:moveTo>
                    <a:lnTo>
                      <a:pt x="73467" y="83970"/>
                    </a:lnTo>
                    <a:lnTo>
                      <a:pt x="73467" y="83970"/>
                    </a:lnTo>
                    <a:lnTo>
                      <a:pt x="0" y="136451"/>
                    </a:lnTo>
                  </a:path>
                </a:pathLst>
              </a:custGeom>
              <a:solidFill>
                <a:schemeClr val="accent6">
                  <a:lumMod val="75000"/>
                </a:schemeClr>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84" name="Curved Connector 183"/>
              <p:cNvCxnSpPr/>
              <p:nvPr/>
            </p:nvCxnSpPr>
            <p:spPr>
              <a:xfrm flipV="1">
                <a:off x="699444" y="5543118"/>
                <a:ext cx="146967" cy="20206"/>
              </a:xfrm>
              <a:prstGeom prst="curvedConnector3">
                <a:avLst>
                  <a:gd name="adj1" fmla="val 50000"/>
                </a:avLst>
              </a:prstGeom>
              <a:ln w="57150" cmpd="sng"/>
            </p:spPr>
            <p:style>
              <a:lnRef idx="2">
                <a:schemeClr val="accent1"/>
              </a:lnRef>
              <a:fillRef idx="0">
                <a:schemeClr val="accent1"/>
              </a:fillRef>
              <a:effectRef idx="1">
                <a:schemeClr val="accent1"/>
              </a:effectRef>
              <a:fontRef idx="minor">
                <a:schemeClr val="tx1"/>
              </a:fontRef>
            </p:style>
          </p:cxnSp>
        </p:gr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6" name="Picture 29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4343400"/>
            <a:ext cx="414580" cy="707820"/>
          </a:xfrm>
          <a:prstGeom prst="rect">
            <a:avLst/>
          </a:prstGeom>
        </p:spPr>
      </p:pic>
      <p:pic>
        <p:nvPicPr>
          <p:cNvPr id="8026" name="Picture 80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5358" y="4345130"/>
            <a:ext cx="414580" cy="707820"/>
          </a:xfrm>
          <a:prstGeom prst="rect">
            <a:avLst/>
          </a:prstGeom>
        </p:spPr>
      </p:pic>
      <p:pic>
        <p:nvPicPr>
          <p:cNvPr id="8020" name="Picture 80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7378" y="4345130"/>
            <a:ext cx="414580" cy="707820"/>
          </a:xfrm>
          <a:prstGeom prst="rect">
            <a:avLst/>
          </a:prstGeom>
        </p:spPr>
      </p:pic>
      <p:pic>
        <p:nvPicPr>
          <p:cNvPr id="4493" name="Picture 449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5978" y="4345130"/>
            <a:ext cx="414580" cy="707820"/>
          </a:xfrm>
          <a:prstGeom prst="rect">
            <a:avLst/>
          </a:prstGeom>
        </p:spPr>
      </p:pic>
      <p:pic>
        <p:nvPicPr>
          <p:cNvPr id="4494" name="Picture 449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3178" y="4345130"/>
            <a:ext cx="414580" cy="707820"/>
          </a:xfrm>
          <a:prstGeom prst="rect">
            <a:avLst/>
          </a:prstGeom>
        </p:spPr>
      </p:pic>
      <p:pic>
        <p:nvPicPr>
          <p:cNvPr id="4495" name="Picture 44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400" y="4345130"/>
            <a:ext cx="414580" cy="707820"/>
          </a:xfrm>
          <a:prstGeom prst="rect">
            <a:avLst/>
          </a:prstGeom>
        </p:spPr>
      </p:pic>
      <p:sp>
        <p:nvSpPr>
          <p:cNvPr id="33793" name="Rectangle 2"/>
          <p:cNvSpPr>
            <a:spLocks noGrp="1" noChangeArrowheads="1"/>
          </p:cNvSpPr>
          <p:nvPr>
            <p:ph type="title"/>
          </p:nvPr>
        </p:nvSpPr>
        <p:spPr/>
        <p:txBody>
          <a:bodyPr/>
          <a:lstStyle/>
          <a:p>
            <a:r>
              <a:rPr lang="en-US" dirty="0" smtClean="0">
                <a:latin typeface="+mj-lt"/>
              </a:rPr>
              <a:t>Placement of Applications: Soil</a:t>
            </a:r>
          </a:p>
        </p:txBody>
      </p:sp>
      <p:sp>
        <p:nvSpPr>
          <p:cNvPr id="2" name="Slide Number Placeholder 1"/>
          <p:cNvSpPr>
            <a:spLocks noGrp="1"/>
          </p:cNvSpPr>
          <p:nvPr>
            <p:ph type="sldNum" sz="quarter" idx="4"/>
          </p:nvPr>
        </p:nvSpPr>
        <p:spPr>
          <a:xfrm>
            <a:off x="6553200" y="6492875"/>
            <a:ext cx="2133600" cy="365125"/>
          </a:xfrm>
        </p:spPr>
        <p:txBody>
          <a:bodyPr/>
          <a:lstStyle/>
          <a:p>
            <a:fld id="{7A0A3EAA-7586-45BE-9FBD-F3438C972DEA}" type="slidenum">
              <a:rPr lang="en-US" smtClean="0"/>
              <a:pPr/>
              <a:t>10</a:t>
            </a:fld>
            <a:endParaRPr lang="en-US" dirty="0"/>
          </a:p>
        </p:txBody>
      </p:sp>
      <p:sp>
        <p:nvSpPr>
          <p:cNvPr id="2495" name="TextBox 9"/>
          <p:cNvSpPr txBox="1">
            <a:spLocks noChangeArrowheads="1"/>
          </p:cNvSpPr>
          <p:nvPr/>
        </p:nvSpPr>
        <p:spPr bwMode="auto">
          <a:xfrm>
            <a:off x="2054838" y="5052950"/>
            <a:ext cx="2558982" cy="584775"/>
          </a:xfrm>
          <a:prstGeom prst="rect">
            <a:avLst/>
          </a:prstGeom>
          <a:noFill/>
          <a:ln w="9525">
            <a:noFill/>
            <a:miter lim="800000"/>
            <a:headEnd/>
            <a:tailEnd/>
          </a:ln>
        </p:spPr>
        <p:txBody>
          <a:bodyPr wrap="square">
            <a:spAutoFit/>
          </a:bodyPr>
          <a:lstStyle/>
          <a:p>
            <a:r>
              <a:rPr lang="en-US" sz="1600" dirty="0" smtClean="0">
                <a:latin typeface="Calibri" pitchFamily="34" charset="0"/>
              </a:rPr>
              <a:t>In contact with germinating or emerging </a:t>
            </a:r>
            <a:r>
              <a:rPr lang="en-US" sz="1600" dirty="0">
                <a:latin typeface="Calibri" pitchFamily="34" charset="0"/>
              </a:rPr>
              <a:t>weeds</a:t>
            </a:r>
          </a:p>
        </p:txBody>
      </p:sp>
      <p:sp>
        <p:nvSpPr>
          <p:cNvPr id="2496" name="TextBox 2495"/>
          <p:cNvSpPr txBox="1"/>
          <p:nvPr/>
        </p:nvSpPr>
        <p:spPr>
          <a:xfrm>
            <a:off x="1905000" y="5670666"/>
            <a:ext cx="5299619" cy="338554"/>
          </a:xfrm>
          <a:prstGeom prst="rect">
            <a:avLst/>
          </a:prstGeom>
          <a:solidFill>
            <a:schemeClr val="accent1"/>
          </a:solidFill>
          <a:ln>
            <a:noFill/>
          </a:ln>
        </p:spPr>
        <p:style>
          <a:lnRef idx="1">
            <a:schemeClr val="accent2"/>
          </a:lnRef>
          <a:fillRef idx="2">
            <a:schemeClr val="accent2"/>
          </a:fillRef>
          <a:effectRef idx="1">
            <a:schemeClr val="accent2"/>
          </a:effectRef>
          <a:fontRef idx="minor">
            <a:schemeClr val="dk1"/>
          </a:fontRef>
        </p:style>
        <p:txBody>
          <a:bodyPr wrap="square" lIns="45720" rIns="45720" anchor="ctr">
            <a:spAutoFit/>
          </a:bodyPr>
          <a:lstStyle/>
          <a:p>
            <a:pPr algn="ctr" fontAlgn="auto">
              <a:spcBef>
                <a:spcPts val="0"/>
              </a:spcBef>
              <a:spcAft>
                <a:spcPts val="0"/>
              </a:spcAft>
              <a:defRPr/>
            </a:pPr>
            <a:r>
              <a:rPr lang="en-US" sz="1600" spc="-60" dirty="0">
                <a:solidFill>
                  <a:schemeClr val="bg1"/>
                </a:solidFill>
              </a:rPr>
              <a:t>Moisture must be present for herbicide movement into </a:t>
            </a:r>
            <a:r>
              <a:rPr lang="en-US" sz="1600" spc="-60" dirty="0" smtClean="0">
                <a:solidFill>
                  <a:schemeClr val="bg1"/>
                </a:solidFill>
              </a:rPr>
              <a:t>the plant.</a:t>
            </a:r>
            <a:endParaRPr lang="en-US" sz="1600" spc="-60" dirty="0">
              <a:solidFill>
                <a:schemeClr val="bg1"/>
              </a:solidFill>
            </a:endParaRPr>
          </a:p>
        </p:txBody>
      </p:sp>
      <p:sp>
        <p:nvSpPr>
          <p:cNvPr id="2497" name="TextBox 8"/>
          <p:cNvSpPr txBox="1">
            <a:spLocks noChangeArrowheads="1"/>
          </p:cNvSpPr>
          <p:nvPr/>
        </p:nvSpPr>
        <p:spPr bwMode="auto">
          <a:xfrm>
            <a:off x="1967474" y="2272864"/>
            <a:ext cx="2209800" cy="400110"/>
          </a:xfrm>
          <a:prstGeom prst="rect">
            <a:avLst/>
          </a:prstGeom>
          <a:noFill/>
          <a:ln w="9525">
            <a:noFill/>
            <a:miter lim="800000"/>
            <a:headEnd/>
            <a:tailEnd/>
          </a:ln>
        </p:spPr>
        <p:txBody>
          <a:bodyPr>
            <a:spAutoFit/>
          </a:bodyPr>
          <a:lstStyle/>
          <a:p>
            <a:r>
              <a:rPr lang="en-US" sz="2000" b="1" dirty="0" smtClean="0">
                <a:latin typeface="Calibri" pitchFamily="34" charset="0"/>
              </a:rPr>
              <a:t>Soil application</a:t>
            </a:r>
            <a:endParaRPr lang="en-US" sz="2000" b="1" dirty="0">
              <a:latin typeface="Calibri" pitchFamily="34" charset="0"/>
            </a:endParaRPr>
          </a:p>
        </p:txBody>
      </p:sp>
      <p:sp>
        <p:nvSpPr>
          <p:cNvPr id="2498" name="Rectangle 2497"/>
          <p:cNvSpPr/>
          <p:nvPr/>
        </p:nvSpPr>
        <p:spPr>
          <a:xfrm>
            <a:off x="1905000" y="2133600"/>
            <a:ext cx="5299619" cy="3886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2" name="TextBox 9"/>
          <p:cNvSpPr txBox="1">
            <a:spLocks noChangeArrowheads="1"/>
          </p:cNvSpPr>
          <p:nvPr/>
        </p:nvSpPr>
        <p:spPr bwMode="auto">
          <a:xfrm>
            <a:off x="4779059" y="5052950"/>
            <a:ext cx="2136482" cy="584775"/>
          </a:xfrm>
          <a:prstGeom prst="rect">
            <a:avLst/>
          </a:prstGeom>
          <a:noFill/>
          <a:ln w="9525">
            <a:noFill/>
            <a:miter lim="800000"/>
            <a:headEnd/>
            <a:tailEnd/>
          </a:ln>
        </p:spPr>
        <p:txBody>
          <a:bodyPr wrap="square">
            <a:spAutoFit/>
          </a:bodyPr>
          <a:lstStyle/>
          <a:p>
            <a:r>
              <a:rPr lang="en-US" sz="1600" dirty="0" smtClean="0">
                <a:latin typeface="Calibri" pitchFamily="34" charset="0"/>
              </a:rPr>
              <a:t>In contact with roots of </a:t>
            </a:r>
            <a:r>
              <a:rPr lang="en-US" sz="1600" dirty="0">
                <a:latin typeface="Calibri" pitchFamily="34" charset="0"/>
              </a:rPr>
              <a:t>emerged weeds</a:t>
            </a:r>
          </a:p>
        </p:txBody>
      </p:sp>
      <p:cxnSp>
        <p:nvCxnSpPr>
          <p:cNvPr id="2224" name="Straight Connector 2223"/>
          <p:cNvCxnSpPr/>
          <p:nvPr/>
        </p:nvCxnSpPr>
        <p:spPr>
          <a:xfrm>
            <a:off x="4779059" y="4648200"/>
            <a:ext cx="2136482"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4508" name="Picture 3" descr="C:\Users\Davon\Documents\Pictures\01 Purchased photos\ndsu2.gif"/>
          <p:cNvPicPr>
            <a:picLocks noChangeAspect="1" noChangeArrowheads="1"/>
          </p:cNvPicPr>
          <p:nvPr/>
        </p:nvPicPr>
        <p:blipFill>
          <a:blip r:embed="rId4" cstate="print">
            <a:clrChange>
              <a:clrFrom>
                <a:srgbClr val="FFFFFF"/>
              </a:clrFrom>
              <a:clrTo>
                <a:srgbClr val="FFFFFF">
                  <a:alpha val="0"/>
                </a:srgbClr>
              </a:clrTo>
            </a:clrChange>
          </a:blip>
          <a:srcRect l="-529" t="85988" r="68192" b="630"/>
          <a:stretch>
            <a:fillRect/>
          </a:stretch>
        </p:blipFill>
        <p:spPr bwMode="auto">
          <a:xfrm>
            <a:off x="4825835" y="2971800"/>
            <a:ext cx="2030749" cy="702842"/>
          </a:xfrm>
          <a:prstGeom prst="rect">
            <a:avLst/>
          </a:prstGeom>
          <a:solidFill>
            <a:srgbClr val="EDF5EB"/>
          </a:solidFill>
          <a:ln w="9525">
            <a:noFill/>
            <a:miter lim="800000"/>
            <a:headEnd/>
            <a:tailEnd/>
          </a:ln>
        </p:spPr>
      </p:pic>
      <p:grpSp>
        <p:nvGrpSpPr>
          <p:cNvPr id="4509" name="Group 4508"/>
          <p:cNvGrpSpPr/>
          <p:nvPr/>
        </p:nvGrpSpPr>
        <p:grpSpPr>
          <a:xfrm>
            <a:off x="4617926" y="3352800"/>
            <a:ext cx="791885" cy="1325880"/>
            <a:chOff x="-914400" y="3156714"/>
            <a:chExt cx="1197156" cy="1222330"/>
          </a:xfrm>
          <a:solidFill>
            <a:schemeClr val="accent6">
              <a:lumMod val="20000"/>
              <a:lumOff val="80000"/>
            </a:schemeClr>
          </a:solidFill>
        </p:grpSpPr>
        <p:grpSp>
          <p:nvGrpSpPr>
            <p:cNvPr id="4510" name="Group 6034"/>
            <p:cNvGrpSpPr/>
            <p:nvPr/>
          </p:nvGrpSpPr>
          <p:grpSpPr>
            <a:xfrm>
              <a:off x="-398093" y="3279378"/>
              <a:ext cx="164542" cy="36576"/>
              <a:chOff x="-2040789" y="3280594"/>
              <a:chExt cx="164542" cy="36576"/>
            </a:xfrm>
            <a:grpFill/>
          </p:grpSpPr>
          <p:sp>
            <p:nvSpPr>
              <p:cNvPr id="8446" name="Oval 8445"/>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7" name="Oval 8446"/>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8" name="Oval 8447"/>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9" name="Oval 8448"/>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11" name="Group 6035"/>
            <p:cNvGrpSpPr/>
            <p:nvPr/>
          </p:nvGrpSpPr>
          <p:grpSpPr>
            <a:xfrm>
              <a:off x="-377526" y="3238490"/>
              <a:ext cx="123409" cy="36576"/>
              <a:chOff x="-2017944" y="3242894"/>
              <a:chExt cx="123409" cy="36576"/>
            </a:xfrm>
            <a:grpFill/>
          </p:grpSpPr>
          <p:sp>
            <p:nvSpPr>
              <p:cNvPr id="8443" name="Oval 8442"/>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4" name="Oval 8443"/>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5" name="Oval 8444"/>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12" name="Group 6036"/>
            <p:cNvGrpSpPr/>
            <p:nvPr/>
          </p:nvGrpSpPr>
          <p:grpSpPr>
            <a:xfrm>
              <a:off x="-357014" y="3197602"/>
              <a:ext cx="82385" cy="36576"/>
              <a:chOff x="-1990592" y="3206318"/>
              <a:chExt cx="82385" cy="36576"/>
            </a:xfrm>
            <a:grpFill/>
          </p:grpSpPr>
          <p:sp>
            <p:nvSpPr>
              <p:cNvPr id="8441" name="Oval 8440"/>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2" name="Oval 8441"/>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13" name="Oval 4512"/>
            <p:cNvSpPr/>
            <p:nvPr/>
          </p:nvSpPr>
          <p:spPr>
            <a:xfrm>
              <a:off x="-334110" y="31567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14" name="Group 6038"/>
            <p:cNvGrpSpPr/>
            <p:nvPr/>
          </p:nvGrpSpPr>
          <p:grpSpPr>
            <a:xfrm>
              <a:off x="-417916" y="3320266"/>
              <a:ext cx="204188" cy="36576"/>
              <a:chOff x="-2040789" y="3320034"/>
              <a:chExt cx="204188" cy="36576"/>
            </a:xfrm>
            <a:grpFill/>
          </p:grpSpPr>
          <p:sp>
            <p:nvSpPr>
              <p:cNvPr id="8436" name="Oval 8435"/>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7" name="Oval 8436"/>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8" name="Oval 8437"/>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9" name="Oval 8438"/>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0" name="Oval 8439"/>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15" name="Group 6039"/>
            <p:cNvGrpSpPr/>
            <p:nvPr/>
          </p:nvGrpSpPr>
          <p:grpSpPr>
            <a:xfrm>
              <a:off x="-440508" y="3361154"/>
              <a:ext cx="249372" cy="36576"/>
              <a:chOff x="-685800" y="3356166"/>
              <a:chExt cx="249372" cy="36576"/>
            </a:xfrm>
            <a:grpFill/>
          </p:grpSpPr>
          <p:sp>
            <p:nvSpPr>
              <p:cNvPr id="8430" name="Oval 8429"/>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1" name="Oval 8430"/>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2" name="Oval 8431"/>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3" name="Oval 8432"/>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4" name="Oval 8433"/>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5" name="Oval 8434"/>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16" name="Group 6040"/>
            <p:cNvGrpSpPr/>
            <p:nvPr/>
          </p:nvGrpSpPr>
          <p:grpSpPr>
            <a:xfrm>
              <a:off x="-477762" y="3442930"/>
              <a:ext cx="323880" cy="36576"/>
              <a:chOff x="-685800" y="3397914"/>
              <a:chExt cx="323880" cy="36576"/>
            </a:xfrm>
            <a:grpFill/>
          </p:grpSpPr>
          <p:sp>
            <p:nvSpPr>
              <p:cNvPr id="8422" name="Oval 8421"/>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3" name="Oval 8422"/>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4" name="Oval 8423"/>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5" name="Oval 8424"/>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6" name="Oval 8425"/>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7" name="Oval 8426"/>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8" name="Oval 8427"/>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9" name="Oval 8428"/>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17" name="Group 6041"/>
            <p:cNvGrpSpPr/>
            <p:nvPr/>
          </p:nvGrpSpPr>
          <p:grpSpPr>
            <a:xfrm>
              <a:off x="-496050" y="3483818"/>
              <a:ext cx="360456" cy="36576"/>
              <a:chOff x="-685800" y="3434490"/>
              <a:chExt cx="360456" cy="36576"/>
            </a:xfrm>
            <a:grpFill/>
          </p:grpSpPr>
          <p:sp>
            <p:nvSpPr>
              <p:cNvPr id="8413" name="Oval 8412"/>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4" name="Oval 8413"/>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5" name="Oval 8414"/>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6" name="Oval 8415"/>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7" name="Oval 8416"/>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8" name="Oval 8417"/>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9" name="Oval 8418"/>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0" name="Oval 8419"/>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1" name="Oval 8420"/>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18" name="Group 6042"/>
            <p:cNvGrpSpPr/>
            <p:nvPr/>
          </p:nvGrpSpPr>
          <p:grpSpPr>
            <a:xfrm>
              <a:off x="-517782" y="3524706"/>
              <a:ext cx="403920" cy="36576"/>
              <a:chOff x="-685800" y="3470392"/>
              <a:chExt cx="403920" cy="36576"/>
            </a:xfrm>
            <a:grpFill/>
          </p:grpSpPr>
          <p:sp>
            <p:nvSpPr>
              <p:cNvPr id="8403" name="Oval 8402"/>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4" name="Oval 8403"/>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5" name="Oval 8404"/>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6" name="Oval 8405"/>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7" name="Oval 8406"/>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8" name="Oval 8407"/>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9" name="Oval 8408"/>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0" name="Oval 8409"/>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1" name="Oval 8410"/>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2" name="Oval 8411"/>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19" name="Group 6043"/>
            <p:cNvGrpSpPr/>
            <p:nvPr/>
          </p:nvGrpSpPr>
          <p:grpSpPr>
            <a:xfrm>
              <a:off x="-540926" y="3565594"/>
              <a:ext cx="450208" cy="36576"/>
              <a:chOff x="-685800" y="3508228"/>
              <a:chExt cx="450208" cy="36576"/>
            </a:xfrm>
            <a:grpFill/>
          </p:grpSpPr>
          <p:sp>
            <p:nvSpPr>
              <p:cNvPr id="8392" name="Oval 8391"/>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3" name="Oval 8392"/>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4" name="Oval 8393"/>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5" name="Oval 8394"/>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6" name="Oval 8395"/>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7" name="Oval 8396"/>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8" name="Oval 8397"/>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9" name="Oval 8398"/>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0" name="Oval 8399"/>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1" name="Oval 8400"/>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2" name="Oval 8401"/>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20" name="Group 6044"/>
            <p:cNvGrpSpPr/>
            <p:nvPr/>
          </p:nvGrpSpPr>
          <p:grpSpPr>
            <a:xfrm>
              <a:off x="-563084" y="3606482"/>
              <a:ext cx="494524" cy="36576"/>
              <a:chOff x="-685800" y="3544804"/>
              <a:chExt cx="494524" cy="36576"/>
            </a:xfrm>
            <a:grpFill/>
          </p:grpSpPr>
          <p:sp>
            <p:nvSpPr>
              <p:cNvPr id="8380" name="Oval 8379"/>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1" name="Oval 8380"/>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2" name="Oval 8381"/>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3" name="Oval 8382"/>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4" name="Oval 8383"/>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5" name="Oval 8384"/>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6" name="Oval 8385"/>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7" name="Oval 8386"/>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8" name="Oval 8387"/>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9" name="Oval 8388"/>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0" name="Oval 8389"/>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1" name="Oval 8390"/>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21" name="Group 6045"/>
            <p:cNvGrpSpPr/>
            <p:nvPr/>
          </p:nvGrpSpPr>
          <p:grpSpPr>
            <a:xfrm>
              <a:off x="-581372" y="3647370"/>
              <a:ext cx="531100" cy="36576"/>
              <a:chOff x="-685800" y="3581380"/>
              <a:chExt cx="531100" cy="36576"/>
            </a:xfrm>
            <a:grpFill/>
          </p:grpSpPr>
          <p:sp>
            <p:nvSpPr>
              <p:cNvPr id="8367" name="Oval 8366"/>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8" name="Oval 8367"/>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9" name="Oval 8368"/>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0" name="Oval 8369"/>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1" name="Oval 8370"/>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2" name="Oval 8371"/>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3" name="Oval 8372"/>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4" name="Oval 8373"/>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5" name="Oval 8374"/>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6" name="Oval 8375"/>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7" name="Oval 8376"/>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8" name="Oval 8377"/>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9" name="Oval 8378"/>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22" name="Group 6046"/>
            <p:cNvGrpSpPr/>
            <p:nvPr/>
          </p:nvGrpSpPr>
          <p:grpSpPr>
            <a:xfrm>
              <a:off x="-600810" y="3688258"/>
              <a:ext cx="569976" cy="36576"/>
              <a:chOff x="-685800" y="3617956"/>
              <a:chExt cx="569976" cy="36576"/>
            </a:xfrm>
            <a:grpFill/>
          </p:grpSpPr>
          <p:sp>
            <p:nvSpPr>
              <p:cNvPr id="8353" name="Oval 8352"/>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4" name="Oval 8353"/>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5" name="Oval 8354"/>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6" name="Oval 8355"/>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7" name="Oval 8356"/>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8" name="Oval 8357"/>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9" name="Oval 8358"/>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0" name="Oval 8359"/>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1" name="Oval 8360"/>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2" name="Oval 8361"/>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3" name="Oval 8362"/>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4" name="Oval 8363"/>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5" name="Oval 8364"/>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6" name="Oval 8365"/>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23" name="Group 6047"/>
            <p:cNvGrpSpPr/>
            <p:nvPr/>
          </p:nvGrpSpPr>
          <p:grpSpPr>
            <a:xfrm>
              <a:off x="-619098" y="3729146"/>
              <a:ext cx="606552" cy="36576"/>
              <a:chOff x="-685800" y="3654532"/>
              <a:chExt cx="606552" cy="36576"/>
            </a:xfrm>
            <a:grpFill/>
          </p:grpSpPr>
          <p:sp>
            <p:nvSpPr>
              <p:cNvPr id="8338" name="Oval 8337"/>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9" name="Oval 8338"/>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0" name="Oval 8339"/>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1" name="Oval 8340"/>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2" name="Oval 8341"/>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3" name="Oval 8342"/>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4" name="Oval 8343"/>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5" name="Oval 8344"/>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6" name="Oval 8345"/>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7" name="Oval 8346"/>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8" name="Oval 8347"/>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9" name="Oval 8348"/>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0" name="Oval 8349"/>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1" name="Oval 8350"/>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2" name="Oval 8351"/>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24" name="Group 6048"/>
            <p:cNvGrpSpPr/>
            <p:nvPr/>
          </p:nvGrpSpPr>
          <p:grpSpPr>
            <a:xfrm>
              <a:off x="-637386" y="3770034"/>
              <a:ext cx="643128" cy="36576"/>
              <a:chOff x="-488798" y="3691596"/>
              <a:chExt cx="643128" cy="36576"/>
            </a:xfrm>
            <a:grpFill/>
          </p:grpSpPr>
          <p:sp>
            <p:nvSpPr>
              <p:cNvPr id="8322" name="Oval 8321"/>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3" name="Oval 8322"/>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4" name="Oval 8323"/>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5" name="Oval 8324"/>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6" name="Oval 8325"/>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7" name="Oval 8326"/>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8" name="Oval 8327"/>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9" name="Oval 8328"/>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0" name="Oval 8329"/>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1" name="Oval 8330"/>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2" name="Oval 8331"/>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3" name="Oval 8332"/>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4" name="Oval 8333"/>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5" name="Oval 8334"/>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6" name="Oval 8335"/>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7" name="Oval 8336"/>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25" name="Group 6049"/>
            <p:cNvGrpSpPr/>
            <p:nvPr/>
          </p:nvGrpSpPr>
          <p:grpSpPr>
            <a:xfrm>
              <a:off x="-655674" y="3810922"/>
              <a:ext cx="679704" cy="36576"/>
              <a:chOff x="-488798" y="3727863"/>
              <a:chExt cx="679704" cy="36576"/>
            </a:xfrm>
            <a:grpFill/>
          </p:grpSpPr>
          <p:sp>
            <p:nvSpPr>
              <p:cNvPr id="8305" name="Oval 8304"/>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6" name="Oval 8305"/>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7" name="Oval 8306"/>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8" name="Oval 8307"/>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9" name="Oval 8308"/>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0" name="Oval 8309"/>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1" name="Oval 8310"/>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2" name="Oval 8311"/>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3" name="Oval 8312"/>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4" name="Oval 8313"/>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5" name="Oval 8314"/>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6" name="Oval 8315"/>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7" name="Oval 8316"/>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8" name="Oval 8317"/>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9" name="Oval 8318"/>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0" name="Oval 8319"/>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1" name="Oval 8320"/>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26" name="Group 6050"/>
            <p:cNvGrpSpPr/>
            <p:nvPr/>
          </p:nvGrpSpPr>
          <p:grpSpPr>
            <a:xfrm>
              <a:off x="-673962" y="3851810"/>
              <a:ext cx="716280" cy="36576"/>
              <a:chOff x="-488798" y="3766630"/>
              <a:chExt cx="716280" cy="36576"/>
            </a:xfrm>
            <a:grpFill/>
          </p:grpSpPr>
          <p:sp>
            <p:nvSpPr>
              <p:cNvPr id="8287" name="Oval 8286"/>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8" name="Oval 8287"/>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9" name="Oval 8288"/>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0" name="Oval 8289"/>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1" name="Oval 8290"/>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2" name="Oval 8291"/>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3" name="Oval 8292"/>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4" name="Oval 8293"/>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5" name="Oval 8294"/>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6" name="Oval 8295"/>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7" name="Oval 8296"/>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8" name="Oval 8297"/>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9" name="Oval 8298"/>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0" name="Oval 8299"/>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1" name="Oval 8300"/>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2" name="Oval 8301"/>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3" name="Oval 8302"/>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4" name="Oval 8303"/>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27" name="Group 6051"/>
            <p:cNvGrpSpPr/>
            <p:nvPr/>
          </p:nvGrpSpPr>
          <p:grpSpPr>
            <a:xfrm>
              <a:off x="-693977" y="3892698"/>
              <a:ext cx="756310" cy="36576"/>
              <a:chOff x="-488798" y="3803206"/>
              <a:chExt cx="756310" cy="36576"/>
            </a:xfrm>
            <a:grpFill/>
          </p:grpSpPr>
          <p:sp>
            <p:nvSpPr>
              <p:cNvPr id="8268" name="Oval 8267"/>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9" name="Oval 8268"/>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0" name="Oval 8269"/>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1" name="Oval 8270"/>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2" name="Oval 8271"/>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3" name="Oval 8272"/>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4" name="Oval 8273"/>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5" name="Oval 8274"/>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6" name="Oval 8275"/>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7" name="Oval 8276"/>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8" name="Oval 8277"/>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9" name="Oval 8278"/>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0" name="Oval 8279"/>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1" name="Oval 8280"/>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2" name="Oval 8281"/>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3" name="Oval 8282"/>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4" name="Oval 8283"/>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5" name="Oval 8284"/>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6" name="Oval 8285"/>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28" name="Group 6052"/>
            <p:cNvGrpSpPr/>
            <p:nvPr/>
          </p:nvGrpSpPr>
          <p:grpSpPr>
            <a:xfrm>
              <a:off x="-712265" y="3933586"/>
              <a:ext cx="792886" cy="36576"/>
              <a:chOff x="-488798" y="3839782"/>
              <a:chExt cx="792886" cy="36576"/>
            </a:xfrm>
            <a:grpFill/>
          </p:grpSpPr>
          <p:sp>
            <p:nvSpPr>
              <p:cNvPr id="8248" name="Oval 8247"/>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9" name="Oval 8248"/>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0" name="Oval 8249"/>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1" name="Oval 8250"/>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2" name="Oval 8251"/>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3" name="Oval 8252"/>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4" name="Oval 8253"/>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5" name="Oval 8254"/>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6" name="Oval 8255"/>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7" name="Oval 8256"/>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8" name="Oval 8257"/>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9" name="Oval 8258"/>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0" name="Oval 8259"/>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1" name="Oval 8260"/>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2" name="Oval 8261"/>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3" name="Oval 8262"/>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4" name="Oval 8263"/>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5" name="Oval 8264"/>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6" name="Oval 8265"/>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7" name="Oval 8266"/>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29" name="Group 6053"/>
            <p:cNvGrpSpPr/>
            <p:nvPr/>
          </p:nvGrpSpPr>
          <p:grpSpPr>
            <a:xfrm>
              <a:off x="-730553" y="3974474"/>
              <a:ext cx="829462" cy="36576"/>
              <a:chOff x="-488798" y="3876358"/>
              <a:chExt cx="829462" cy="36576"/>
            </a:xfrm>
            <a:grpFill/>
          </p:grpSpPr>
          <p:sp>
            <p:nvSpPr>
              <p:cNvPr id="8227" name="Oval 8226"/>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8" name="Oval 8227"/>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9" name="Oval 8228"/>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0" name="Oval 8229"/>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1" name="Oval 8230"/>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2" name="Oval 8231"/>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3" name="Oval 8232"/>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4" name="Oval 8233"/>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5" name="Oval 8234"/>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6" name="Oval 8235"/>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7" name="Oval 8236"/>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8" name="Oval 8237"/>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9" name="Oval 8238"/>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0" name="Oval 8239"/>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1" name="Oval 8240"/>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2" name="Oval 8241"/>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3" name="Oval 8242"/>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4" name="Oval 8243"/>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5" name="Oval 8244"/>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6" name="Oval 8245"/>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7" name="Oval 8246"/>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0" name="Group 6054"/>
            <p:cNvGrpSpPr/>
            <p:nvPr/>
          </p:nvGrpSpPr>
          <p:grpSpPr>
            <a:xfrm>
              <a:off x="-746199" y="4015362"/>
              <a:ext cx="860754" cy="36576"/>
              <a:chOff x="-488798" y="3918840"/>
              <a:chExt cx="860754" cy="36576"/>
            </a:xfrm>
            <a:grpFill/>
          </p:grpSpPr>
          <p:sp>
            <p:nvSpPr>
              <p:cNvPr id="8205" name="Oval 8204"/>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6" name="Oval 8205"/>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7" name="Oval 8206"/>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8" name="Oval 8207"/>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9" name="Oval 8208"/>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0" name="Oval 8209"/>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1" name="Oval 8210"/>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2" name="Oval 8211"/>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3" name="Oval 8212"/>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4" name="Oval 8213"/>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5" name="Oval 8214"/>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6" name="Oval 8215"/>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7" name="Oval 8216"/>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8" name="Oval 8217"/>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9" name="Oval 8218"/>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0" name="Oval 8219"/>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1" name="Oval 8220"/>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2" name="Oval 8221"/>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3" name="Oval 8222"/>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4" name="Oval 8223"/>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5" name="Oval 8224"/>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6" name="Oval 8225"/>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1" name="Group 6055"/>
            <p:cNvGrpSpPr/>
            <p:nvPr/>
          </p:nvGrpSpPr>
          <p:grpSpPr>
            <a:xfrm>
              <a:off x="-767027" y="4056250"/>
              <a:ext cx="902410" cy="36576"/>
              <a:chOff x="-488798" y="3954100"/>
              <a:chExt cx="902410" cy="36576"/>
            </a:xfrm>
            <a:grpFill/>
          </p:grpSpPr>
          <p:sp>
            <p:nvSpPr>
              <p:cNvPr id="8182" name="Oval 8181"/>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3" name="Oval 8182"/>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4" name="Oval 8183"/>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5" name="Oval 8184"/>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6" name="Oval 8185"/>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7" name="Oval 8186"/>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8" name="Oval 8187"/>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9" name="Oval 8188"/>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0" name="Oval 8189"/>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1" name="Oval 8190"/>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2" name="Oval 8191"/>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3" name="Oval 8192"/>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Oval 8193"/>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5" name="Oval 8194"/>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6" name="Oval 8195"/>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7" name="Oval 8196"/>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8" name="Oval 8197"/>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9" name="Oval 8198"/>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0" name="Oval 8199"/>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Oval 8200"/>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2" name="Oval 8201"/>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3" name="Oval 8202"/>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4" name="Oval 8203"/>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2" name="Group 6056"/>
            <p:cNvGrpSpPr/>
            <p:nvPr/>
          </p:nvGrpSpPr>
          <p:grpSpPr>
            <a:xfrm>
              <a:off x="-788821" y="4097138"/>
              <a:ext cx="945998" cy="36576"/>
              <a:chOff x="-488798" y="3995584"/>
              <a:chExt cx="945998" cy="36576"/>
            </a:xfrm>
            <a:grpFill/>
          </p:grpSpPr>
          <p:sp>
            <p:nvSpPr>
              <p:cNvPr id="8158" name="Oval 8157"/>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9" name="Oval 8158"/>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0" name="Oval 8159"/>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1" name="Oval 8160"/>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2" name="Oval 8161"/>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3" name="Oval 8162"/>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4" name="Oval 8163"/>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5" name="Oval 8164"/>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6" name="Oval 8165"/>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7" name="Oval 8166"/>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8" name="Oval 8167"/>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9" name="Oval 8168"/>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0" name="Oval 8169"/>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1" name="Oval 8170"/>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2" name="Oval 8171"/>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3" name="Oval 8172"/>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4" name="Oval 8173"/>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5" name="Oval 8174"/>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6" name="Oval 8175"/>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7" name="Oval 8176"/>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8" name="Oval 8177"/>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9" name="Oval 8178"/>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0" name="Oval 8179"/>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1" name="Oval 8180"/>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3" name="Group 6057"/>
            <p:cNvGrpSpPr/>
            <p:nvPr/>
          </p:nvGrpSpPr>
          <p:grpSpPr>
            <a:xfrm>
              <a:off x="-807109" y="4138026"/>
              <a:ext cx="982574" cy="36576"/>
              <a:chOff x="-672592" y="4032832"/>
              <a:chExt cx="982574" cy="36576"/>
            </a:xfrm>
            <a:grpFill/>
          </p:grpSpPr>
          <p:sp>
            <p:nvSpPr>
              <p:cNvPr id="8133" name="Oval 8132"/>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4" name="Oval 8133"/>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5" name="Oval 8134"/>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6" name="Oval 8135"/>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7" name="Oval 8136"/>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8" name="Oval 8137"/>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9" name="Oval 8138"/>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0" name="Oval 8139"/>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1" name="Oval 8140"/>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2" name="Oval 8141"/>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3" name="Oval 8142"/>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4" name="Oval 8143"/>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5" name="Oval 8144"/>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6" name="Oval 8145"/>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7" name="Oval 8146"/>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8" name="Oval 8147"/>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9" name="Oval 8148"/>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0" name="Oval 8149"/>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1" name="Oval 8150"/>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2" name="Oval 8151"/>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3" name="Oval 8152"/>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4" name="Oval 8153"/>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5" name="Oval 8154"/>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6" name="Oval 8155"/>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7" name="Oval 8156"/>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4" name="Group 6058"/>
            <p:cNvGrpSpPr/>
            <p:nvPr/>
          </p:nvGrpSpPr>
          <p:grpSpPr>
            <a:xfrm>
              <a:off x="-829258" y="4178914"/>
              <a:ext cx="1026872" cy="36576"/>
              <a:chOff x="-672592" y="4071768"/>
              <a:chExt cx="1026872" cy="36576"/>
            </a:xfrm>
            <a:grpFill/>
          </p:grpSpPr>
          <p:sp>
            <p:nvSpPr>
              <p:cNvPr id="8107" name="Oval 8106"/>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8" name="Oval 8107"/>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9" name="Oval 8108"/>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0" name="Oval 8109"/>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1" name="Oval 8110"/>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2" name="Oval 8111"/>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3" name="Oval 8112"/>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4" name="Oval 8113"/>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5" name="Oval 8114"/>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6" name="Oval 8115"/>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7" name="Oval 8116"/>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8" name="Oval 8117"/>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9" name="Oval 8118"/>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0" name="Oval 8119"/>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1" name="Oval 8120"/>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2" name="Oval 8121"/>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3" name="Oval 8122"/>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4" name="Oval 8123"/>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5" name="Oval 8124"/>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6" name="Oval 8125"/>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7" name="Oval 8126"/>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8" name="Oval 8127"/>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9" name="Oval 8128"/>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0" name="Oval 8129"/>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1" name="Oval 8130"/>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2" name="Oval 8131"/>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5" name="Group 6059"/>
            <p:cNvGrpSpPr/>
            <p:nvPr/>
          </p:nvGrpSpPr>
          <p:grpSpPr>
            <a:xfrm>
              <a:off x="-850086" y="4219802"/>
              <a:ext cx="1068528" cy="36576"/>
              <a:chOff x="-672592" y="4114588"/>
              <a:chExt cx="1068528" cy="36576"/>
            </a:xfrm>
            <a:grpFill/>
          </p:grpSpPr>
          <p:sp>
            <p:nvSpPr>
              <p:cNvPr id="8080" name="Oval 8079"/>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1" name="Oval 8080"/>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2" name="Oval 8081"/>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3" name="Oval 8082"/>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4" name="Oval 8083"/>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5" name="Oval 8084"/>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6" name="Oval 8085"/>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7" name="Oval 8086"/>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8" name="Oval 8087"/>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9" name="Oval 8088"/>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0" name="Oval 8089"/>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1" name="Oval 8090"/>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2" name="Oval 8091"/>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3" name="Oval 8092"/>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4" name="Oval 8093"/>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5" name="Oval 8094"/>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6" name="Oval 8095"/>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7" name="Oval 8096"/>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8" name="Oval 8097"/>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9" name="Oval 8098"/>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0" name="Oval 8099"/>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1" name="Oval 8100"/>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2" name="Oval 8101"/>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3" name="Oval 8102"/>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4" name="Oval 8103"/>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5" name="Oval 8104"/>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6" name="Oval 8105"/>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6" name="Group 6060"/>
            <p:cNvGrpSpPr/>
            <p:nvPr/>
          </p:nvGrpSpPr>
          <p:grpSpPr>
            <a:xfrm>
              <a:off x="-871778" y="4260690"/>
              <a:ext cx="1111912" cy="36576"/>
              <a:chOff x="-672592" y="4156540"/>
              <a:chExt cx="1111912" cy="36576"/>
            </a:xfrm>
            <a:grpFill/>
          </p:grpSpPr>
          <p:sp>
            <p:nvSpPr>
              <p:cNvPr id="8052" name="Oval 8051"/>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3" name="Oval 8052"/>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4" name="Oval 8053"/>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5" name="Oval 8054"/>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6" name="Oval 8055"/>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7" name="Oval 8056"/>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8" name="Oval 8057"/>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9" name="Oval 8058"/>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0" name="Oval 8059"/>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1" name="Oval 8060"/>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2" name="Oval 8061"/>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3" name="Oval 8062"/>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4" name="Oval 8063"/>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5" name="Oval 8064"/>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6" name="Oval 8065"/>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7" name="Oval 8066"/>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8" name="Oval 8067"/>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9" name="Oval 8068"/>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0" name="Oval 8069"/>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1" name="Oval 8070"/>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2" name="Oval 8071"/>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3" name="Oval 8072"/>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4" name="Oval 8073"/>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5" name="Oval 8074"/>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6" name="Oval 8075"/>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7" name="Oval 8076"/>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8" name="Oval 8077"/>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9" name="Oval 8078"/>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7" name="Group 6061"/>
            <p:cNvGrpSpPr/>
            <p:nvPr/>
          </p:nvGrpSpPr>
          <p:grpSpPr>
            <a:xfrm>
              <a:off x="-457239" y="3402042"/>
              <a:ext cx="282834" cy="36576"/>
              <a:chOff x="-291784" y="3367926"/>
              <a:chExt cx="282834" cy="36576"/>
            </a:xfrm>
            <a:grpFill/>
          </p:grpSpPr>
          <p:sp>
            <p:nvSpPr>
              <p:cNvPr id="8045" name="Oval 8044"/>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6" name="Oval 8045"/>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7" name="Oval 8046"/>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8" name="Oval 8047"/>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9" name="Oval 8048"/>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0" name="Oval 8049"/>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1" name="Oval 8050"/>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8" name="Group 6062"/>
            <p:cNvGrpSpPr/>
            <p:nvPr/>
          </p:nvGrpSpPr>
          <p:grpSpPr>
            <a:xfrm>
              <a:off x="-892302" y="4301578"/>
              <a:ext cx="1152960" cy="36576"/>
              <a:chOff x="-685800" y="4267200"/>
              <a:chExt cx="1152960" cy="36576"/>
            </a:xfrm>
            <a:grpFill/>
          </p:grpSpPr>
          <p:sp>
            <p:nvSpPr>
              <p:cNvPr id="4570" name="Oval 4569"/>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1" name="Oval 4570"/>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2" name="Oval 4571"/>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3" name="Oval 4572"/>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4" name="Oval 4573"/>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9" name="Oval 6528"/>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1" name="Oval 8020"/>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2" name="Oval 8021"/>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3" name="Oval 8022"/>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4" name="Oval 8023"/>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5" name="Oval 8024"/>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7" name="Oval 8026"/>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8" name="Oval 8027"/>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9" name="Oval 8028"/>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0" name="Oval 8029"/>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1" name="Oval 8030"/>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2" name="Oval 8031"/>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3" name="Oval 8032"/>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4" name="Oval 8033"/>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5" name="Oval 8034"/>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6" name="Oval 8035"/>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7" name="Oval 8036"/>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8" name="Oval 8037"/>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9" name="Oval 8038"/>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0" name="Oval 8039"/>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1" name="Oval 8040"/>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2" name="Oval 8041"/>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3" name="Oval 8042"/>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4" name="Oval 8043"/>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9" name="Group 6063"/>
            <p:cNvGrpSpPr/>
            <p:nvPr/>
          </p:nvGrpSpPr>
          <p:grpSpPr>
            <a:xfrm>
              <a:off x="-914400" y="4342468"/>
              <a:ext cx="1197156" cy="36576"/>
              <a:chOff x="-685800" y="4303776"/>
              <a:chExt cx="1197156" cy="36576"/>
            </a:xfrm>
            <a:grpFill/>
          </p:grpSpPr>
          <p:sp>
            <p:nvSpPr>
              <p:cNvPr id="4540" name="Oval 4539"/>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1" name="Oval 4540"/>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2" name="Oval 4541"/>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3" name="Oval 4542"/>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4" name="Oval 4543"/>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5" name="Oval 4544"/>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6" name="Oval 4545"/>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7" name="Oval 4546"/>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8" name="Oval 4547"/>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9" name="Oval 4548"/>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0" name="Oval 4549"/>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1" name="Oval 4550"/>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2" name="Oval 4551"/>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3" name="Oval 4552"/>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4" name="Oval 4553"/>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5" name="Oval 4554"/>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6" name="Oval 4555"/>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7" name="Oval 4556"/>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8" name="Oval 4557"/>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9" name="Oval 4558"/>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0" name="Oval 4559"/>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1" name="Oval 4560"/>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2" name="Oval 4561"/>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3" name="Oval 4562"/>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4" name="Oval 4563"/>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5" name="Oval 4564"/>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6" name="Oval 4565"/>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7" name="Oval 4566"/>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8" name="Oval 4567"/>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9" name="Oval 4568"/>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450" name="Group 8449"/>
          <p:cNvGrpSpPr/>
          <p:nvPr/>
        </p:nvGrpSpPr>
        <p:grpSpPr>
          <a:xfrm>
            <a:off x="5426998" y="3352800"/>
            <a:ext cx="791885" cy="1325880"/>
            <a:chOff x="-914400" y="3156714"/>
            <a:chExt cx="1197156" cy="1222330"/>
          </a:xfrm>
          <a:solidFill>
            <a:schemeClr val="accent6">
              <a:lumMod val="20000"/>
              <a:lumOff val="80000"/>
            </a:schemeClr>
          </a:solidFill>
        </p:grpSpPr>
        <p:grpSp>
          <p:nvGrpSpPr>
            <p:cNvPr id="8451" name="Group 5540"/>
            <p:cNvGrpSpPr/>
            <p:nvPr/>
          </p:nvGrpSpPr>
          <p:grpSpPr>
            <a:xfrm>
              <a:off x="-398093" y="3279378"/>
              <a:ext cx="164542" cy="36576"/>
              <a:chOff x="-2040789" y="3280594"/>
              <a:chExt cx="164542" cy="36576"/>
            </a:xfrm>
            <a:grpFill/>
          </p:grpSpPr>
          <p:sp>
            <p:nvSpPr>
              <p:cNvPr id="8941" name="Oval 8940"/>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42" name="Oval 8941"/>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43" name="Oval 8942"/>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44" name="Oval 8943"/>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52" name="Group 5541"/>
            <p:cNvGrpSpPr/>
            <p:nvPr/>
          </p:nvGrpSpPr>
          <p:grpSpPr>
            <a:xfrm>
              <a:off x="-377526" y="3238490"/>
              <a:ext cx="123409" cy="36576"/>
              <a:chOff x="-2017944" y="3242894"/>
              <a:chExt cx="123409" cy="36576"/>
            </a:xfrm>
            <a:grpFill/>
          </p:grpSpPr>
          <p:sp>
            <p:nvSpPr>
              <p:cNvPr id="8938" name="Oval 8937"/>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9" name="Oval 8938"/>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40" name="Oval 8939"/>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53" name="Group 5542"/>
            <p:cNvGrpSpPr/>
            <p:nvPr/>
          </p:nvGrpSpPr>
          <p:grpSpPr>
            <a:xfrm>
              <a:off x="-357014" y="3197602"/>
              <a:ext cx="82385" cy="36576"/>
              <a:chOff x="-1990592" y="3206318"/>
              <a:chExt cx="82385" cy="36576"/>
            </a:xfrm>
            <a:grpFill/>
          </p:grpSpPr>
          <p:sp>
            <p:nvSpPr>
              <p:cNvPr id="8936" name="Oval 8935"/>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7" name="Oval 8936"/>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454" name="Oval 8453"/>
            <p:cNvSpPr/>
            <p:nvPr/>
          </p:nvSpPr>
          <p:spPr>
            <a:xfrm>
              <a:off x="-334110" y="31567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55" name="Group 5544"/>
            <p:cNvGrpSpPr/>
            <p:nvPr/>
          </p:nvGrpSpPr>
          <p:grpSpPr>
            <a:xfrm>
              <a:off x="-417916" y="3320266"/>
              <a:ext cx="204188" cy="36576"/>
              <a:chOff x="-2040789" y="3320034"/>
              <a:chExt cx="204188" cy="36576"/>
            </a:xfrm>
            <a:grpFill/>
          </p:grpSpPr>
          <p:sp>
            <p:nvSpPr>
              <p:cNvPr id="8931" name="Oval 8930"/>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2" name="Oval 8931"/>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3" name="Oval 8932"/>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4" name="Oval 8933"/>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5" name="Oval 8934"/>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56" name="Group 5545"/>
            <p:cNvGrpSpPr/>
            <p:nvPr/>
          </p:nvGrpSpPr>
          <p:grpSpPr>
            <a:xfrm>
              <a:off x="-440508" y="3361154"/>
              <a:ext cx="249372" cy="36576"/>
              <a:chOff x="-685800" y="3356166"/>
              <a:chExt cx="249372" cy="36576"/>
            </a:xfrm>
            <a:grpFill/>
          </p:grpSpPr>
          <p:sp>
            <p:nvSpPr>
              <p:cNvPr id="8925" name="Oval 8924"/>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6" name="Oval 8925"/>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7" name="Oval 8926"/>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8" name="Oval 8927"/>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9" name="Oval 8928"/>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0" name="Oval 8929"/>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57" name="Group 5546"/>
            <p:cNvGrpSpPr/>
            <p:nvPr/>
          </p:nvGrpSpPr>
          <p:grpSpPr>
            <a:xfrm>
              <a:off x="-477762" y="3442930"/>
              <a:ext cx="323880" cy="36576"/>
              <a:chOff x="-685800" y="3397914"/>
              <a:chExt cx="323880" cy="36576"/>
            </a:xfrm>
            <a:grpFill/>
          </p:grpSpPr>
          <p:sp>
            <p:nvSpPr>
              <p:cNvPr id="8917" name="Oval 8916"/>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8" name="Oval 8917"/>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9" name="Oval 8918"/>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0" name="Oval 8919"/>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1" name="Oval 8920"/>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2" name="Oval 8921"/>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3" name="Oval 8922"/>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4" name="Oval 8923"/>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58" name="Group 5547"/>
            <p:cNvGrpSpPr/>
            <p:nvPr/>
          </p:nvGrpSpPr>
          <p:grpSpPr>
            <a:xfrm>
              <a:off x="-496050" y="3483818"/>
              <a:ext cx="360456" cy="36576"/>
              <a:chOff x="-685800" y="3434490"/>
              <a:chExt cx="360456" cy="36576"/>
            </a:xfrm>
            <a:grpFill/>
          </p:grpSpPr>
          <p:sp>
            <p:nvSpPr>
              <p:cNvPr id="8908" name="Oval 8907"/>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9" name="Oval 8908"/>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0" name="Oval 8909"/>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1" name="Oval 8910"/>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2" name="Oval 8911"/>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3" name="Oval 8912"/>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4" name="Oval 8913"/>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5" name="Oval 8914"/>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6" name="Oval 8915"/>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59" name="Group 5548"/>
            <p:cNvGrpSpPr/>
            <p:nvPr/>
          </p:nvGrpSpPr>
          <p:grpSpPr>
            <a:xfrm>
              <a:off x="-517782" y="3524706"/>
              <a:ext cx="403920" cy="36576"/>
              <a:chOff x="-685800" y="3470392"/>
              <a:chExt cx="403920" cy="36576"/>
            </a:xfrm>
            <a:grpFill/>
          </p:grpSpPr>
          <p:sp>
            <p:nvSpPr>
              <p:cNvPr id="8898" name="Oval 8897"/>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9" name="Oval 8898"/>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0" name="Oval 8899"/>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1" name="Oval 8900"/>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2" name="Oval 8901"/>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3" name="Oval 8902"/>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4" name="Oval 8903"/>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5" name="Oval 8904"/>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6" name="Oval 8905"/>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7" name="Oval 8906"/>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0" name="Group 5549"/>
            <p:cNvGrpSpPr/>
            <p:nvPr/>
          </p:nvGrpSpPr>
          <p:grpSpPr>
            <a:xfrm>
              <a:off x="-540926" y="3565594"/>
              <a:ext cx="450208" cy="36576"/>
              <a:chOff x="-685800" y="3508228"/>
              <a:chExt cx="450208" cy="36576"/>
            </a:xfrm>
            <a:grpFill/>
          </p:grpSpPr>
          <p:sp>
            <p:nvSpPr>
              <p:cNvPr id="8887" name="Oval 8886"/>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8" name="Oval 8887"/>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9" name="Oval 8888"/>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0" name="Oval 8889"/>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1" name="Oval 8890"/>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2" name="Oval 8891"/>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3" name="Oval 8892"/>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4" name="Oval 8893"/>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5" name="Oval 8894"/>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6" name="Oval 8895"/>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7" name="Oval 8896"/>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1" name="Group 5550"/>
            <p:cNvGrpSpPr/>
            <p:nvPr/>
          </p:nvGrpSpPr>
          <p:grpSpPr>
            <a:xfrm>
              <a:off x="-563084" y="3606482"/>
              <a:ext cx="494524" cy="36576"/>
              <a:chOff x="-685800" y="3544804"/>
              <a:chExt cx="494524" cy="36576"/>
            </a:xfrm>
            <a:grpFill/>
          </p:grpSpPr>
          <p:sp>
            <p:nvSpPr>
              <p:cNvPr id="8875" name="Oval 8874"/>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6" name="Oval 8875"/>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7" name="Oval 8876"/>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8" name="Oval 8877"/>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9" name="Oval 8878"/>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0" name="Oval 8879"/>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1" name="Oval 8880"/>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2" name="Oval 8881"/>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3" name="Oval 8882"/>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4" name="Oval 8883"/>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5" name="Oval 8884"/>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6" name="Oval 8885"/>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2" name="Group 5551"/>
            <p:cNvGrpSpPr/>
            <p:nvPr/>
          </p:nvGrpSpPr>
          <p:grpSpPr>
            <a:xfrm>
              <a:off x="-581372" y="3647370"/>
              <a:ext cx="531100" cy="36576"/>
              <a:chOff x="-685800" y="3581380"/>
              <a:chExt cx="531100" cy="36576"/>
            </a:xfrm>
            <a:grpFill/>
          </p:grpSpPr>
          <p:sp>
            <p:nvSpPr>
              <p:cNvPr id="8862" name="Oval 8861"/>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63" name="Oval 8862"/>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64" name="Oval 8863"/>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65" name="Oval 8864"/>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66" name="Oval 8865"/>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67" name="Oval 8866"/>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68" name="Oval 8867"/>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69" name="Oval 8868"/>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0" name="Oval 8869"/>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1" name="Oval 8870"/>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2" name="Oval 8871"/>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3" name="Oval 8872"/>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4" name="Oval 8873"/>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3" name="Group 5552"/>
            <p:cNvGrpSpPr/>
            <p:nvPr/>
          </p:nvGrpSpPr>
          <p:grpSpPr>
            <a:xfrm>
              <a:off x="-600810" y="3688258"/>
              <a:ext cx="569976" cy="36576"/>
              <a:chOff x="-685800" y="3617956"/>
              <a:chExt cx="569976" cy="36576"/>
            </a:xfrm>
            <a:grpFill/>
          </p:grpSpPr>
          <p:sp>
            <p:nvSpPr>
              <p:cNvPr id="8848" name="Oval 8847"/>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49" name="Oval 8848"/>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0" name="Oval 8849"/>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1" name="Oval 8850"/>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2" name="Oval 8851"/>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3" name="Oval 8852"/>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4" name="Oval 8853"/>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5" name="Oval 8854"/>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6" name="Oval 8855"/>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7" name="Oval 8856"/>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8" name="Oval 8857"/>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9" name="Oval 8858"/>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60" name="Oval 8859"/>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61" name="Oval 8860"/>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4" name="Group 5553"/>
            <p:cNvGrpSpPr/>
            <p:nvPr/>
          </p:nvGrpSpPr>
          <p:grpSpPr>
            <a:xfrm>
              <a:off x="-619098" y="3729146"/>
              <a:ext cx="606552" cy="36576"/>
              <a:chOff x="-685800" y="3654532"/>
              <a:chExt cx="606552" cy="36576"/>
            </a:xfrm>
            <a:grpFill/>
          </p:grpSpPr>
          <p:sp>
            <p:nvSpPr>
              <p:cNvPr id="8833" name="Oval 8832"/>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34" name="Oval 8833"/>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35" name="Oval 8834"/>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36" name="Oval 8835"/>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37" name="Oval 8836"/>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38" name="Oval 8837"/>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39" name="Oval 8838"/>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40" name="Oval 8839"/>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41" name="Oval 8840"/>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42" name="Oval 8841"/>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43" name="Oval 8842"/>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44" name="Oval 8843"/>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45" name="Oval 8844"/>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46" name="Oval 8845"/>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47" name="Oval 8846"/>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5" name="Group 5554"/>
            <p:cNvGrpSpPr/>
            <p:nvPr/>
          </p:nvGrpSpPr>
          <p:grpSpPr>
            <a:xfrm>
              <a:off x="-637386" y="3770034"/>
              <a:ext cx="643128" cy="36576"/>
              <a:chOff x="-488798" y="3691596"/>
              <a:chExt cx="643128" cy="36576"/>
            </a:xfrm>
            <a:grpFill/>
          </p:grpSpPr>
          <p:sp>
            <p:nvSpPr>
              <p:cNvPr id="8817" name="Oval 8816"/>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8" name="Oval 8817"/>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9" name="Oval 8818"/>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0" name="Oval 8819"/>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1" name="Oval 8820"/>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2" name="Oval 8821"/>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3" name="Oval 8822"/>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4" name="Oval 8823"/>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5" name="Oval 8824"/>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6" name="Oval 8825"/>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7" name="Oval 8826"/>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8" name="Oval 8827"/>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9" name="Oval 8828"/>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30" name="Oval 8829"/>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31" name="Oval 8830"/>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32" name="Oval 8831"/>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6" name="Group 5555"/>
            <p:cNvGrpSpPr/>
            <p:nvPr/>
          </p:nvGrpSpPr>
          <p:grpSpPr>
            <a:xfrm>
              <a:off x="-655674" y="3810922"/>
              <a:ext cx="679704" cy="36576"/>
              <a:chOff x="-488798" y="3727863"/>
              <a:chExt cx="679704" cy="36576"/>
            </a:xfrm>
            <a:grpFill/>
          </p:grpSpPr>
          <p:sp>
            <p:nvSpPr>
              <p:cNvPr id="8800" name="Oval 8799"/>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1" name="Oval 8800"/>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2" name="Oval 8801"/>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3" name="Oval 8802"/>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4" name="Oval 8803"/>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5" name="Oval 8804"/>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6" name="Oval 8805"/>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7" name="Oval 8806"/>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8" name="Oval 8807"/>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9" name="Oval 8808"/>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0" name="Oval 8809"/>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1" name="Oval 8810"/>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2" name="Oval 8811"/>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3" name="Oval 8812"/>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4" name="Oval 8813"/>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5" name="Oval 8814"/>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6" name="Oval 8815"/>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7" name="Group 5556"/>
            <p:cNvGrpSpPr/>
            <p:nvPr/>
          </p:nvGrpSpPr>
          <p:grpSpPr>
            <a:xfrm>
              <a:off x="-673962" y="3851810"/>
              <a:ext cx="716280" cy="36576"/>
              <a:chOff x="-488798" y="3766630"/>
              <a:chExt cx="716280" cy="36576"/>
            </a:xfrm>
            <a:grpFill/>
          </p:grpSpPr>
          <p:sp>
            <p:nvSpPr>
              <p:cNvPr id="8782" name="Oval 8781"/>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3" name="Oval 8782"/>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4" name="Oval 8783"/>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5" name="Oval 8784"/>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6" name="Oval 8785"/>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7" name="Oval 8786"/>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8" name="Oval 8787"/>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9" name="Oval 8788"/>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0" name="Oval 8789"/>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1" name="Oval 8790"/>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2" name="Oval 8791"/>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3" name="Oval 8792"/>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4" name="Oval 8793"/>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5" name="Oval 8794"/>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6" name="Oval 8795"/>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7" name="Oval 8796"/>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8" name="Oval 8797"/>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9" name="Oval 8798"/>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8" name="Group 5557"/>
            <p:cNvGrpSpPr/>
            <p:nvPr/>
          </p:nvGrpSpPr>
          <p:grpSpPr>
            <a:xfrm>
              <a:off x="-693977" y="3892698"/>
              <a:ext cx="756310" cy="36576"/>
              <a:chOff x="-488798" y="3803206"/>
              <a:chExt cx="756310" cy="36576"/>
            </a:xfrm>
            <a:grpFill/>
          </p:grpSpPr>
          <p:sp>
            <p:nvSpPr>
              <p:cNvPr id="8763" name="Oval 8762"/>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4" name="Oval 8763"/>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5" name="Oval 8764"/>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6" name="Oval 8765"/>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7" name="Oval 8766"/>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8" name="Oval 8767"/>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9" name="Oval 8768"/>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0" name="Oval 8769"/>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1" name="Oval 8770"/>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2" name="Oval 8771"/>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3" name="Oval 8772"/>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4" name="Oval 8773"/>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5" name="Oval 8774"/>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6" name="Oval 8775"/>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7" name="Oval 8776"/>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8" name="Oval 8777"/>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9" name="Oval 8778"/>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0" name="Oval 8779"/>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1" name="Oval 8780"/>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9" name="Group 5558"/>
            <p:cNvGrpSpPr/>
            <p:nvPr/>
          </p:nvGrpSpPr>
          <p:grpSpPr>
            <a:xfrm>
              <a:off x="-712265" y="3933586"/>
              <a:ext cx="792886" cy="36576"/>
              <a:chOff x="-488798" y="3839782"/>
              <a:chExt cx="792886" cy="36576"/>
            </a:xfrm>
            <a:grpFill/>
          </p:grpSpPr>
          <p:sp>
            <p:nvSpPr>
              <p:cNvPr id="8743" name="Oval 8742"/>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4" name="Oval 8743"/>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5" name="Oval 8744"/>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6" name="Oval 8745"/>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7" name="Oval 8746"/>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8" name="Oval 8747"/>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9" name="Oval 8748"/>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0" name="Oval 8749"/>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1" name="Oval 8750"/>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2" name="Oval 8751"/>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3" name="Oval 8752"/>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4" name="Oval 8753"/>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5" name="Oval 8754"/>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6" name="Oval 8755"/>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7" name="Oval 8756"/>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8" name="Oval 8757"/>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9" name="Oval 8758"/>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0" name="Oval 8759"/>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1" name="Oval 8760"/>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2" name="Oval 8761"/>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0" name="Group 5559"/>
            <p:cNvGrpSpPr/>
            <p:nvPr/>
          </p:nvGrpSpPr>
          <p:grpSpPr>
            <a:xfrm>
              <a:off x="-730553" y="3974474"/>
              <a:ext cx="829462" cy="36576"/>
              <a:chOff x="-488798" y="3876358"/>
              <a:chExt cx="829462" cy="36576"/>
            </a:xfrm>
            <a:grpFill/>
          </p:grpSpPr>
          <p:sp>
            <p:nvSpPr>
              <p:cNvPr id="8722" name="Oval 8721"/>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3" name="Oval 8722"/>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4" name="Oval 8723"/>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5" name="Oval 8724"/>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6" name="Oval 8725"/>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7" name="Oval 8726"/>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8" name="Oval 8727"/>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9" name="Oval 8728"/>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0" name="Oval 8729"/>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1" name="Oval 8730"/>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2" name="Oval 8731"/>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3" name="Oval 8732"/>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4" name="Oval 8733"/>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5" name="Oval 8734"/>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6" name="Oval 8735"/>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7" name="Oval 8736"/>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8" name="Oval 8737"/>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9" name="Oval 8738"/>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0" name="Oval 8739"/>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1" name="Oval 8740"/>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2" name="Oval 8741"/>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1" name="Group 5560"/>
            <p:cNvGrpSpPr/>
            <p:nvPr/>
          </p:nvGrpSpPr>
          <p:grpSpPr>
            <a:xfrm>
              <a:off x="-746199" y="4015362"/>
              <a:ext cx="860754" cy="36576"/>
              <a:chOff x="-488798" y="3918840"/>
              <a:chExt cx="860754" cy="36576"/>
            </a:xfrm>
            <a:grpFill/>
          </p:grpSpPr>
          <p:sp>
            <p:nvSpPr>
              <p:cNvPr id="8700" name="Oval 8699"/>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1" name="Oval 8700"/>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2" name="Oval 8701"/>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3" name="Oval 8702"/>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4" name="Oval 8703"/>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5" name="Oval 8704"/>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6" name="Oval 8705"/>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7" name="Oval 8706"/>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8" name="Oval 8707"/>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9" name="Oval 8708"/>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0" name="Oval 8709"/>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1" name="Oval 8710"/>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2" name="Oval 8711"/>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3" name="Oval 8712"/>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4" name="Oval 8713"/>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5" name="Oval 8714"/>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6" name="Oval 8715"/>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7" name="Oval 8716"/>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8" name="Oval 8717"/>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9" name="Oval 8718"/>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0" name="Oval 8719"/>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1" name="Oval 8720"/>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2" name="Group 5561"/>
            <p:cNvGrpSpPr/>
            <p:nvPr/>
          </p:nvGrpSpPr>
          <p:grpSpPr>
            <a:xfrm>
              <a:off x="-767027" y="4056250"/>
              <a:ext cx="902410" cy="36576"/>
              <a:chOff x="-488798" y="3954100"/>
              <a:chExt cx="902410" cy="36576"/>
            </a:xfrm>
            <a:grpFill/>
          </p:grpSpPr>
          <p:sp>
            <p:nvSpPr>
              <p:cNvPr id="8677" name="Oval 8676"/>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8" name="Oval 8677"/>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9" name="Oval 8678"/>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0" name="Oval 8679"/>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1" name="Oval 8680"/>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2" name="Oval 8681"/>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3" name="Oval 8682"/>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4" name="Oval 8683"/>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5" name="Oval 8684"/>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6" name="Oval 8685"/>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7" name="Oval 8686"/>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8" name="Oval 8687"/>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9" name="Oval 8688"/>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0" name="Oval 8689"/>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1" name="Oval 8690"/>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2" name="Oval 8691"/>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3" name="Oval 8692"/>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4" name="Oval 8693"/>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5" name="Oval 8694"/>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6" name="Oval 8695"/>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7" name="Oval 8696"/>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8" name="Oval 8697"/>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9" name="Oval 8698"/>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3" name="Group 5562"/>
            <p:cNvGrpSpPr/>
            <p:nvPr/>
          </p:nvGrpSpPr>
          <p:grpSpPr>
            <a:xfrm>
              <a:off x="-788821" y="4097138"/>
              <a:ext cx="945998" cy="36576"/>
              <a:chOff x="-488798" y="3995584"/>
              <a:chExt cx="945998" cy="36576"/>
            </a:xfrm>
            <a:grpFill/>
          </p:grpSpPr>
          <p:sp>
            <p:nvSpPr>
              <p:cNvPr id="8653" name="Oval 8652"/>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4" name="Oval 8653"/>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5" name="Oval 8654"/>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6" name="Oval 8655"/>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7" name="Oval 8656"/>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8" name="Oval 8657"/>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9" name="Oval 8658"/>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0" name="Oval 8659"/>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1" name="Oval 8660"/>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2" name="Oval 8661"/>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3" name="Oval 8662"/>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4" name="Oval 8663"/>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5" name="Oval 8664"/>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6" name="Oval 8665"/>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7" name="Oval 8666"/>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8" name="Oval 8667"/>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9" name="Oval 8668"/>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0" name="Oval 8669"/>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1" name="Oval 8670"/>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2" name="Oval 8671"/>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3" name="Oval 8672"/>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4" name="Oval 8673"/>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5" name="Oval 8674"/>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6" name="Oval 8675"/>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4" name="Group 5563"/>
            <p:cNvGrpSpPr/>
            <p:nvPr/>
          </p:nvGrpSpPr>
          <p:grpSpPr>
            <a:xfrm>
              <a:off x="-807109" y="4138026"/>
              <a:ext cx="982574" cy="36576"/>
              <a:chOff x="-672592" y="4032832"/>
              <a:chExt cx="982574" cy="36576"/>
            </a:xfrm>
            <a:grpFill/>
          </p:grpSpPr>
          <p:sp>
            <p:nvSpPr>
              <p:cNvPr id="8628" name="Oval 8627"/>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9" name="Oval 8628"/>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0" name="Oval 8629"/>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1" name="Oval 8630"/>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2" name="Oval 8631"/>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3" name="Oval 8632"/>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4" name="Oval 8633"/>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5" name="Oval 8634"/>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6" name="Oval 8635"/>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7" name="Oval 8636"/>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8" name="Oval 8637"/>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9" name="Oval 8638"/>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0" name="Oval 8639"/>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1" name="Oval 8640"/>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2" name="Oval 8641"/>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3" name="Oval 8642"/>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4" name="Oval 8643"/>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5" name="Oval 8644"/>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6" name="Oval 8645"/>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7" name="Oval 8646"/>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8" name="Oval 8647"/>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9" name="Oval 8648"/>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0" name="Oval 8649"/>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1" name="Oval 8650"/>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2" name="Oval 8651"/>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5" name="Group 5564"/>
            <p:cNvGrpSpPr/>
            <p:nvPr/>
          </p:nvGrpSpPr>
          <p:grpSpPr>
            <a:xfrm>
              <a:off x="-829258" y="4178914"/>
              <a:ext cx="1026872" cy="36576"/>
              <a:chOff x="-672592" y="4071768"/>
              <a:chExt cx="1026872" cy="36576"/>
            </a:xfrm>
            <a:grpFill/>
          </p:grpSpPr>
          <p:sp>
            <p:nvSpPr>
              <p:cNvPr id="8602" name="Oval 8601"/>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3" name="Oval 8602"/>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4" name="Oval 8603"/>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5" name="Oval 8604"/>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6" name="Oval 8605"/>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7" name="Oval 8606"/>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8" name="Oval 8607"/>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9" name="Oval 8608"/>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0" name="Oval 8609"/>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1" name="Oval 8610"/>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2" name="Oval 8611"/>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3" name="Oval 8612"/>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4" name="Oval 8613"/>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5" name="Oval 8614"/>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6" name="Oval 8615"/>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7" name="Oval 8616"/>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8" name="Oval 8617"/>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9" name="Oval 8618"/>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0" name="Oval 8619"/>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1" name="Oval 8620"/>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2" name="Oval 8621"/>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3" name="Oval 8622"/>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4" name="Oval 8623"/>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5" name="Oval 8624"/>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6" name="Oval 8625"/>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7" name="Oval 8626"/>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6" name="Group 5565"/>
            <p:cNvGrpSpPr/>
            <p:nvPr/>
          </p:nvGrpSpPr>
          <p:grpSpPr>
            <a:xfrm>
              <a:off x="-850086" y="4219802"/>
              <a:ext cx="1068528" cy="36576"/>
              <a:chOff x="-672592" y="4114588"/>
              <a:chExt cx="1068528" cy="36576"/>
            </a:xfrm>
            <a:grpFill/>
          </p:grpSpPr>
          <p:sp>
            <p:nvSpPr>
              <p:cNvPr id="8575" name="Oval 8574"/>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6" name="Oval 8575"/>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7" name="Oval 8576"/>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8" name="Oval 8577"/>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9" name="Oval 8578"/>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0" name="Oval 8579"/>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1" name="Oval 8580"/>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2" name="Oval 8581"/>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3" name="Oval 8582"/>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4" name="Oval 8583"/>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5" name="Oval 8584"/>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6" name="Oval 8585"/>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7" name="Oval 8586"/>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8" name="Oval 8587"/>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9" name="Oval 8588"/>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0" name="Oval 8589"/>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1" name="Oval 8590"/>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2" name="Oval 8591"/>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3" name="Oval 8592"/>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4" name="Oval 8593"/>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5" name="Oval 8594"/>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6" name="Oval 8595"/>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7" name="Oval 8596"/>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8" name="Oval 8597"/>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9" name="Oval 8598"/>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0" name="Oval 8599"/>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1" name="Oval 8600"/>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7" name="Group 5566"/>
            <p:cNvGrpSpPr/>
            <p:nvPr/>
          </p:nvGrpSpPr>
          <p:grpSpPr>
            <a:xfrm>
              <a:off x="-871778" y="4260690"/>
              <a:ext cx="1111912" cy="36576"/>
              <a:chOff x="-672592" y="4156540"/>
              <a:chExt cx="1111912" cy="36576"/>
            </a:xfrm>
            <a:grpFill/>
          </p:grpSpPr>
          <p:sp>
            <p:nvSpPr>
              <p:cNvPr id="8547" name="Oval 8546"/>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8" name="Oval 8547"/>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9" name="Oval 8548"/>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0" name="Oval 8549"/>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1" name="Oval 8550"/>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2" name="Oval 8551"/>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3" name="Oval 8552"/>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4" name="Oval 8553"/>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5" name="Oval 8554"/>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6" name="Oval 8555"/>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7" name="Oval 8556"/>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8" name="Oval 8557"/>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9" name="Oval 8558"/>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0" name="Oval 8559"/>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1" name="Oval 8560"/>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2" name="Oval 8561"/>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3" name="Oval 8562"/>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4" name="Oval 8563"/>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5" name="Oval 8564"/>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6" name="Oval 8565"/>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7" name="Oval 8566"/>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8" name="Oval 8567"/>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9" name="Oval 8568"/>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0" name="Oval 8569"/>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1" name="Oval 8570"/>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2" name="Oval 8571"/>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3" name="Oval 8572"/>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4" name="Oval 8573"/>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8" name="Group 5567"/>
            <p:cNvGrpSpPr/>
            <p:nvPr/>
          </p:nvGrpSpPr>
          <p:grpSpPr>
            <a:xfrm>
              <a:off x="-457239" y="3402042"/>
              <a:ext cx="282834" cy="36576"/>
              <a:chOff x="-291784" y="3367926"/>
              <a:chExt cx="282834" cy="36576"/>
            </a:xfrm>
            <a:grpFill/>
          </p:grpSpPr>
          <p:sp>
            <p:nvSpPr>
              <p:cNvPr id="8540" name="Oval 8539"/>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1" name="Oval 8540"/>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2" name="Oval 8541"/>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3" name="Oval 8542"/>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4" name="Oval 8543"/>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5" name="Oval 8544"/>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6" name="Oval 8545"/>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9" name="Group 5568"/>
            <p:cNvGrpSpPr/>
            <p:nvPr/>
          </p:nvGrpSpPr>
          <p:grpSpPr>
            <a:xfrm>
              <a:off x="-892302" y="4301578"/>
              <a:ext cx="1152960" cy="36576"/>
              <a:chOff x="-685800" y="4267200"/>
              <a:chExt cx="1152960" cy="36576"/>
            </a:xfrm>
            <a:grpFill/>
          </p:grpSpPr>
          <p:sp>
            <p:nvSpPr>
              <p:cNvPr id="8511" name="Oval 8510"/>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2" name="Oval 8511"/>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3" name="Oval 8512"/>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4" name="Oval 8513"/>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5" name="Oval 8514"/>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6" name="Oval 8515"/>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7" name="Oval 8516"/>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8" name="Oval 8517"/>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9" name="Oval 8518"/>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0" name="Oval 8519"/>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1" name="Oval 8520"/>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2" name="Oval 8521"/>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3" name="Oval 8522"/>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4" name="Oval 8523"/>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5" name="Oval 8524"/>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6" name="Oval 8525"/>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7" name="Oval 8526"/>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8" name="Oval 8527"/>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9" name="Oval 8528"/>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0" name="Oval 8529"/>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1" name="Oval 8530"/>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2" name="Oval 8531"/>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3" name="Oval 8532"/>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4" name="Oval 8533"/>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5" name="Oval 8534"/>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6" name="Oval 8535"/>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7" name="Oval 8536"/>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8" name="Oval 8537"/>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9" name="Oval 8538"/>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80" name="Group 5569"/>
            <p:cNvGrpSpPr/>
            <p:nvPr/>
          </p:nvGrpSpPr>
          <p:grpSpPr>
            <a:xfrm>
              <a:off x="-914400" y="4342468"/>
              <a:ext cx="1197156" cy="36576"/>
              <a:chOff x="-685800" y="4303776"/>
              <a:chExt cx="1197156" cy="36576"/>
            </a:xfrm>
            <a:grpFill/>
          </p:grpSpPr>
          <p:sp>
            <p:nvSpPr>
              <p:cNvPr id="8481" name="Oval 8480"/>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2" name="Oval 8481"/>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3" name="Oval 8482"/>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4" name="Oval 8483"/>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5" name="Oval 8484"/>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6" name="Oval 8485"/>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7" name="Oval 8486"/>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8" name="Oval 8487"/>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9" name="Oval 8488"/>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0" name="Oval 8489"/>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1" name="Oval 8490"/>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2" name="Oval 8491"/>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3" name="Oval 8492"/>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4" name="Oval 8493"/>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5" name="Oval 8494"/>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6" name="Oval 8495"/>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7" name="Oval 8496"/>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8" name="Oval 8497"/>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9" name="Oval 8498"/>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0" name="Oval 8499"/>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1" name="Oval 8500"/>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2" name="Oval 8501"/>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3" name="Oval 8502"/>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4" name="Oval 8503"/>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5" name="Oval 8504"/>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6" name="Oval 8505"/>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7" name="Oval 8506"/>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8" name="Oval 8507"/>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9" name="Oval 8508"/>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0" name="Oval 8509"/>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945" name="Group 8944"/>
          <p:cNvGrpSpPr/>
          <p:nvPr/>
        </p:nvGrpSpPr>
        <p:grpSpPr>
          <a:xfrm>
            <a:off x="6218515" y="3352800"/>
            <a:ext cx="791885" cy="1325880"/>
            <a:chOff x="-914400" y="3156714"/>
            <a:chExt cx="1197156" cy="1222330"/>
          </a:xfrm>
          <a:solidFill>
            <a:schemeClr val="accent6">
              <a:lumMod val="20000"/>
              <a:lumOff val="80000"/>
            </a:schemeClr>
          </a:solidFill>
        </p:grpSpPr>
        <p:grpSp>
          <p:nvGrpSpPr>
            <p:cNvPr id="8946" name="Group 5046"/>
            <p:cNvGrpSpPr/>
            <p:nvPr/>
          </p:nvGrpSpPr>
          <p:grpSpPr>
            <a:xfrm>
              <a:off x="-398093" y="3279378"/>
              <a:ext cx="164542" cy="36576"/>
              <a:chOff x="-2040789" y="3280594"/>
              <a:chExt cx="164542" cy="36576"/>
            </a:xfrm>
            <a:grpFill/>
          </p:grpSpPr>
          <p:sp>
            <p:nvSpPr>
              <p:cNvPr id="9436" name="Oval 9435"/>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7" name="Oval 9436"/>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8" name="Oval 9437"/>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9" name="Oval 9438"/>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47" name="Group 5047"/>
            <p:cNvGrpSpPr/>
            <p:nvPr/>
          </p:nvGrpSpPr>
          <p:grpSpPr>
            <a:xfrm>
              <a:off x="-377526" y="3238490"/>
              <a:ext cx="123409" cy="36576"/>
              <a:chOff x="-2017944" y="3242894"/>
              <a:chExt cx="123409" cy="36576"/>
            </a:xfrm>
            <a:grpFill/>
          </p:grpSpPr>
          <p:sp>
            <p:nvSpPr>
              <p:cNvPr id="9433" name="Oval 9432"/>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4" name="Oval 9433"/>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5" name="Oval 9434"/>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48" name="Group 5048"/>
            <p:cNvGrpSpPr/>
            <p:nvPr/>
          </p:nvGrpSpPr>
          <p:grpSpPr>
            <a:xfrm>
              <a:off x="-357014" y="3197602"/>
              <a:ext cx="82385" cy="36576"/>
              <a:chOff x="-1990592" y="3206318"/>
              <a:chExt cx="82385" cy="36576"/>
            </a:xfrm>
            <a:grpFill/>
          </p:grpSpPr>
          <p:sp>
            <p:nvSpPr>
              <p:cNvPr id="9431" name="Oval 9430"/>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2" name="Oval 9431"/>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49" name="Oval 8948"/>
            <p:cNvSpPr/>
            <p:nvPr/>
          </p:nvSpPr>
          <p:spPr>
            <a:xfrm>
              <a:off x="-334110" y="31567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950" name="Group 5050"/>
            <p:cNvGrpSpPr/>
            <p:nvPr/>
          </p:nvGrpSpPr>
          <p:grpSpPr>
            <a:xfrm>
              <a:off x="-417916" y="3320266"/>
              <a:ext cx="204188" cy="36576"/>
              <a:chOff x="-2040789" y="3320034"/>
              <a:chExt cx="204188" cy="36576"/>
            </a:xfrm>
            <a:grpFill/>
          </p:grpSpPr>
          <p:sp>
            <p:nvSpPr>
              <p:cNvPr id="9426" name="Oval 9425"/>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7" name="Oval 9426"/>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8" name="Oval 9427"/>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9" name="Oval 9428"/>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0" name="Oval 9429"/>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1" name="Group 5051"/>
            <p:cNvGrpSpPr/>
            <p:nvPr/>
          </p:nvGrpSpPr>
          <p:grpSpPr>
            <a:xfrm>
              <a:off x="-440508" y="3361154"/>
              <a:ext cx="249372" cy="36576"/>
              <a:chOff x="-685800" y="3356166"/>
              <a:chExt cx="249372" cy="36576"/>
            </a:xfrm>
            <a:grpFill/>
          </p:grpSpPr>
          <p:sp>
            <p:nvSpPr>
              <p:cNvPr id="9420" name="Oval 9419"/>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1" name="Oval 9420"/>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2" name="Oval 9421"/>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3" name="Oval 9422"/>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4" name="Oval 9423"/>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5" name="Oval 9424"/>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2" name="Group 5052"/>
            <p:cNvGrpSpPr/>
            <p:nvPr/>
          </p:nvGrpSpPr>
          <p:grpSpPr>
            <a:xfrm>
              <a:off x="-477762" y="3442930"/>
              <a:ext cx="323880" cy="36576"/>
              <a:chOff x="-685800" y="3397914"/>
              <a:chExt cx="323880" cy="36576"/>
            </a:xfrm>
            <a:grpFill/>
          </p:grpSpPr>
          <p:sp>
            <p:nvSpPr>
              <p:cNvPr id="9412" name="Oval 9411"/>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3" name="Oval 9412"/>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4" name="Oval 9413"/>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5" name="Oval 9414"/>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6" name="Oval 9415"/>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7" name="Oval 9416"/>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8" name="Oval 9417"/>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9" name="Oval 9418"/>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3" name="Group 5053"/>
            <p:cNvGrpSpPr/>
            <p:nvPr/>
          </p:nvGrpSpPr>
          <p:grpSpPr>
            <a:xfrm>
              <a:off x="-496050" y="3483818"/>
              <a:ext cx="360456" cy="36576"/>
              <a:chOff x="-685800" y="3434490"/>
              <a:chExt cx="360456" cy="36576"/>
            </a:xfrm>
            <a:grpFill/>
          </p:grpSpPr>
          <p:sp>
            <p:nvSpPr>
              <p:cNvPr id="9403" name="Oval 9402"/>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4" name="Oval 9403"/>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5" name="Oval 9404"/>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6" name="Oval 9405"/>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7" name="Oval 9406"/>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8" name="Oval 9407"/>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9" name="Oval 9408"/>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0" name="Oval 9409"/>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1" name="Oval 9410"/>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4" name="Group 5054"/>
            <p:cNvGrpSpPr/>
            <p:nvPr/>
          </p:nvGrpSpPr>
          <p:grpSpPr>
            <a:xfrm>
              <a:off x="-517782" y="3524706"/>
              <a:ext cx="403920" cy="36576"/>
              <a:chOff x="-685800" y="3470392"/>
              <a:chExt cx="403920" cy="36576"/>
            </a:xfrm>
            <a:grpFill/>
          </p:grpSpPr>
          <p:sp>
            <p:nvSpPr>
              <p:cNvPr id="9393" name="Oval 9392"/>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4" name="Oval 9393"/>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5" name="Oval 9394"/>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6" name="Oval 9395"/>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7" name="Oval 9396"/>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8" name="Oval 9397"/>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9" name="Oval 9398"/>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0" name="Oval 9399"/>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1" name="Oval 9400"/>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2" name="Oval 9401"/>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5" name="Group 5055"/>
            <p:cNvGrpSpPr/>
            <p:nvPr/>
          </p:nvGrpSpPr>
          <p:grpSpPr>
            <a:xfrm>
              <a:off x="-540926" y="3565594"/>
              <a:ext cx="450208" cy="36576"/>
              <a:chOff x="-685800" y="3508228"/>
              <a:chExt cx="450208" cy="36576"/>
            </a:xfrm>
            <a:grpFill/>
          </p:grpSpPr>
          <p:sp>
            <p:nvSpPr>
              <p:cNvPr id="9382" name="Oval 9381"/>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3" name="Oval 9382"/>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4" name="Oval 9383"/>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5" name="Oval 9384"/>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6" name="Oval 9385"/>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7" name="Oval 9386"/>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8" name="Oval 9387"/>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9" name="Oval 9388"/>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0" name="Oval 9389"/>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1" name="Oval 9390"/>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2" name="Oval 9391"/>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6" name="Group 5056"/>
            <p:cNvGrpSpPr/>
            <p:nvPr/>
          </p:nvGrpSpPr>
          <p:grpSpPr>
            <a:xfrm>
              <a:off x="-563084" y="3606482"/>
              <a:ext cx="494524" cy="36576"/>
              <a:chOff x="-685800" y="3544804"/>
              <a:chExt cx="494524" cy="36576"/>
            </a:xfrm>
            <a:grpFill/>
          </p:grpSpPr>
          <p:sp>
            <p:nvSpPr>
              <p:cNvPr id="9370" name="Oval 9369"/>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1" name="Oval 9370"/>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2" name="Oval 9371"/>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3" name="Oval 9372"/>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4" name="Oval 9373"/>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5" name="Oval 9374"/>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6" name="Oval 9375"/>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7" name="Oval 9376"/>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8" name="Oval 9377"/>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9" name="Oval 9378"/>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0" name="Oval 9379"/>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1" name="Oval 9380"/>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7" name="Group 5057"/>
            <p:cNvGrpSpPr/>
            <p:nvPr/>
          </p:nvGrpSpPr>
          <p:grpSpPr>
            <a:xfrm>
              <a:off x="-581372" y="3647370"/>
              <a:ext cx="531100" cy="36576"/>
              <a:chOff x="-685800" y="3581380"/>
              <a:chExt cx="531100" cy="36576"/>
            </a:xfrm>
            <a:grpFill/>
          </p:grpSpPr>
          <p:sp>
            <p:nvSpPr>
              <p:cNvPr id="9357" name="Oval 9356"/>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8" name="Oval 9357"/>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9" name="Oval 9358"/>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0" name="Oval 9359"/>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1" name="Oval 9360"/>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2" name="Oval 9361"/>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3" name="Oval 9362"/>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4" name="Oval 9363"/>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5" name="Oval 9364"/>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6" name="Oval 9365"/>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7" name="Oval 9366"/>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8" name="Oval 9367"/>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9" name="Oval 9368"/>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8" name="Group 5058"/>
            <p:cNvGrpSpPr/>
            <p:nvPr/>
          </p:nvGrpSpPr>
          <p:grpSpPr>
            <a:xfrm>
              <a:off x="-600810" y="3688258"/>
              <a:ext cx="569976" cy="36576"/>
              <a:chOff x="-685800" y="3617956"/>
              <a:chExt cx="569976" cy="36576"/>
            </a:xfrm>
            <a:grpFill/>
          </p:grpSpPr>
          <p:sp>
            <p:nvSpPr>
              <p:cNvPr id="9343" name="Oval 9342"/>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4" name="Oval 9343"/>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5" name="Oval 9344"/>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6" name="Oval 9345"/>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7" name="Oval 9346"/>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8" name="Oval 9347"/>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9" name="Oval 9348"/>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0" name="Oval 9349"/>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1" name="Oval 9350"/>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2" name="Oval 9351"/>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3" name="Oval 9352"/>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4" name="Oval 9353"/>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5" name="Oval 9354"/>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6" name="Oval 9355"/>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9" name="Group 5059"/>
            <p:cNvGrpSpPr/>
            <p:nvPr/>
          </p:nvGrpSpPr>
          <p:grpSpPr>
            <a:xfrm>
              <a:off x="-619098" y="3729146"/>
              <a:ext cx="606552" cy="36576"/>
              <a:chOff x="-685800" y="3654532"/>
              <a:chExt cx="606552" cy="36576"/>
            </a:xfrm>
            <a:grpFill/>
          </p:grpSpPr>
          <p:sp>
            <p:nvSpPr>
              <p:cNvPr id="9328" name="Oval 9327"/>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9" name="Oval 9328"/>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0" name="Oval 9329"/>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1" name="Oval 9330"/>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2" name="Oval 9331"/>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3" name="Oval 9332"/>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4" name="Oval 9333"/>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5" name="Oval 9334"/>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6" name="Oval 9335"/>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7" name="Oval 9336"/>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8" name="Oval 9337"/>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9" name="Oval 9338"/>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0" name="Oval 9339"/>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1" name="Oval 9340"/>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2" name="Oval 9341"/>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0" name="Group 5060"/>
            <p:cNvGrpSpPr/>
            <p:nvPr/>
          </p:nvGrpSpPr>
          <p:grpSpPr>
            <a:xfrm>
              <a:off x="-637386" y="3770034"/>
              <a:ext cx="643128" cy="36576"/>
              <a:chOff x="-488798" y="3691596"/>
              <a:chExt cx="643128" cy="36576"/>
            </a:xfrm>
            <a:grpFill/>
          </p:grpSpPr>
          <p:sp>
            <p:nvSpPr>
              <p:cNvPr id="9312" name="Oval 9311"/>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3" name="Oval 9312"/>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4" name="Oval 9313"/>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5" name="Oval 9314"/>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6" name="Oval 9315"/>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7" name="Oval 9316"/>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8" name="Oval 9317"/>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9" name="Oval 9318"/>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0" name="Oval 9319"/>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1" name="Oval 9320"/>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2" name="Oval 9321"/>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3" name="Oval 9322"/>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4" name="Oval 9323"/>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5" name="Oval 9324"/>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6" name="Oval 9325"/>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7" name="Oval 9326"/>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1" name="Group 5061"/>
            <p:cNvGrpSpPr/>
            <p:nvPr/>
          </p:nvGrpSpPr>
          <p:grpSpPr>
            <a:xfrm>
              <a:off x="-655674" y="3810922"/>
              <a:ext cx="679704" cy="36576"/>
              <a:chOff x="-488798" y="3727863"/>
              <a:chExt cx="679704" cy="36576"/>
            </a:xfrm>
            <a:grpFill/>
          </p:grpSpPr>
          <p:sp>
            <p:nvSpPr>
              <p:cNvPr id="9295" name="Oval 9294"/>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6" name="Oval 9295"/>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7" name="Oval 9296"/>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8" name="Oval 9297"/>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9" name="Oval 9298"/>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0" name="Oval 9299"/>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1" name="Oval 9300"/>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2" name="Oval 9301"/>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3" name="Oval 9302"/>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4" name="Oval 9303"/>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5" name="Oval 9304"/>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6" name="Oval 9305"/>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7" name="Oval 9306"/>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 name="Oval 9307"/>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9" name="Oval 9308"/>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0" name="Oval 9309"/>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1" name="Oval 9310"/>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2" name="Group 5062"/>
            <p:cNvGrpSpPr/>
            <p:nvPr/>
          </p:nvGrpSpPr>
          <p:grpSpPr>
            <a:xfrm>
              <a:off x="-673962" y="3851810"/>
              <a:ext cx="716280" cy="36576"/>
              <a:chOff x="-488798" y="3766630"/>
              <a:chExt cx="716280" cy="36576"/>
            </a:xfrm>
            <a:grpFill/>
          </p:grpSpPr>
          <p:sp>
            <p:nvSpPr>
              <p:cNvPr id="9277" name="Oval 9276"/>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8" name="Oval 9277"/>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9" name="Oval 9278"/>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0" name="Oval 9279"/>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1" name="Oval 9280"/>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2" name="Oval 9281"/>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3" name="Oval 9282"/>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4" name="Oval 9283"/>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5" name="Oval 9284"/>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6" name="Oval 9285"/>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7" name="Oval 9286"/>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8" name="Oval 9287"/>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9" name="Oval 9288"/>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0" name="Oval 9289"/>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1" name="Oval 9290"/>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2" name="Oval 9291"/>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3" name="Oval 9292"/>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4" name="Oval 9293"/>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3" name="Group 5063"/>
            <p:cNvGrpSpPr/>
            <p:nvPr/>
          </p:nvGrpSpPr>
          <p:grpSpPr>
            <a:xfrm>
              <a:off x="-693977" y="3892698"/>
              <a:ext cx="756310" cy="36576"/>
              <a:chOff x="-488798" y="3803206"/>
              <a:chExt cx="756310" cy="36576"/>
            </a:xfrm>
            <a:grpFill/>
          </p:grpSpPr>
          <p:sp>
            <p:nvSpPr>
              <p:cNvPr id="9258" name="Oval 9257"/>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9" name="Oval 9258"/>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0" name="Oval 9259"/>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1" name="Oval 9260"/>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2" name="Oval 9261"/>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3" name="Oval 9262"/>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4" name="Oval 9263"/>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5" name="Oval 9264"/>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6" name="Oval 9265"/>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7" name="Oval 9266"/>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8" name="Oval 9267"/>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9" name="Oval 9268"/>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0" name="Oval 9269"/>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1" name="Oval 9270"/>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2" name="Oval 9271"/>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3" name="Oval 9272"/>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4" name="Oval 9273"/>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5" name="Oval 9274"/>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6" name="Oval 9275"/>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4" name="Group 5064"/>
            <p:cNvGrpSpPr/>
            <p:nvPr/>
          </p:nvGrpSpPr>
          <p:grpSpPr>
            <a:xfrm>
              <a:off x="-712265" y="3933586"/>
              <a:ext cx="792886" cy="36576"/>
              <a:chOff x="-488798" y="3839782"/>
              <a:chExt cx="792886" cy="36576"/>
            </a:xfrm>
            <a:grpFill/>
          </p:grpSpPr>
          <p:sp>
            <p:nvSpPr>
              <p:cNvPr id="9238" name="Oval 9237"/>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9" name="Oval 9238"/>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0" name="Oval 9239"/>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1" name="Oval 9240"/>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2" name="Oval 9241"/>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3" name="Oval 9242"/>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4" name="Oval 9243"/>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5" name="Oval 9244"/>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6" name="Oval 9245"/>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7" name="Oval 9246"/>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8" name="Oval 9247"/>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9" name="Oval 9248"/>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0" name="Oval 9249"/>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1" name="Oval 9250"/>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2" name="Oval 9251"/>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3" name="Oval 9252"/>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4" name="Oval 9253"/>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5" name="Oval 9254"/>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6" name="Oval 9255"/>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7" name="Oval 9256"/>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5" name="Group 5065"/>
            <p:cNvGrpSpPr/>
            <p:nvPr/>
          </p:nvGrpSpPr>
          <p:grpSpPr>
            <a:xfrm>
              <a:off x="-730553" y="3974474"/>
              <a:ext cx="829462" cy="36576"/>
              <a:chOff x="-488798" y="3876358"/>
              <a:chExt cx="829462" cy="36576"/>
            </a:xfrm>
            <a:grpFill/>
          </p:grpSpPr>
          <p:sp>
            <p:nvSpPr>
              <p:cNvPr id="9217" name="Oval 9216"/>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8" name="Oval 9217"/>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9" name="Oval 9218"/>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0" name="Oval 9219"/>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1" name="Oval 9220"/>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2" name="Oval 9221"/>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3" name="Oval 9222"/>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4" name="Oval 9223"/>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5" name="Oval 9224"/>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6" name="Oval 9225"/>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7" name="Oval 9226"/>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8" name="Oval 9227"/>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9" name="Oval 9228"/>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0" name="Oval 9229"/>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1" name="Oval 9230"/>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2" name="Oval 9231"/>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3" name="Oval 9232"/>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4" name="Oval 9233"/>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5" name="Oval 9234"/>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6" name="Oval 9235"/>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7" name="Oval 9236"/>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6" name="Group 5066"/>
            <p:cNvGrpSpPr/>
            <p:nvPr/>
          </p:nvGrpSpPr>
          <p:grpSpPr>
            <a:xfrm>
              <a:off x="-746199" y="4015362"/>
              <a:ext cx="860754" cy="36576"/>
              <a:chOff x="-488798" y="3918840"/>
              <a:chExt cx="860754" cy="36576"/>
            </a:xfrm>
            <a:grpFill/>
          </p:grpSpPr>
          <p:sp>
            <p:nvSpPr>
              <p:cNvPr id="9195" name="Oval 9194"/>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6" name="Oval 9195"/>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7" name="Oval 9196"/>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8" name="Oval 9197"/>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9" name="Oval 9198"/>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0" name="Oval 9199"/>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1" name="Oval 9200"/>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2" name="Oval 9201"/>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3" name="Oval 9202"/>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4" name="Oval 9203"/>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5" name="Oval 9204"/>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6" name="Oval 9205"/>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7" name="Oval 9206"/>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8" name="Oval 9207"/>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9" name="Oval 9208"/>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0" name="Oval 9209"/>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1" name="Oval 9210"/>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2" name="Oval 9211"/>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3" name="Oval 9212"/>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4" name="Oval 9213"/>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5" name="Oval 9214"/>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6" name="Oval 9215"/>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7" name="Group 5067"/>
            <p:cNvGrpSpPr/>
            <p:nvPr/>
          </p:nvGrpSpPr>
          <p:grpSpPr>
            <a:xfrm>
              <a:off x="-767027" y="4056250"/>
              <a:ext cx="902410" cy="36576"/>
              <a:chOff x="-488798" y="3954100"/>
              <a:chExt cx="902410" cy="36576"/>
            </a:xfrm>
            <a:grpFill/>
          </p:grpSpPr>
          <p:sp>
            <p:nvSpPr>
              <p:cNvPr id="9172" name="Oval 9171"/>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3" name="Oval 9172"/>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4" name="Oval 9173"/>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5" name="Oval 9174"/>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6" name="Oval 9175"/>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7" name="Oval 9176"/>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8" name="Oval 9177"/>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9" name="Oval 9178"/>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0" name="Oval 9179"/>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1" name="Oval 9180"/>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2" name="Oval 9181"/>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3" name="Oval 9182"/>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4" name="Oval 9183"/>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5" name="Oval 9184"/>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6" name="Oval 9185"/>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7" name="Oval 9186"/>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8" name="Oval 9187"/>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9" name="Oval 9188"/>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0" name="Oval 9189"/>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1" name="Oval 9190"/>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2" name="Oval 9191"/>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3" name="Oval 9192"/>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4" name="Oval 9193"/>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8" name="Group 5068"/>
            <p:cNvGrpSpPr/>
            <p:nvPr/>
          </p:nvGrpSpPr>
          <p:grpSpPr>
            <a:xfrm>
              <a:off x="-788821" y="4097138"/>
              <a:ext cx="945998" cy="36576"/>
              <a:chOff x="-488798" y="3995584"/>
              <a:chExt cx="945998" cy="36576"/>
            </a:xfrm>
            <a:grpFill/>
          </p:grpSpPr>
          <p:sp>
            <p:nvSpPr>
              <p:cNvPr id="9148" name="Oval 9147"/>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9" name="Oval 9148"/>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0" name="Oval 9149"/>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1" name="Oval 9150"/>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2" name="Oval 9151"/>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3" name="Oval 9152"/>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4" name="Oval 9153"/>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5" name="Oval 9154"/>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6" name="Oval 9155"/>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7" name="Oval 9156"/>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8" name="Oval 9157"/>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9" name="Oval 9158"/>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0" name="Oval 9159"/>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1" name="Oval 9160"/>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2" name="Oval 9161"/>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3" name="Oval 9162"/>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4" name="Oval 9163"/>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5" name="Oval 9164"/>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6" name="Oval 9165"/>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7" name="Oval 9166"/>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8" name="Oval 9167"/>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9" name="Oval 9168"/>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0" name="Oval 9169"/>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1" name="Oval 9170"/>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9" name="Group 5069"/>
            <p:cNvGrpSpPr/>
            <p:nvPr/>
          </p:nvGrpSpPr>
          <p:grpSpPr>
            <a:xfrm>
              <a:off x="-807109" y="4138026"/>
              <a:ext cx="982574" cy="36576"/>
              <a:chOff x="-672592" y="4032832"/>
              <a:chExt cx="982574" cy="36576"/>
            </a:xfrm>
            <a:grpFill/>
          </p:grpSpPr>
          <p:sp>
            <p:nvSpPr>
              <p:cNvPr id="9123" name="Oval 9122"/>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4" name="Oval 9123"/>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5" name="Oval 9124"/>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6" name="Oval 9125"/>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7" name="Oval 9126"/>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8" name="Oval 9127"/>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9" name="Oval 9128"/>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0" name="Oval 9129"/>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1" name="Oval 9130"/>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2" name="Oval 9131"/>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3" name="Oval 9132"/>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4" name="Oval 9133"/>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5" name="Oval 9134"/>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6" name="Oval 9135"/>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7" name="Oval 9136"/>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8" name="Oval 9137"/>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9" name="Oval 9138"/>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0" name="Oval 9139"/>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1" name="Oval 9140"/>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2" name="Oval 9141"/>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3" name="Oval 9142"/>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4" name="Oval 9143"/>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5" name="Oval 9144"/>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6" name="Oval 9145"/>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7" name="Oval 9146"/>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70" name="Group 5070"/>
            <p:cNvGrpSpPr/>
            <p:nvPr/>
          </p:nvGrpSpPr>
          <p:grpSpPr>
            <a:xfrm>
              <a:off x="-829258" y="4178914"/>
              <a:ext cx="1026872" cy="36576"/>
              <a:chOff x="-672592" y="4071768"/>
              <a:chExt cx="1026872" cy="36576"/>
            </a:xfrm>
            <a:grpFill/>
          </p:grpSpPr>
          <p:sp>
            <p:nvSpPr>
              <p:cNvPr id="9097" name="Oval 9096"/>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8" name="Oval 9097"/>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9" name="Oval 9098"/>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0" name="Oval 9099"/>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1" name="Oval 9100"/>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2" name="Oval 9101"/>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3" name="Oval 9102"/>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4" name="Oval 9103"/>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5" name="Oval 9104"/>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6" name="Oval 9105"/>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7" name="Oval 9106"/>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8" name="Oval 9107"/>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9" name="Oval 9108"/>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0" name="Oval 9109"/>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1" name="Oval 9110"/>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2" name="Oval 9111"/>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3" name="Oval 9112"/>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4" name="Oval 9113"/>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5" name="Oval 9114"/>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6" name="Oval 9115"/>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7" name="Oval 9116"/>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8" name="Oval 9117"/>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9" name="Oval 9118"/>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0" name="Oval 9119"/>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1" name="Oval 9120"/>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2" name="Oval 9121"/>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71" name="Group 5071"/>
            <p:cNvGrpSpPr/>
            <p:nvPr/>
          </p:nvGrpSpPr>
          <p:grpSpPr>
            <a:xfrm>
              <a:off x="-850086" y="4219802"/>
              <a:ext cx="1068528" cy="36576"/>
              <a:chOff x="-672592" y="4114588"/>
              <a:chExt cx="1068528" cy="36576"/>
            </a:xfrm>
            <a:grpFill/>
          </p:grpSpPr>
          <p:sp>
            <p:nvSpPr>
              <p:cNvPr id="9070" name="Oval 9069"/>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1" name="Oval 9070"/>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2" name="Oval 9071"/>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3" name="Oval 9072"/>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4" name="Oval 9073"/>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5" name="Oval 9074"/>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6" name="Oval 9075"/>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7" name="Oval 9076"/>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8" name="Oval 9077"/>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9" name="Oval 9078"/>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0" name="Oval 9079"/>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1" name="Oval 9080"/>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2" name="Oval 9081"/>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3" name="Oval 9082"/>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4" name="Oval 9083"/>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5" name="Oval 9084"/>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6" name="Oval 9085"/>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7" name="Oval 9086"/>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8" name="Oval 9087"/>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9" name="Oval 9088"/>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0" name="Oval 9089"/>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1" name="Oval 9090"/>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2" name="Oval 9091"/>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3" name="Oval 9092"/>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4" name="Oval 9093"/>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5" name="Oval 9094"/>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6" name="Oval 9095"/>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72" name="Group 5072"/>
            <p:cNvGrpSpPr/>
            <p:nvPr/>
          </p:nvGrpSpPr>
          <p:grpSpPr>
            <a:xfrm>
              <a:off x="-871778" y="4260690"/>
              <a:ext cx="1111912" cy="36576"/>
              <a:chOff x="-672592" y="4156540"/>
              <a:chExt cx="1111912" cy="36576"/>
            </a:xfrm>
            <a:grpFill/>
          </p:grpSpPr>
          <p:sp>
            <p:nvSpPr>
              <p:cNvPr id="9042" name="Oval 9041"/>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3" name="Oval 9042"/>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4" name="Oval 9043"/>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5" name="Oval 9044"/>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6" name="Oval 9045"/>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7" name="Oval 9046"/>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8" name="Oval 9047"/>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9" name="Oval 9048"/>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0" name="Oval 9049"/>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1" name="Oval 9050"/>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2" name="Oval 9051"/>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3" name="Oval 9052"/>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4" name="Oval 9053"/>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5" name="Oval 9054"/>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6" name="Oval 9055"/>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7" name="Oval 9056"/>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8" name="Oval 9057"/>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9" name="Oval 9058"/>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0" name="Oval 9059"/>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1" name="Oval 9060"/>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2" name="Oval 9061"/>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3" name="Oval 9062"/>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4" name="Oval 9063"/>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5" name="Oval 9064"/>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6" name="Oval 9065"/>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7" name="Oval 9066"/>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8" name="Oval 9067"/>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9" name="Oval 9068"/>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73" name="Group 5073"/>
            <p:cNvGrpSpPr/>
            <p:nvPr/>
          </p:nvGrpSpPr>
          <p:grpSpPr>
            <a:xfrm>
              <a:off x="-457239" y="3402042"/>
              <a:ext cx="282834" cy="36576"/>
              <a:chOff x="-291784" y="3367926"/>
              <a:chExt cx="282834" cy="36576"/>
            </a:xfrm>
            <a:grpFill/>
          </p:grpSpPr>
          <p:sp>
            <p:nvSpPr>
              <p:cNvPr id="9035" name="Oval 9034"/>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6" name="Oval 9035"/>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7" name="Oval 9036"/>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8" name="Oval 9037"/>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9" name="Oval 9038"/>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0" name="Oval 9039"/>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1" name="Oval 9040"/>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74" name="Group 5074"/>
            <p:cNvGrpSpPr/>
            <p:nvPr/>
          </p:nvGrpSpPr>
          <p:grpSpPr>
            <a:xfrm>
              <a:off x="-892302" y="4301578"/>
              <a:ext cx="1152960" cy="36576"/>
              <a:chOff x="-685800" y="4267200"/>
              <a:chExt cx="1152960" cy="36576"/>
            </a:xfrm>
            <a:grpFill/>
          </p:grpSpPr>
          <p:sp>
            <p:nvSpPr>
              <p:cNvPr id="9006" name="Oval 9005"/>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7" name="Oval 9006"/>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8" name="Oval 9007"/>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9" name="Oval 9008"/>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0" name="Oval 9009"/>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1" name="Oval 9010"/>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2" name="Oval 9011"/>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3" name="Oval 9012"/>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4" name="Oval 9013"/>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5" name="Oval 9014"/>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6" name="Oval 9015"/>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7" name="Oval 9016"/>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8" name="Oval 9017"/>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9" name="Oval 9018"/>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0" name="Oval 9019"/>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1" name="Oval 9020"/>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2" name="Oval 9021"/>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3" name="Oval 9022"/>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4" name="Oval 9023"/>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5" name="Oval 9024"/>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6" name="Oval 9025"/>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7" name="Oval 9026"/>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8" name="Oval 9027"/>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9" name="Oval 9028"/>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0" name="Oval 9029"/>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1" name="Oval 9030"/>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2" name="Oval 9031"/>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3" name="Oval 9032"/>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4" name="Oval 9033"/>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75" name="Group 5075"/>
            <p:cNvGrpSpPr/>
            <p:nvPr/>
          </p:nvGrpSpPr>
          <p:grpSpPr>
            <a:xfrm>
              <a:off x="-914400" y="4342468"/>
              <a:ext cx="1197156" cy="36576"/>
              <a:chOff x="-685800" y="4303776"/>
              <a:chExt cx="1197156" cy="36576"/>
            </a:xfrm>
            <a:grpFill/>
          </p:grpSpPr>
          <p:sp>
            <p:nvSpPr>
              <p:cNvPr id="8976" name="Oval 8975"/>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77" name="Oval 8976"/>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78" name="Oval 8977"/>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79" name="Oval 8978"/>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0" name="Oval 8979"/>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1" name="Oval 8980"/>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2" name="Oval 8981"/>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3" name="Oval 8982"/>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4" name="Oval 8983"/>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5" name="Oval 8984"/>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6" name="Oval 8985"/>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7" name="Oval 8986"/>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8" name="Oval 8987"/>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9" name="Oval 8988"/>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0" name="Oval 8989"/>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1" name="Oval 8990"/>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2" name="Oval 8991"/>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3" name="Oval 8992"/>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4" name="Oval 8993"/>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5" name="Oval 8994"/>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6" name="Oval 8995"/>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7" name="Oval 8996"/>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8" name="Oval 8997"/>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9" name="Oval 8998"/>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0" name="Oval 8999"/>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1" name="Oval 9000"/>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2" name="Oval 9001"/>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3" name="Oval 9002"/>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4" name="Oval 9003"/>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5" name="Oval 9004"/>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9441" name="Elbow Connector 9440"/>
          <p:cNvCxnSpPr/>
          <p:nvPr/>
        </p:nvCxnSpPr>
        <p:spPr>
          <a:xfrm rot="5400000">
            <a:off x="5507751" y="4547631"/>
            <a:ext cx="144463" cy="422435"/>
          </a:xfrm>
          <a:prstGeom prst="bentConnector2">
            <a:avLst/>
          </a:prstGeom>
          <a:ln>
            <a:tailEnd type="arrow"/>
          </a:ln>
        </p:spPr>
        <p:style>
          <a:lnRef idx="2">
            <a:schemeClr val="accent6"/>
          </a:lnRef>
          <a:fillRef idx="0">
            <a:schemeClr val="accent6"/>
          </a:fillRef>
          <a:effectRef idx="1">
            <a:schemeClr val="accent6"/>
          </a:effectRef>
          <a:fontRef idx="minor">
            <a:schemeClr val="tx1"/>
          </a:fontRef>
        </p:style>
      </p:cxnSp>
      <p:cxnSp>
        <p:nvCxnSpPr>
          <p:cNvPr id="9443" name="Elbow Connector 9440"/>
          <p:cNvCxnSpPr/>
          <p:nvPr/>
        </p:nvCxnSpPr>
        <p:spPr>
          <a:xfrm rot="16200000" flipH="1">
            <a:off x="5940278" y="4549651"/>
            <a:ext cx="126048" cy="424203"/>
          </a:xfrm>
          <a:prstGeom prst="bentConnector2">
            <a:avLst/>
          </a:prstGeom>
          <a:ln>
            <a:tailEnd type="arrow"/>
          </a:ln>
        </p:spPr>
        <p:style>
          <a:lnRef idx="2">
            <a:schemeClr val="accent6"/>
          </a:lnRef>
          <a:fillRef idx="0">
            <a:schemeClr val="accent6"/>
          </a:fillRef>
          <a:effectRef idx="1">
            <a:schemeClr val="accent6"/>
          </a:effectRef>
          <a:fontRef idx="minor">
            <a:schemeClr val="tx1"/>
          </a:fontRef>
        </p:style>
      </p:cxnSp>
      <p:cxnSp>
        <p:nvCxnSpPr>
          <p:cNvPr id="852" name="Straight Connector 851"/>
          <p:cNvCxnSpPr/>
          <p:nvPr/>
        </p:nvCxnSpPr>
        <p:spPr>
          <a:xfrm>
            <a:off x="1924714" y="4191000"/>
            <a:ext cx="235013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5043" name="Picture 3" descr="C:\Users\Davon\Documents\Pictures\01 Purchased photos\ndsu2.gif"/>
          <p:cNvPicPr>
            <a:picLocks noChangeAspect="1" noChangeArrowheads="1"/>
          </p:cNvPicPr>
          <p:nvPr/>
        </p:nvPicPr>
        <p:blipFill>
          <a:blip r:embed="rId4" cstate="print">
            <a:clrChange>
              <a:clrFrom>
                <a:srgbClr val="FFFFFF"/>
              </a:clrFrom>
              <a:clrTo>
                <a:srgbClr val="FFFFFF">
                  <a:alpha val="0"/>
                </a:srgbClr>
              </a:clrTo>
            </a:clrChange>
          </a:blip>
          <a:srcRect l="-529" t="85988" r="68192" b="630"/>
          <a:stretch>
            <a:fillRect/>
          </a:stretch>
        </p:blipFill>
        <p:spPr bwMode="auto">
          <a:xfrm>
            <a:off x="2158835" y="2971800"/>
            <a:ext cx="2030749" cy="702842"/>
          </a:xfrm>
          <a:prstGeom prst="rect">
            <a:avLst/>
          </a:prstGeom>
          <a:solidFill>
            <a:srgbClr val="EDF5EB"/>
          </a:solidFill>
          <a:ln w="9525">
            <a:noFill/>
            <a:miter lim="800000"/>
            <a:headEnd/>
            <a:tailEnd/>
          </a:ln>
        </p:spPr>
      </p:pic>
      <p:grpSp>
        <p:nvGrpSpPr>
          <p:cNvPr id="5044" name="Group 5043"/>
          <p:cNvGrpSpPr/>
          <p:nvPr/>
        </p:nvGrpSpPr>
        <p:grpSpPr>
          <a:xfrm>
            <a:off x="1950926" y="3352800"/>
            <a:ext cx="791885" cy="864051"/>
            <a:chOff x="-914400" y="3156755"/>
            <a:chExt cx="1197156" cy="1222289"/>
          </a:xfrm>
          <a:solidFill>
            <a:schemeClr val="accent6">
              <a:lumMod val="20000"/>
              <a:lumOff val="80000"/>
            </a:schemeClr>
          </a:solidFill>
        </p:grpSpPr>
        <p:grpSp>
          <p:nvGrpSpPr>
            <p:cNvPr id="6035" name="Group 6034"/>
            <p:cNvGrpSpPr/>
            <p:nvPr/>
          </p:nvGrpSpPr>
          <p:grpSpPr>
            <a:xfrm>
              <a:off x="-398092" y="3279421"/>
              <a:ext cx="164542" cy="36576"/>
              <a:chOff x="-2040789" y="3280594"/>
              <a:chExt cx="164542" cy="36576"/>
            </a:xfrm>
            <a:grpFill/>
          </p:grpSpPr>
          <p:sp>
            <p:nvSpPr>
              <p:cNvPr id="6525" name="Oval 6524"/>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6" name="Oval 6525"/>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7" name="Oval 6526"/>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8" name="Oval 6527"/>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36" name="Group 6035"/>
            <p:cNvGrpSpPr/>
            <p:nvPr/>
          </p:nvGrpSpPr>
          <p:grpSpPr>
            <a:xfrm>
              <a:off x="-377526" y="3238532"/>
              <a:ext cx="123410" cy="36576"/>
              <a:chOff x="-2017944" y="3242894"/>
              <a:chExt cx="123409" cy="36576"/>
            </a:xfrm>
            <a:grpFill/>
          </p:grpSpPr>
          <p:sp>
            <p:nvSpPr>
              <p:cNvPr id="6522" name="Oval 6521"/>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3" name="Oval 6522"/>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4" name="Oval 6523"/>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37" name="Group 6036"/>
            <p:cNvGrpSpPr/>
            <p:nvPr/>
          </p:nvGrpSpPr>
          <p:grpSpPr>
            <a:xfrm>
              <a:off x="-357014" y="3197644"/>
              <a:ext cx="82384" cy="36576"/>
              <a:chOff x="-1990592" y="3206318"/>
              <a:chExt cx="82385" cy="36576"/>
            </a:xfrm>
            <a:grpFill/>
          </p:grpSpPr>
          <p:sp>
            <p:nvSpPr>
              <p:cNvPr id="6520" name="Oval 6519"/>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1" name="Oval 6520"/>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38" name="Oval 6037"/>
            <p:cNvSpPr/>
            <p:nvPr/>
          </p:nvSpPr>
          <p:spPr>
            <a:xfrm>
              <a:off x="-334109" y="3156755"/>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39" name="Group 6038"/>
            <p:cNvGrpSpPr/>
            <p:nvPr/>
          </p:nvGrpSpPr>
          <p:grpSpPr>
            <a:xfrm>
              <a:off x="-417916" y="3320307"/>
              <a:ext cx="204189" cy="36576"/>
              <a:chOff x="-2040789" y="3320034"/>
              <a:chExt cx="204188" cy="36576"/>
            </a:xfrm>
            <a:grpFill/>
          </p:grpSpPr>
          <p:sp>
            <p:nvSpPr>
              <p:cNvPr id="6515" name="Oval 6514"/>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6" name="Oval 6515"/>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7" name="Oval 6516"/>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8" name="Oval 6517"/>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9" name="Oval 6518"/>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0" name="Group 6039"/>
            <p:cNvGrpSpPr/>
            <p:nvPr/>
          </p:nvGrpSpPr>
          <p:grpSpPr>
            <a:xfrm>
              <a:off x="-440508" y="3361195"/>
              <a:ext cx="249373" cy="36576"/>
              <a:chOff x="-685800" y="3356166"/>
              <a:chExt cx="249372" cy="36576"/>
            </a:xfrm>
            <a:grpFill/>
          </p:grpSpPr>
          <p:sp>
            <p:nvSpPr>
              <p:cNvPr id="6509" name="Oval 6508"/>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0" name="Oval 6509"/>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1" name="Oval 6510"/>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2" name="Oval 6511"/>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3" name="Oval 6512"/>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4" name="Oval 6513"/>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1" name="Group 6040"/>
            <p:cNvGrpSpPr/>
            <p:nvPr/>
          </p:nvGrpSpPr>
          <p:grpSpPr>
            <a:xfrm>
              <a:off x="-477762" y="3442972"/>
              <a:ext cx="323881" cy="36576"/>
              <a:chOff x="-685800" y="3397914"/>
              <a:chExt cx="323880" cy="36576"/>
            </a:xfrm>
            <a:grpFill/>
          </p:grpSpPr>
          <p:sp>
            <p:nvSpPr>
              <p:cNvPr id="6501" name="Oval 6500"/>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2" name="Oval 6501"/>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3" name="Oval 6502"/>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4" name="Oval 6503"/>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5" name="Oval 6504"/>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6" name="Oval 6505"/>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7" name="Oval 6506"/>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8" name="Oval 6507"/>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2" name="Group 6041"/>
            <p:cNvGrpSpPr/>
            <p:nvPr/>
          </p:nvGrpSpPr>
          <p:grpSpPr>
            <a:xfrm>
              <a:off x="-496050" y="3483861"/>
              <a:ext cx="360455" cy="36576"/>
              <a:chOff x="-685800" y="3434490"/>
              <a:chExt cx="360456" cy="36576"/>
            </a:xfrm>
            <a:grpFill/>
          </p:grpSpPr>
          <p:sp>
            <p:nvSpPr>
              <p:cNvPr id="6492" name="Oval 6491"/>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3" name="Oval 6492"/>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4" name="Oval 6493"/>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5" name="Oval 6494"/>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6" name="Oval 6495"/>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7" name="Oval 6496"/>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8" name="Oval 6497"/>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9" name="Oval 6498"/>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0" name="Oval 6499"/>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3" name="Group 6042"/>
            <p:cNvGrpSpPr/>
            <p:nvPr/>
          </p:nvGrpSpPr>
          <p:grpSpPr>
            <a:xfrm>
              <a:off x="-517781" y="3524749"/>
              <a:ext cx="403920" cy="36576"/>
              <a:chOff x="-685800" y="3470392"/>
              <a:chExt cx="403920" cy="36576"/>
            </a:xfrm>
            <a:grpFill/>
          </p:grpSpPr>
          <p:sp>
            <p:nvSpPr>
              <p:cNvPr id="6482" name="Oval 6481"/>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3" name="Oval 6482"/>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4" name="Oval 6483"/>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5" name="Oval 6484"/>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6" name="Oval 6485"/>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7" name="Oval 6486"/>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8" name="Oval 6487"/>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9" name="Oval 6488"/>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0" name="Oval 6489"/>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1" name="Oval 6490"/>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4" name="Group 6043"/>
            <p:cNvGrpSpPr/>
            <p:nvPr/>
          </p:nvGrpSpPr>
          <p:grpSpPr>
            <a:xfrm>
              <a:off x="-540925" y="3565638"/>
              <a:ext cx="450208" cy="36576"/>
              <a:chOff x="-685800" y="3508228"/>
              <a:chExt cx="450208" cy="36576"/>
            </a:xfrm>
            <a:grpFill/>
          </p:grpSpPr>
          <p:sp>
            <p:nvSpPr>
              <p:cNvPr id="6471" name="Oval 6470"/>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2" name="Oval 6471"/>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3" name="Oval 6472"/>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4" name="Oval 6473"/>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5" name="Oval 6474"/>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6" name="Oval 6475"/>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7" name="Oval 6476"/>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8" name="Oval 6477"/>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9" name="Oval 6478"/>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0" name="Oval 6479"/>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1" name="Oval 6480"/>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5" name="Group 6044"/>
            <p:cNvGrpSpPr/>
            <p:nvPr/>
          </p:nvGrpSpPr>
          <p:grpSpPr>
            <a:xfrm>
              <a:off x="-563083" y="3606527"/>
              <a:ext cx="494524" cy="36576"/>
              <a:chOff x="-685800" y="3544804"/>
              <a:chExt cx="494524" cy="36576"/>
            </a:xfrm>
            <a:grpFill/>
          </p:grpSpPr>
          <p:sp>
            <p:nvSpPr>
              <p:cNvPr id="6459" name="Oval 6458"/>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0" name="Oval 6459"/>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1" name="Oval 6460"/>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2" name="Oval 6461"/>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3" name="Oval 6462"/>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4" name="Oval 6463"/>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5" name="Oval 6464"/>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6" name="Oval 6465"/>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7" name="Oval 6466"/>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8" name="Oval 6467"/>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9" name="Oval 6468"/>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0" name="Oval 6469"/>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6" name="Group 6045"/>
            <p:cNvGrpSpPr/>
            <p:nvPr/>
          </p:nvGrpSpPr>
          <p:grpSpPr>
            <a:xfrm>
              <a:off x="-581371" y="3647415"/>
              <a:ext cx="531100" cy="36576"/>
              <a:chOff x="-685800" y="3581380"/>
              <a:chExt cx="531100" cy="36576"/>
            </a:xfrm>
            <a:grpFill/>
          </p:grpSpPr>
          <p:sp>
            <p:nvSpPr>
              <p:cNvPr id="6446" name="Oval 6445"/>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7" name="Oval 6446"/>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8" name="Oval 6447"/>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9" name="Oval 6448"/>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0" name="Oval 6449"/>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1" name="Oval 6450"/>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2" name="Oval 6451"/>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3" name="Oval 6452"/>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4" name="Oval 6453"/>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5" name="Oval 6454"/>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6" name="Oval 6455"/>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7" name="Oval 6456"/>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8" name="Oval 6457"/>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7" name="Group 6046"/>
            <p:cNvGrpSpPr/>
            <p:nvPr/>
          </p:nvGrpSpPr>
          <p:grpSpPr>
            <a:xfrm>
              <a:off x="-600810" y="3688304"/>
              <a:ext cx="569976" cy="36576"/>
              <a:chOff x="-685800" y="3617956"/>
              <a:chExt cx="569976" cy="36576"/>
            </a:xfrm>
            <a:grpFill/>
          </p:grpSpPr>
          <p:sp>
            <p:nvSpPr>
              <p:cNvPr id="6432" name="Oval 6431"/>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3" name="Oval 6432"/>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4" name="Oval 6433"/>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5" name="Oval 6434"/>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6" name="Oval 6435"/>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7" name="Oval 6436"/>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8" name="Oval 6437"/>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9" name="Oval 6438"/>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0" name="Oval 6439"/>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1" name="Oval 6440"/>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2" name="Oval 6441"/>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3" name="Oval 6442"/>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4" name="Oval 6443"/>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5" name="Oval 6444"/>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8" name="Group 6047"/>
            <p:cNvGrpSpPr/>
            <p:nvPr/>
          </p:nvGrpSpPr>
          <p:grpSpPr>
            <a:xfrm>
              <a:off x="-619098" y="3729191"/>
              <a:ext cx="606552" cy="36576"/>
              <a:chOff x="-685800" y="3654532"/>
              <a:chExt cx="606552" cy="36576"/>
            </a:xfrm>
            <a:grpFill/>
          </p:grpSpPr>
          <p:sp>
            <p:nvSpPr>
              <p:cNvPr id="6417" name="Oval 6416"/>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8" name="Oval 6417"/>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9" name="Oval 6418"/>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0" name="Oval 6419"/>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1" name="Oval 6420"/>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2" name="Oval 6421"/>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3" name="Oval 6422"/>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4" name="Oval 6423"/>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5" name="Oval 6424"/>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6" name="Oval 6425"/>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7" name="Oval 6426"/>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8" name="Oval 6427"/>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9" name="Oval 6428"/>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0" name="Oval 6429"/>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1" name="Oval 6430"/>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9" name="Group 6048"/>
            <p:cNvGrpSpPr/>
            <p:nvPr/>
          </p:nvGrpSpPr>
          <p:grpSpPr>
            <a:xfrm>
              <a:off x="-637386" y="3770080"/>
              <a:ext cx="643128" cy="36576"/>
              <a:chOff x="-488798" y="3691596"/>
              <a:chExt cx="643128" cy="36576"/>
            </a:xfrm>
            <a:grpFill/>
          </p:grpSpPr>
          <p:sp>
            <p:nvSpPr>
              <p:cNvPr id="6401" name="Oval 6400"/>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2" name="Oval 6401"/>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3" name="Oval 6402"/>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4" name="Oval 6403"/>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5" name="Oval 6404"/>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6" name="Oval 6405"/>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7" name="Oval 6406"/>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8" name="Oval 6407"/>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9" name="Oval 6408"/>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0" name="Oval 6409"/>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1" name="Oval 6410"/>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2" name="Oval 6411"/>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3" name="Oval 6412"/>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4" name="Oval 6413"/>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5" name="Oval 6414"/>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6" name="Oval 6415"/>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50" name="Group 6049"/>
            <p:cNvGrpSpPr/>
            <p:nvPr/>
          </p:nvGrpSpPr>
          <p:grpSpPr>
            <a:xfrm>
              <a:off x="-655674" y="3810969"/>
              <a:ext cx="679704" cy="36576"/>
              <a:chOff x="-488798" y="3727863"/>
              <a:chExt cx="679704" cy="36576"/>
            </a:xfrm>
            <a:grpFill/>
          </p:grpSpPr>
          <p:sp>
            <p:nvSpPr>
              <p:cNvPr id="6384" name="Oval 6383"/>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5" name="Oval 6384"/>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6" name="Oval 6385"/>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7" name="Oval 6386"/>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8" name="Oval 6387"/>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9" name="Oval 6388"/>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0" name="Oval 6389"/>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1" name="Oval 6390"/>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2" name="Oval 6391"/>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3" name="Oval 6392"/>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4" name="Oval 6393"/>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5" name="Oval 6394"/>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6" name="Oval 6395"/>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7" name="Oval 6396"/>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8" name="Oval 6397"/>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9" name="Oval 6398"/>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0" name="Oval 6399"/>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51" name="Group 6050"/>
            <p:cNvGrpSpPr/>
            <p:nvPr/>
          </p:nvGrpSpPr>
          <p:grpSpPr>
            <a:xfrm>
              <a:off x="-673962" y="3851857"/>
              <a:ext cx="716280" cy="36576"/>
              <a:chOff x="-488798" y="3766630"/>
              <a:chExt cx="716280" cy="36576"/>
            </a:xfrm>
            <a:grpFill/>
          </p:grpSpPr>
          <p:sp>
            <p:nvSpPr>
              <p:cNvPr id="6366" name="Oval 6365"/>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7" name="Oval 6366"/>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8" name="Oval 6367"/>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9" name="Oval 6368"/>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0" name="Oval 6369"/>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1" name="Oval 6370"/>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2" name="Oval 6371"/>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3" name="Oval 6372"/>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4" name="Oval 6373"/>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5" name="Oval 6374"/>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6" name="Oval 6375"/>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7" name="Oval 6376"/>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8" name="Oval 6377"/>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9" name="Oval 6378"/>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0" name="Oval 6379"/>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1" name="Oval 6380"/>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2" name="Oval 6381"/>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3" name="Oval 6382"/>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52" name="Group 6051"/>
            <p:cNvGrpSpPr/>
            <p:nvPr/>
          </p:nvGrpSpPr>
          <p:grpSpPr>
            <a:xfrm>
              <a:off x="-693976" y="3892746"/>
              <a:ext cx="756310" cy="36576"/>
              <a:chOff x="-488798" y="3803206"/>
              <a:chExt cx="756310" cy="36576"/>
            </a:xfrm>
            <a:grpFill/>
          </p:grpSpPr>
          <p:sp>
            <p:nvSpPr>
              <p:cNvPr id="6347" name="Oval 6346"/>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8" name="Oval 6347"/>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9" name="Oval 6348"/>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0" name="Oval 6349"/>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1" name="Oval 6350"/>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2" name="Oval 6351"/>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3" name="Oval 6352"/>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4" name="Oval 6353"/>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5" name="Oval 6354"/>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6" name="Oval 6355"/>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7" name="Oval 6356"/>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8" name="Oval 6357"/>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9" name="Oval 6358"/>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0" name="Oval 6359"/>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1" name="Oval 6360"/>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2" name="Oval 6361"/>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3" name="Oval 6362"/>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4" name="Oval 6363"/>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5" name="Oval 6364"/>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53" name="Group 6052"/>
            <p:cNvGrpSpPr/>
            <p:nvPr/>
          </p:nvGrpSpPr>
          <p:grpSpPr>
            <a:xfrm>
              <a:off x="-712264" y="3933634"/>
              <a:ext cx="792886" cy="36576"/>
              <a:chOff x="-488798" y="3839782"/>
              <a:chExt cx="792886" cy="36576"/>
            </a:xfrm>
            <a:grpFill/>
          </p:grpSpPr>
          <p:sp>
            <p:nvSpPr>
              <p:cNvPr id="6327" name="Oval 6326"/>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8" name="Oval 6327"/>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9" name="Oval 6328"/>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0" name="Oval 6329"/>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1" name="Oval 6330"/>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2" name="Oval 6331"/>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3" name="Oval 6332"/>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4" name="Oval 6333"/>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5" name="Oval 6334"/>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6" name="Oval 6335"/>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7" name="Oval 6336"/>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8" name="Oval 6337"/>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9" name="Oval 6338"/>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0" name="Oval 6339"/>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1" name="Oval 6340"/>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2" name="Oval 6341"/>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3" name="Oval 6342"/>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4" name="Oval 6343"/>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5" name="Oval 6344"/>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6" name="Oval 6345"/>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54" name="Group 6053"/>
            <p:cNvGrpSpPr/>
            <p:nvPr/>
          </p:nvGrpSpPr>
          <p:grpSpPr>
            <a:xfrm>
              <a:off x="-730552" y="3974523"/>
              <a:ext cx="829462" cy="36576"/>
              <a:chOff x="-488798" y="3876358"/>
              <a:chExt cx="829462" cy="36576"/>
            </a:xfrm>
            <a:grpFill/>
          </p:grpSpPr>
          <p:sp>
            <p:nvSpPr>
              <p:cNvPr id="6306" name="Oval 6305"/>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7" name="Oval 6306"/>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8" name="Oval 6307"/>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9" name="Oval 6308"/>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0" name="Oval 6309"/>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1" name="Oval 6310"/>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2" name="Oval 6311"/>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3" name="Oval 6312"/>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4" name="Oval 6313"/>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5" name="Oval 6314"/>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6" name="Oval 6315"/>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7" name="Oval 6316"/>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8" name="Oval 6317"/>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9" name="Oval 6318"/>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0" name="Oval 6319"/>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1" name="Oval 6320"/>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2" name="Oval 6321"/>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3" name="Oval 6322"/>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4" name="Oval 6323"/>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5" name="Oval 6324"/>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6" name="Oval 6325"/>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55" name="Group 6054"/>
            <p:cNvGrpSpPr/>
            <p:nvPr/>
          </p:nvGrpSpPr>
          <p:grpSpPr>
            <a:xfrm>
              <a:off x="-746199" y="4015411"/>
              <a:ext cx="860755" cy="36576"/>
              <a:chOff x="-488798" y="3918840"/>
              <a:chExt cx="860754" cy="36576"/>
            </a:xfrm>
            <a:grpFill/>
          </p:grpSpPr>
          <p:sp>
            <p:nvSpPr>
              <p:cNvPr id="6284" name="Oval 6283"/>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5" name="Oval 6284"/>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6" name="Oval 6285"/>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7" name="Oval 6286"/>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8" name="Oval 6287"/>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9" name="Oval 6288"/>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0" name="Oval 6289"/>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1" name="Oval 6290"/>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2" name="Oval 6291"/>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3" name="Oval 6292"/>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4" name="Oval 6293"/>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5" name="Oval 6294"/>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6" name="Oval 6295"/>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7" name="Oval 6296"/>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8" name="Oval 6297"/>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9" name="Oval 6298"/>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0" name="Oval 6299"/>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1" name="Oval 6300"/>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2" name="Oval 6301"/>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3" name="Oval 6302"/>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4" name="Oval 6303"/>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5" name="Oval 6304"/>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56" name="Group 6055"/>
            <p:cNvGrpSpPr/>
            <p:nvPr/>
          </p:nvGrpSpPr>
          <p:grpSpPr>
            <a:xfrm>
              <a:off x="-767027" y="4056300"/>
              <a:ext cx="902410" cy="36576"/>
              <a:chOff x="-488798" y="3954100"/>
              <a:chExt cx="902410" cy="36576"/>
            </a:xfrm>
            <a:grpFill/>
          </p:grpSpPr>
          <p:sp>
            <p:nvSpPr>
              <p:cNvPr id="6261" name="Oval 6260"/>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2" name="Oval 6261"/>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3" name="Oval 6262"/>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4" name="Oval 6263"/>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5" name="Oval 6264"/>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6" name="Oval 6265"/>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7" name="Oval 6266"/>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8" name="Oval 6267"/>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9" name="Oval 6268"/>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0" name="Oval 6269"/>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1" name="Oval 6270"/>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2" name="Oval 6271"/>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3" name="Oval 6272"/>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4" name="Oval 6273"/>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5" name="Oval 6274"/>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6" name="Oval 6275"/>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7" name="Oval 6276"/>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8" name="Oval 6277"/>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9" name="Oval 6278"/>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0" name="Oval 6279"/>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1" name="Oval 6280"/>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2" name="Oval 6281"/>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3" name="Oval 6282"/>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57" name="Group 6056"/>
            <p:cNvGrpSpPr/>
            <p:nvPr/>
          </p:nvGrpSpPr>
          <p:grpSpPr>
            <a:xfrm>
              <a:off x="-788821" y="4097189"/>
              <a:ext cx="945998" cy="36576"/>
              <a:chOff x="-488798" y="3995584"/>
              <a:chExt cx="945998" cy="36576"/>
            </a:xfrm>
            <a:grpFill/>
          </p:grpSpPr>
          <p:sp>
            <p:nvSpPr>
              <p:cNvPr id="6237" name="Oval 6236"/>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8" name="Oval 6237"/>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9" name="Oval 6238"/>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0" name="Oval 6239"/>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1" name="Oval 6240"/>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2" name="Oval 6241"/>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3" name="Oval 6242"/>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4" name="Oval 6243"/>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5" name="Oval 6244"/>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6" name="Oval 6245"/>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7" name="Oval 6246"/>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8" name="Oval 6247"/>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9" name="Oval 6248"/>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0" name="Oval 6249"/>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1" name="Oval 6250"/>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2" name="Oval 6251"/>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3" name="Oval 6252"/>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4" name="Oval 6253"/>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5" name="Oval 6254"/>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6" name="Oval 6255"/>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7" name="Oval 6256"/>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8" name="Oval 6257"/>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9" name="Oval 6258"/>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0" name="Oval 6259"/>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58" name="Group 6057"/>
            <p:cNvGrpSpPr/>
            <p:nvPr/>
          </p:nvGrpSpPr>
          <p:grpSpPr>
            <a:xfrm>
              <a:off x="-807109" y="4138076"/>
              <a:ext cx="982574" cy="36576"/>
              <a:chOff x="-672592" y="4032832"/>
              <a:chExt cx="982574" cy="36576"/>
            </a:xfrm>
            <a:grpFill/>
          </p:grpSpPr>
          <p:sp>
            <p:nvSpPr>
              <p:cNvPr id="6212" name="Oval 6211"/>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3" name="Oval 6212"/>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4" name="Oval 6213"/>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5" name="Oval 6214"/>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6" name="Oval 6215"/>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7" name="Oval 6216"/>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8" name="Oval 6217"/>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9" name="Oval 6218"/>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0" name="Oval 6219"/>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1" name="Oval 6220"/>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2" name="Oval 6221"/>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3" name="Oval 6222"/>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4" name="Oval 6223"/>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5" name="Oval 6224"/>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6" name="Oval 6225"/>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7" name="Oval 6226"/>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8" name="Oval 6227"/>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9" name="Oval 6228"/>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0" name="Oval 6229"/>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1" name="Oval 6230"/>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2" name="Oval 6231"/>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3" name="Oval 6232"/>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4" name="Oval 6233"/>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5" name="Oval 6234"/>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6" name="Oval 6235"/>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59" name="Group 6058"/>
            <p:cNvGrpSpPr/>
            <p:nvPr/>
          </p:nvGrpSpPr>
          <p:grpSpPr>
            <a:xfrm>
              <a:off x="-829258" y="4178966"/>
              <a:ext cx="1026872" cy="36576"/>
              <a:chOff x="-672592" y="4071768"/>
              <a:chExt cx="1026872" cy="36576"/>
            </a:xfrm>
            <a:grpFill/>
          </p:grpSpPr>
          <p:sp>
            <p:nvSpPr>
              <p:cNvPr id="6186" name="Oval 6185"/>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7" name="Oval 6186"/>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8" name="Oval 6187"/>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9" name="Oval 6188"/>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0" name="Oval 6189"/>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1" name="Oval 6190"/>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2" name="Oval 6191"/>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3" name="Oval 6192"/>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4" name="Oval 6193"/>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5" name="Oval 6194"/>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6" name="Oval 6195"/>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7" name="Oval 6196"/>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8" name="Oval 6197"/>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9" name="Oval 6198"/>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0" name="Oval 6199"/>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1" name="Oval 6200"/>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2" name="Oval 6201"/>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3" name="Oval 6202"/>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4" name="Oval 6203"/>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5" name="Oval 6204"/>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6" name="Oval 6205"/>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7" name="Oval 6206"/>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8" name="Oval 6207"/>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9" name="Oval 6208"/>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0" name="Oval 6209"/>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1" name="Oval 6210"/>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60" name="Group 6059"/>
            <p:cNvGrpSpPr/>
            <p:nvPr/>
          </p:nvGrpSpPr>
          <p:grpSpPr>
            <a:xfrm>
              <a:off x="-850086" y="4219853"/>
              <a:ext cx="1068528" cy="36576"/>
              <a:chOff x="-672592" y="4114588"/>
              <a:chExt cx="1068528" cy="36576"/>
            </a:xfrm>
            <a:grpFill/>
          </p:grpSpPr>
          <p:sp>
            <p:nvSpPr>
              <p:cNvPr id="6159" name="Oval 6158"/>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0" name="Oval 6159"/>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1" name="Oval 6160"/>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2" name="Oval 6161"/>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3" name="Oval 6162"/>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4" name="Oval 6163"/>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5" name="Oval 6164"/>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6" name="Oval 6165"/>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7" name="Oval 6166"/>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8" name="Oval 6167"/>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9" name="Oval 6168"/>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0" name="Oval 6169"/>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1" name="Oval 6170"/>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2" name="Oval 6171"/>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3" name="Oval 6172"/>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4" name="Oval 6173"/>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5" name="Oval 6174"/>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6" name="Oval 6175"/>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7" name="Oval 6176"/>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8" name="Oval 6177"/>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9" name="Oval 6178"/>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0" name="Oval 6179"/>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1" name="Oval 6180"/>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2" name="Oval 6181"/>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3" name="Oval 6182"/>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4" name="Oval 6183"/>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5" name="Oval 6184"/>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61" name="Group 6060"/>
            <p:cNvGrpSpPr/>
            <p:nvPr/>
          </p:nvGrpSpPr>
          <p:grpSpPr>
            <a:xfrm>
              <a:off x="-871778" y="4260742"/>
              <a:ext cx="1111911" cy="36576"/>
              <a:chOff x="-672592" y="4156540"/>
              <a:chExt cx="1111912" cy="36576"/>
            </a:xfrm>
            <a:grpFill/>
          </p:grpSpPr>
          <p:sp>
            <p:nvSpPr>
              <p:cNvPr id="6131" name="Oval 6130"/>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2" name="Oval 6131"/>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3" name="Oval 6132"/>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4" name="Oval 6133"/>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5" name="Oval 6134"/>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6" name="Oval 6135"/>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7" name="Oval 6136"/>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8" name="Oval 6137"/>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9" name="Oval 6138"/>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0" name="Oval 6139"/>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1" name="Oval 6140"/>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2" name="Oval 6141"/>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3" name="Oval 6142"/>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4" name="Oval 6143"/>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5" name="Oval 6144"/>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6" name="Oval 6145"/>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7" name="Oval 6146"/>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8" name="Oval 6147"/>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9" name="Oval 6148"/>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0" name="Oval 6149"/>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1" name="Oval 6150"/>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2" name="Oval 6151"/>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Oval 6152"/>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4" name="Oval 6153"/>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5" name="Oval 6154"/>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6" name="Oval 6155"/>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Oval 6156"/>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8" name="Oval 6157"/>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62" name="Group 6061"/>
            <p:cNvGrpSpPr/>
            <p:nvPr/>
          </p:nvGrpSpPr>
          <p:grpSpPr>
            <a:xfrm>
              <a:off x="-457239" y="3402083"/>
              <a:ext cx="282834" cy="36576"/>
              <a:chOff x="-291784" y="3367926"/>
              <a:chExt cx="282834" cy="36576"/>
            </a:xfrm>
            <a:grpFill/>
          </p:grpSpPr>
          <p:sp>
            <p:nvSpPr>
              <p:cNvPr id="6124" name="Oval 6123"/>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5" name="Oval 6124"/>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6" name="Oval 6125"/>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7" name="Oval 6126"/>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8" name="Oval 6127"/>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9" name="Oval 6128"/>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0" name="Oval 6129"/>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63" name="Group 6062"/>
            <p:cNvGrpSpPr/>
            <p:nvPr/>
          </p:nvGrpSpPr>
          <p:grpSpPr>
            <a:xfrm>
              <a:off x="-892302" y="4301637"/>
              <a:ext cx="1152961" cy="36576"/>
              <a:chOff x="-685800" y="4267200"/>
              <a:chExt cx="1152960" cy="36576"/>
            </a:xfrm>
            <a:grpFill/>
          </p:grpSpPr>
          <p:sp>
            <p:nvSpPr>
              <p:cNvPr id="6095" name="Oval 6094"/>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6" name="Oval 6095"/>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7" name="Oval 6096"/>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8" name="Oval 6097"/>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9" name="Oval 6098"/>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0" name="Oval 6099"/>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1" name="Oval 6100"/>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2" name="Oval 6101"/>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3" name="Oval 6102"/>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4" name="Oval 6103"/>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5" name="Oval 6104"/>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6" name="Oval 6105"/>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7" name="Oval 6106"/>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8" name="Oval 6107"/>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9" name="Oval 6108"/>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0" name="Oval 6109"/>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1" name="Oval 6110"/>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2" name="Oval 6111"/>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3" name="Oval 6112"/>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4" name="Oval 6113"/>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5" name="Oval 6114"/>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6" name="Oval 6115"/>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7" name="Oval 6116"/>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8" name="Oval 6117"/>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9" name="Oval 6118"/>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0" name="Oval 6119"/>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1" name="Oval 6120"/>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2" name="Oval 6121"/>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3" name="Oval 6122"/>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64" name="Group 6063"/>
            <p:cNvGrpSpPr/>
            <p:nvPr/>
          </p:nvGrpSpPr>
          <p:grpSpPr>
            <a:xfrm>
              <a:off x="-914400" y="4342468"/>
              <a:ext cx="1197156" cy="36576"/>
              <a:chOff x="-685800" y="4303776"/>
              <a:chExt cx="1197156" cy="36576"/>
            </a:xfrm>
            <a:grpFill/>
          </p:grpSpPr>
          <p:sp>
            <p:nvSpPr>
              <p:cNvPr id="6065" name="Oval 6064"/>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6" name="Oval 6065"/>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7" name="Oval 6066"/>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8" name="Oval 6067"/>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9" name="Oval 6068"/>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0" name="Oval 6069"/>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1" name="Oval 6070"/>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2" name="Oval 6071"/>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3" name="Oval 6072"/>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4" name="Oval 6073"/>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5" name="Oval 6074"/>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6" name="Oval 6075"/>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7" name="Oval 6076"/>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8" name="Oval 6077"/>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9" name="Oval 6078"/>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0" name="Oval 6079"/>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1" name="Oval 6080"/>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2" name="Oval 6081"/>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3" name="Oval 6082"/>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4" name="Oval 6083"/>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5" name="Oval 6084"/>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6" name="Oval 6085"/>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7" name="Oval 6086"/>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8" name="Oval 6087"/>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9" name="Oval 6088"/>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0" name="Oval 6089"/>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1" name="Oval 6090"/>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2" name="Oval 6091"/>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3" name="Oval 6092"/>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4" name="Oval 6093"/>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045" name="Group 5044"/>
          <p:cNvGrpSpPr/>
          <p:nvPr/>
        </p:nvGrpSpPr>
        <p:grpSpPr>
          <a:xfrm>
            <a:off x="2759998" y="3352800"/>
            <a:ext cx="791885" cy="864051"/>
            <a:chOff x="-914400" y="3156755"/>
            <a:chExt cx="1197156" cy="1222289"/>
          </a:xfrm>
          <a:solidFill>
            <a:schemeClr val="accent6">
              <a:lumMod val="20000"/>
              <a:lumOff val="80000"/>
            </a:schemeClr>
          </a:solidFill>
        </p:grpSpPr>
        <p:grpSp>
          <p:nvGrpSpPr>
            <p:cNvPr id="5541" name="Group 5540"/>
            <p:cNvGrpSpPr/>
            <p:nvPr/>
          </p:nvGrpSpPr>
          <p:grpSpPr>
            <a:xfrm>
              <a:off x="-398092" y="3279421"/>
              <a:ext cx="164542" cy="36576"/>
              <a:chOff x="-2040789" y="3280594"/>
              <a:chExt cx="164542" cy="36576"/>
            </a:xfrm>
            <a:grpFill/>
          </p:grpSpPr>
          <p:sp>
            <p:nvSpPr>
              <p:cNvPr id="6031" name="Oval 6030"/>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2" name="Oval 6031"/>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3" name="Oval 6032"/>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4" name="Oval 6033"/>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2" name="Group 5541"/>
            <p:cNvGrpSpPr/>
            <p:nvPr/>
          </p:nvGrpSpPr>
          <p:grpSpPr>
            <a:xfrm>
              <a:off x="-377526" y="3238532"/>
              <a:ext cx="123410" cy="36576"/>
              <a:chOff x="-2017944" y="3242894"/>
              <a:chExt cx="123409" cy="36576"/>
            </a:xfrm>
            <a:grpFill/>
          </p:grpSpPr>
          <p:sp>
            <p:nvSpPr>
              <p:cNvPr id="6028" name="Oval 6027"/>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9" name="Oval 6028"/>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0" name="Oval 6029"/>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3" name="Group 5542"/>
            <p:cNvGrpSpPr/>
            <p:nvPr/>
          </p:nvGrpSpPr>
          <p:grpSpPr>
            <a:xfrm>
              <a:off x="-357014" y="3197644"/>
              <a:ext cx="82384" cy="36576"/>
              <a:chOff x="-1990592" y="3206318"/>
              <a:chExt cx="82385" cy="36576"/>
            </a:xfrm>
            <a:grpFill/>
          </p:grpSpPr>
          <p:sp>
            <p:nvSpPr>
              <p:cNvPr id="6026" name="Oval 6025"/>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7" name="Oval 6026"/>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44" name="Oval 5543"/>
            <p:cNvSpPr/>
            <p:nvPr/>
          </p:nvSpPr>
          <p:spPr>
            <a:xfrm>
              <a:off x="-334109" y="3156755"/>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45" name="Group 5544"/>
            <p:cNvGrpSpPr/>
            <p:nvPr/>
          </p:nvGrpSpPr>
          <p:grpSpPr>
            <a:xfrm>
              <a:off x="-417916" y="3320307"/>
              <a:ext cx="204189" cy="36576"/>
              <a:chOff x="-2040789" y="3320034"/>
              <a:chExt cx="204188" cy="36576"/>
            </a:xfrm>
            <a:grpFill/>
          </p:grpSpPr>
          <p:sp>
            <p:nvSpPr>
              <p:cNvPr id="6021" name="Oval 6020"/>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2" name="Oval 6021"/>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3" name="Oval 6022"/>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4" name="Oval 6023"/>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5" name="Oval 6024"/>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6" name="Group 5545"/>
            <p:cNvGrpSpPr/>
            <p:nvPr/>
          </p:nvGrpSpPr>
          <p:grpSpPr>
            <a:xfrm>
              <a:off x="-440508" y="3361195"/>
              <a:ext cx="249373" cy="36576"/>
              <a:chOff x="-685800" y="3356166"/>
              <a:chExt cx="249372" cy="36576"/>
            </a:xfrm>
            <a:grpFill/>
          </p:grpSpPr>
          <p:sp>
            <p:nvSpPr>
              <p:cNvPr id="6015" name="Oval 6014"/>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6" name="Oval 6015"/>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7" name="Oval 6016"/>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8" name="Oval 6017"/>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9" name="Oval 6018"/>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0" name="Oval 6019"/>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7" name="Group 5546"/>
            <p:cNvGrpSpPr/>
            <p:nvPr/>
          </p:nvGrpSpPr>
          <p:grpSpPr>
            <a:xfrm>
              <a:off x="-477762" y="3442972"/>
              <a:ext cx="323881" cy="36576"/>
              <a:chOff x="-685800" y="3397914"/>
              <a:chExt cx="323880" cy="36576"/>
            </a:xfrm>
            <a:grpFill/>
          </p:grpSpPr>
          <p:sp>
            <p:nvSpPr>
              <p:cNvPr id="6007" name="Oval 6006"/>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8" name="Oval 6007"/>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9" name="Oval 6008"/>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0" name="Oval 6009"/>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1" name="Oval 6010"/>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2" name="Oval 6011"/>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3" name="Oval 6012"/>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4" name="Oval 6013"/>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8" name="Group 5547"/>
            <p:cNvGrpSpPr/>
            <p:nvPr/>
          </p:nvGrpSpPr>
          <p:grpSpPr>
            <a:xfrm>
              <a:off x="-496050" y="3483861"/>
              <a:ext cx="360455" cy="36576"/>
              <a:chOff x="-685800" y="3434490"/>
              <a:chExt cx="360456" cy="36576"/>
            </a:xfrm>
            <a:grpFill/>
          </p:grpSpPr>
          <p:sp>
            <p:nvSpPr>
              <p:cNvPr id="5998" name="Oval 5997"/>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9" name="Oval 5998"/>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0" name="Oval 5999"/>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1" name="Oval 6000"/>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2" name="Oval 6001"/>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3" name="Oval 6002"/>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4" name="Oval 6003"/>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5" name="Oval 6004"/>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6" name="Oval 6005"/>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9" name="Group 5548"/>
            <p:cNvGrpSpPr/>
            <p:nvPr/>
          </p:nvGrpSpPr>
          <p:grpSpPr>
            <a:xfrm>
              <a:off x="-517781" y="3524749"/>
              <a:ext cx="403920" cy="36576"/>
              <a:chOff x="-685800" y="3470392"/>
              <a:chExt cx="403920" cy="36576"/>
            </a:xfrm>
            <a:grpFill/>
          </p:grpSpPr>
          <p:sp>
            <p:nvSpPr>
              <p:cNvPr id="5988" name="Oval 5987"/>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9" name="Oval 5988"/>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0" name="Oval 5989"/>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1" name="Oval 5990"/>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2" name="Oval 5991"/>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3" name="Oval 5992"/>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4" name="Oval 5993"/>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5" name="Oval 5994"/>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6" name="Oval 5995"/>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7" name="Oval 5996"/>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0" name="Group 5549"/>
            <p:cNvGrpSpPr/>
            <p:nvPr/>
          </p:nvGrpSpPr>
          <p:grpSpPr>
            <a:xfrm>
              <a:off x="-540925" y="3565638"/>
              <a:ext cx="450208" cy="36576"/>
              <a:chOff x="-685800" y="3508228"/>
              <a:chExt cx="450208" cy="36576"/>
            </a:xfrm>
            <a:grpFill/>
          </p:grpSpPr>
          <p:sp>
            <p:nvSpPr>
              <p:cNvPr id="5977" name="Oval 5976"/>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8" name="Oval 5977"/>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9" name="Oval 5978"/>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0" name="Oval 5979"/>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1" name="Oval 5980"/>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2" name="Oval 5981"/>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3" name="Oval 5982"/>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4" name="Oval 5983"/>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5" name="Oval 5984"/>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6" name="Oval 5985"/>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7" name="Oval 5986"/>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1" name="Group 5550"/>
            <p:cNvGrpSpPr/>
            <p:nvPr/>
          </p:nvGrpSpPr>
          <p:grpSpPr>
            <a:xfrm>
              <a:off x="-563083" y="3606527"/>
              <a:ext cx="494524" cy="36576"/>
              <a:chOff x="-685800" y="3544804"/>
              <a:chExt cx="494524" cy="36576"/>
            </a:xfrm>
            <a:grpFill/>
          </p:grpSpPr>
          <p:sp>
            <p:nvSpPr>
              <p:cNvPr id="5965" name="Oval 5964"/>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6" name="Oval 5965"/>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7" name="Oval 5966"/>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8" name="Oval 5967"/>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9" name="Oval 5968"/>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0" name="Oval 5969"/>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1" name="Oval 5970"/>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2" name="Oval 5971"/>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3" name="Oval 5972"/>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4" name="Oval 5973"/>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5" name="Oval 5974"/>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6" name="Oval 5975"/>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2" name="Group 5551"/>
            <p:cNvGrpSpPr/>
            <p:nvPr/>
          </p:nvGrpSpPr>
          <p:grpSpPr>
            <a:xfrm>
              <a:off x="-581371" y="3647415"/>
              <a:ext cx="531100" cy="36576"/>
              <a:chOff x="-685800" y="3581380"/>
              <a:chExt cx="531100" cy="36576"/>
            </a:xfrm>
            <a:grpFill/>
          </p:grpSpPr>
          <p:sp>
            <p:nvSpPr>
              <p:cNvPr id="5952" name="Oval 5951"/>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3" name="Oval 5952"/>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4" name="Oval 5953"/>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5" name="Oval 5954"/>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6" name="Oval 5955"/>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7" name="Oval 5956"/>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8" name="Oval 5957"/>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9" name="Oval 5958"/>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0" name="Oval 5959"/>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1" name="Oval 5960"/>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2" name="Oval 5961"/>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3" name="Oval 5962"/>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4" name="Oval 5963"/>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3" name="Group 5552"/>
            <p:cNvGrpSpPr/>
            <p:nvPr/>
          </p:nvGrpSpPr>
          <p:grpSpPr>
            <a:xfrm>
              <a:off x="-600810" y="3688304"/>
              <a:ext cx="569976" cy="36576"/>
              <a:chOff x="-685800" y="3617956"/>
              <a:chExt cx="569976" cy="36576"/>
            </a:xfrm>
            <a:grpFill/>
          </p:grpSpPr>
          <p:sp>
            <p:nvSpPr>
              <p:cNvPr id="5938" name="Oval 5937"/>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9" name="Oval 5938"/>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0" name="Oval 5939"/>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1" name="Oval 5940"/>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2" name="Oval 5941"/>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3" name="Oval 5942"/>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4" name="Oval 5943"/>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5" name="Oval 5944"/>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6" name="Oval 5945"/>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7" name="Oval 5946"/>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8" name="Oval 5947"/>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9" name="Oval 5948"/>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0" name="Oval 5949"/>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1" name="Oval 5950"/>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4" name="Group 5553"/>
            <p:cNvGrpSpPr/>
            <p:nvPr/>
          </p:nvGrpSpPr>
          <p:grpSpPr>
            <a:xfrm>
              <a:off x="-619098" y="3729191"/>
              <a:ext cx="606552" cy="36576"/>
              <a:chOff x="-685800" y="3654532"/>
              <a:chExt cx="606552" cy="36576"/>
            </a:xfrm>
            <a:grpFill/>
          </p:grpSpPr>
          <p:sp>
            <p:nvSpPr>
              <p:cNvPr id="5923" name="Oval 5922"/>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4" name="Oval 5923"/>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5" name="Oval 5924"/>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6" name="Oval 5925"/>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7" name="Oval 5926"/>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8" name="Oval 5927"/>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9" name="Oval 5928"/>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0" name="Oval 5929"/>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1" name="Oval 5930"/>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2" name="Oval 5931"/>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3" name="Oval 5932"/>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4" name="Oval 5933"/>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5" name="Oval 5934"/>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6" name="Oval 5935"/>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7" name="Oval 5936"/>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5" name="Group 5554"/>
            <p:cNvGrpSpPr/>
            <p:nvPr/>
          </p:nvGrpSpPr>
          <p:grpSpPr>
            <a:xfrm>
              <a:off x="-637386" y="3770080"/>
              <a:ext cx="643128" cy="36576"/>
              <a:chOff x="-488798" y="3691596"/>
              <a:chExt cx="643128" cy="36576"/>
            </a:xfrm>
            <a:grpFill/>
          </p:grpSpPr>
          <p:sp>
            <p:nvSpPr>
              <p:cNvPr id="5907" name="Oval 5906"/>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8" name="Oval 5907"/>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9" name="Oval 5908"/>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0" name="Oval 5909"/>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1" name="Oval 5910"/>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2" name="Oval 5911"/>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3" name="Oval 5912"/>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4" name="Oval 5913"/>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5" name="Oval 5914"/>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6" name="Oval 5915"/>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7" name="Oval 5916"/>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8" name="Oval 5917"/>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9" name="Oval 5918"/>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0" name="Oval 5919"/>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1" name="Oval 5920"/>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2" name="Oval 5921"/>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6" name="Group 5555"/>
            <p:cNvGrpSpPr/>
            <p:nvPr/>
          </p:nvGrpSpPr>
          <p:grpSpPr>
            <a:xfrm>
              <a:off x="-655674" y="3810969"/>
              <a:ext cx="679704" cy="36576"/>
              <a:chOff x="-488798" y="3727863"/>
              <a:chExt cx="679704" cy="36576"/>
            </a:xfrm>
            <a:grpFill/>
          </p:grpSpPr>
          <p:sp>
            <p:nvSpPr>
              <p:cNvPr id="5890" name="Oval 5889"/>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1" name="Oval 5890"/>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2" name="Oval 5891"/>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3" name="Oval 5892"/>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4" name="Oval 5893"/>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5" name="Oval 5894"/>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6" name="Oval 5895"/>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7" name="Oval 5896"/>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8" name="Oval 5897"/>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9" name="Oval 5898"/>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0" name="Oval 5899"/>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1" name="Oval 5900"/>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2" name="Oval 5901"/>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3" name="Oval 5902"/>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4" name="Oval 5903"/>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5" name="Oval 5904"/>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6" name="Oval 5905"/>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7" name="Group 5556"/>
            <p:cNvGrpSpPr/>
            <p:nvPr/>
          </p:nvGrpSpPr>
          <p:grpSpPr>
            <a:xfrm>
              <a:off x="-673962" y="3851857"/>
              <a:ext cx="716280" cy="36576"/>
              <a:chOff x="-488798" y="3766630"/>
              <a:chExt cx="716280" cy="36576"/>
            </a:xfrm>
            <a:grpFill/>
          </p:grpSpPr>
          <p:sp>
            <p:nvSpPr>
              <p:cNvPr id="5872" name="Oval 5871"/>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3" name="Oval 5872"/>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4" name="Oval 5873"/>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5" name="Oval 5874"/>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6" name="Oval 5875"/>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7" name="Oval 5876"/>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8" name="Oval 5877"/>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9" name="Oval 5878"/>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0" name="Oval 5879"/>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1" name="Oval 5880"/>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2" name="Oval 5881"/>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3" name="Oval 5882"/>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4" name="Oval 5883"/>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5" name="Oval 5884"/>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6" name="Oval 5885"/>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7" name="Oval 5886"/>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8" name="Oval 5887"/>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9" name="Oval 5888"/>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8" name="Group 5557"/>
            <p:cNvGrpSpPr/>
            <p:nvPr/>
          </p:nvGrpSpPr>
          <p:grpSpPr>
            <a:xfrm>
              <a:off x="-693976" y="3892746"/>
              <a:ext cx="756310" cy="36576"/>
              <a:chOff x="-488798" y="3803206"/>
              <a:chExt cx="756310" cy="36576"/>
            </a:xfrm>
            <a:grpFill/>
          </p:grpSpPr>
          <p:sp>
            <p:nvSpPr>
              <p:cNvPr id="5853" name="Oval 5852"/>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4" name="Oval 5853"/>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5" name="Oval 5854"/>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6" name="Oval 5855"/>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7" name="Oval 5856"/>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8" name="Oval 5857"/>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9" name="Oval 5858"/>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0" name="Oval 5859"/>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1" name="Oval 5860"/>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2" name="Oval 5861"/>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3" name="Oval 5862"/>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4" name="Oval 5863"/>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5" name="Oval 5864"/>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6" name="Oval 5865"/>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7" name="Oval 5866"/>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8" name="Oval 5867"/>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9" name="Oval 5868"/>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0" name="Oval 5869"/>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1" name="Oval 5870"/>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9" name="Group 5558"/>
            <p:cNvGrpSpPr/>
            <p:nvPr/>
          </p:nvGrpSpPr>
          <p:grpSpPr>
            <a:xfrm>
              <a:off x="-712264" y="3933634"/>
              <a:ext cx="792886" cy="36576"/>
              <a:chOff x="-488798" y="3839782"/>
              <a:chExt cx="792886" cy="36576"/>
            </a:xfrm>
            <a:grpFill/>
          </p:grpSpPr>
          <p:sp>
            <p:nvSpPr>
              <p:cNvPr id="5833" name="Oval 5832"/>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4" name="Oval 5833"/>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5" name="Oval 5834"/>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6" name="Oval 5835"/>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 name="Oval 5836"/>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8" name="Oval 5837"/>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9" name="Oval 5838"/>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0" name="Oval 5839"/>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1" name="Oval 5840"/>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2" name="Oval 5841"/>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3" name="Oval 5842"/>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4" name="Oval 5843"/>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5" name="Oval 5844"/>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6" name="Oval 5845"/>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7" name="Oval 5846"/>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8" name="Oval 5847"/>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9" name="Oval 5848"/>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0" name="Oval 5849"/>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1" name="Oval 5850"/>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2" name="Oval 5851"/>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0" name="Group 5559"/>
            <p:cNvGrpSpPr/>
            <p:nvPr/>
          </p:nvGrpSpPr>
          <p:grpSpPr>
            <a:xfrm>
              <a:off x="-730552" y="3974523"/>
              <a:ext cx="829462" cy="36576"/>
              <a:chOff x="-488798" y="3876358"/>
              <a:chExt cx="829462" cy="36576"/>
            </a:xfrm>
            <a:grpFill/>
          </p:grpSpPr>
          <p:sp>
            <p:nvSpPr>
              <p:cNvPr id="5812" name="Oval 5811"/>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3" name="Oval 5812"/>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4" name="Oval 5813"/>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5" name="Oval 5814"/>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6" name="Oval 5815"/>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7" name="Oval 5816"/>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8" name="Oval 5817"/>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9" name="Oval 5818"/>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0" name="Oval 5819"/>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1" name="Oval 5820"/>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2" name="Oval 5821"/>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3" name="Oval 5822"/>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4" name="Oval 5823"/>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5" name="Oval 5824"/>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6" name="Oval 5825"/>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7" name="Oval 5826"/>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8" name="Oval 5827"/>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9" name="Oval 5828"/>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0" name="Oval 5829"/>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1" name="Oval 5830"/>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2" name="Oval 5831"/>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1" name="Group 5560"/>
            <p:cNvGrpSpPr/>
            <p:nvPr/>
          </p:nvGrpSpPr>
          <p:grpSpPr>
            <a:xfrm>
              <a:off x="-746199" y="4015411"/>
              <a:ext cx="860755" cy="36576"/>
              <a:chOff x="-488798" y="3918840"/>
              <a:chExt cx="860754" cy="36576"/>
            </a:xfrm>
            <a:grpFill/>
          </p:grpSpPr>
          <p:sp>
            <p:nvSpPr>
              <p:cNvPr id="5790" name="Oval 5789"/>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1" name="Oval 5790"/>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2" name="Oval 5791"/>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3" name="Oval 5792"/>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4" name="Oval 5793"/>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5" name="Oval 5794"/>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6" name="Oval 5795"/>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7" name="Oval 5796"/>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8" name="Oval 5797"/>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9" name="Oval 5798"/>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0" name="Oval 5799"/>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1" name="Oval 5800"/>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2" name="Oval 5801"/>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3" name="Oval 5802"/>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4" name="Oval 5803"/>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5" name="Oval 5804"/>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6" name="Oval 5805"/>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7" name="Oval 5806"/>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8" name="Oval 5807"/>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9" name="Oval 5808"/>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0" name="Oval 5809"/>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1" name="Oval 5810"/>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2" name="Group 5561"/>
            <p:cNvGrpSpPr/>
            <p:nvPr/>
          </p:nvGrpSpPr>
          <p:grpSpPr>
            <a:xfrm>
              <a:off x="-767027" y="4056300"/>
              <a:ext cx="902410" cy="36576"/>
              <a:chOff x="-488798" y="3954100"/>
              <a:chExt cx="902410" cy="36576"/>
            </a:xfrm>
            <a:grpFill/>
          </p:grpSpPr>
          <p:sp>
            <p:nvSpPr>
              <p:cNvPr id="5767" name="Oval 5766"/>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8" name="Oval 5767"/>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9" name="Oval 5768"/>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0" name="Oval 5769"/>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1" name="Oval 5770"/>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2" name="Oval 5771"/>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3" name="Oval 5772"/>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4" name="Oval 5773"/>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5" name="Oval 5774"/>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6" name="Oval 5775"/>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7" name="Oval 5776"/>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8" name="Oval 5777"/>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9" name="Oval 5778"/>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0" name="Oval 5779"/>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1" name="Oval 5780"/>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2" name="Oval 5781"/>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3" name="Oval 5782"/>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4" name="Oval 5783"/>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5" name="Oval 5784"/>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6" name="Oval 5785"/>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7" name="Oval 5786"/>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8" name="Oval 5787"/>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9" name="Oval 5788"/>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3" name="Group 5562"/>
            <p:cNvGrpSpPr/>
            <p:nvPr/>
          </p:nvGrpSpPr>
          <p:grpSpPr>
            <a:xfrm>
              <a:off x="-788821" y="4097189"/>
              <a:ext cx="945998" cy="36576"/>
              <a:chOff x="-488798" y="3995584"/>
              <a:chExt cx="945998" cy="36576"/>
            </a:xfrm>
            <a:grpFill/>
          </p:grpSpPr>
          <p:sp>
            <p:nvSpPr>
              <p:cNvPr id="5743" name="Oval 5742"/>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4" name="Oval 5743"/>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5" name="Oval 5744"/>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6" name="Oval 5745"/>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7" name="Oval 5746"/>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8" name="Oval 5747"/>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9" name="Oval 5748"/>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0" name="Oval 5749"/>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1" name="Oval 5750"/>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2" name="Oval 5751"/>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3" name="Oval 5752"/>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4" name="Oval 5753"/>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5" name="Oval 5754"/>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6" name="Oval 5755"/>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7" name="Oval 5756"/>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8" name="Oval 5757"/>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9" name="Oval 5758"/>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0" name="Oval 5759"/>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1" name="Oval 5760"/>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2" name="Oval 5761"/>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3" name="Oval 5762"/>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4" name="Oval 5763"/>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5" name="Oval 5764"/>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6" name="Oval 5765"/>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4" name="Group 5563"/>
            <p:cNvGrpSpPr/>
            <p:nvPr/>
          </p:nvGrpSpPr>
          <p:grpSpPr>
            <a:xfrm>
              <a:off x="-807109" y="4138076"/>
              <a:ext cx="982574" cy="36576"/>
              <a:chOff x="-672592" y="4032832"/>
              <a:chExt cx="982574" cy="36576"/>
            </a:xfrm>
            <a:grpFill/>
          </p:grpSpPr>
          <p:sp>
            <p:nvSpPr>
              <p:cNvPr id="5718" name="Oval 5717"/>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9" name="Oval 5718"/>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0" name="Oval 5719"/>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1" name="Oval 5720"/>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2" name="Oval 5721"/>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3" name="Oval 5722"/>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4" name="Oval 5723"/>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5" name="Oval 5724"/>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6" name="Oval 5725"/>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7" name="Oval 5726"/>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8" name="Oval 5727"/>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9" name="Oval 5728"/>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0" name="Oval 5729"/>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1" name="Oval 5730"/>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2" name="Oval 5731"/>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3" name="Oval 5732"/>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 name="Oval 5733"/>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5" name="Oval 5734"/>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6" name="Oval 5735"/>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7" name="Oval 5736"/>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8" name="Oval 5737"/>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9" name="Oval 5738"/>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0" name="Oval 5739"/>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1" name="Oval 5740"/>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2" name="Oval 5741"/>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5" name="Group 5564"/>
            <p:cNvGrpSpPr/>
            <p:nvPr/>
          </p:nvGrpSpPr>
          <p:grpSpPr>
            <a:xfrm>
              <a:off x="-829258" y="4178966"/>
              <a:ext cx="1026872" cy="36576"/>
              <a:chOff x="-672592" y="4071768"/>
              <a:chExt cx="1026872" cy="36576"/>
            </a:xfrm>
            <a:grpFill/>
          </p:grpSpPr>
          <p:sp>
            <p:nvSpPr>
              <p:cNvPr id="5692" name="Oval 5691"/>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3" name="Oval 5692"/>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4" name="Oval 5693"/>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5" name="Oval 5694"/>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6" name="Oval 5695"/>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7" name="Oval 5696"/>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8" name="Oval 5697"/>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9" name="Oval 5698"/>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0" name="Oval 5699"/>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1" name="Oval 5700"/>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2" name="Oval 5701"/>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3" name="Oval 5702"/>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4" name="Oval 5703"/>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5" name="Oval 5704"/>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6" name="Oval 5705"/>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7" name="Oval 5706"/>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8" name="Oval 5707"/>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9" name="Oval 5708"/>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0" name="Oval 5709"/>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1" name="Oval 5710"/>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2" name="Oval 5711"/>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3" name="Oval 5712"/>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4" name="Oval 5713"/>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5" name="Oval 5714"/>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6" name="Oval 5715"/>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7" name="Oval 5716"/>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6" name="Group 5565"/>
            <p:cNvGrpSpPr/>
            <p:nvPr/>
          </p:nvGrpSpPr>
          <p:grpSpPr>
            <a:xfrm>
              <a:off x="-850086" y="4219853"/>
              <a:ext cx="1068528" cy="36576"/>
              <a:chOff x="-672592" y="4114588"/>
              <a:chExt cx="1068528" cy="36576"/>
            </a:xfrm>
            <a:grpFill/>
          </p:grpSpPr>
          <p:sp>
            <p:nvSpPr>
              <p:cNvPr id="5665" name="Oval 5664"/>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6" name="Oval 5665"/>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7" name="Oval 5666"/>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8" name="Oval 5667"/>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9" name="Oval 5668"/>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0" name="Oval 5669"/>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1" name="Oval 5670"/>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2" name="Oval 5671"/>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3" name="Oval 5672"/>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4" name="Oval 5673"/>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5" name="Oval 5674"/>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6" name="Oval 5675"/>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7" name="Oval 5676"/>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8" name="Oval 5677"/>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9" name="Oval 5678"/>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0" name="Oval 5679"/>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1" name="Oval 5680"/>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2" name="Oval 5681"/>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3" name="Oval 5682"/>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4" name="Oval 5683"/>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5" name="Oval 5684"/>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6" name="Oval 5685"/>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7" name="Oval 5686"/>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8" name="Oval 5687"/>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9" name="Oval 5688"/>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0" name="Oval 5689"/>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1" name="Oval 5690"/>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7" name="Group 5566"/>
            <p:cNvGrpSpPr/>
            <p:nvPr/>
          </p:nvGrpSpPr>
          <p:grpSpPr>
            <a:xfrm>
              <a:off x="-871778" y="4260742"/>
              <a:ext cx="1111911" cy="36576"/>
              <a:chOff x="-672592" y="4156540"/>
              <a:chExt cx="1111912" cy="36576"/>
            </a:xfrm>
            <a:grpFill/>
          </p:grpSpPr>
          <p:sp>
            <p:nvSpPr>
              <p:cNvPr id="5637" name="Oval 5636"/>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8" name="Oval 5637"/>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9" name="Oval 5638"/>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0" name="Oval 5639"/>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1" name="Oval 5640"/>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2" name="Oval 5641"/>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3" name="Oval 5642"/>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4" name="Oval 5643"/>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5" name="Oval 5644"/>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6" name="Oval 5645"/>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7" name="Oval 5646"/>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8" name="Oval 5647"/>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9" name="Oval 5648"/>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0" name="Oval 5649"/>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1" name="Oval 5650"/>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2" name="Oval 5651"/>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3" name="Oval 5652"/>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4" name="Oval 5653"/>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5" name="Oval 5654"/>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6" name="Oval 5655"/>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7" name="Oval 5656"/>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8" name="Oval 5657"/>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9" name="Oval 5658"/>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0" name="Oval 5659"/>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1" name="Oval 5660"/>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2" name="Oval 5661"/>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3" name="Oval 5662"/>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4" name="Oval 5663"/>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8" name="Group 5567"/>
            <p:cNvGrpSpPr/>
            <p:nvPr/>
          </p:nvGrpSpPr>
          <p:grpSpPr>
            <a:xfrm>
              <a:off x="-457239" y="3402083"/>
              <a:ext cx="282834" cy="36576"/>
              <a:chOff x="-291784" y="3367926"/>
              <a:chExt cx="282834" cy="36576"/>
            </a:xfrm>
            <a:grpFill/>
          </p:grpSpPr>
          <p:sp>
            <p:nvSpPr>
              <p:cNvPr id="5630" name="Oval 5629"/>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1" name="Oval 5630"/>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2" name="Oval 5631"/>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3" name="Oval 5632"/>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4" name="Oval 5633"/>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5" name="Oval 5634"/>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6" name="Oval 5635"/>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9" name="Group 5568"/>
            <p:cNvGrpSpPr/>
            <p:nvPr/>
          </p:nvGrpSpPr>
          <p:grpSpPr>
            <a:xfrm>
              <a:off x="-892302" y="4301637"/>
              <a:ext cx="1152961" cy="36576"/>
              <a:chOff x="-685800" y="4267200"/>
              <a:chExt cx="1152960" cy="36576"/>
            </a:xfrm>
            <a:grpFill/>
          </p:grpSpPr>
          <p:sp>
            <p:nvSpPr>
              <p:cNvPr id="5601" name="Oval 5600"/>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2" name="Oval 5601"/>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3" name="Oval 5602"/>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4" name="Oval 5603"/>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5" name="Oval 5604"/>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6" name="Oval 5605"/>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7" name="Oval 5606"/>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8" name="Oval 5607"/>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9" name="Oval 5608"/>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0" name="Oval 5609"/>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1" name="Oval 5610"/>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2" name="Oval 5611"/>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3" name="Oval 5612"/>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4" name="Oval 5613"/>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5" name="Oval 5614"/>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6" name="Oval 5615"/>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7" name="Oval 5616"/>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8" name="Oval 5617"/>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9" name="Oval 5618"/>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0" name="Oval 5619"/>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1" name="Oval 5620"/>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2" name="Oval 5621"/>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3" name="Oval 5622"/>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4" name="Oval 5623"/>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5" name="Oval 5624"/>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6" name="Oval 5625"/>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7" name="Oval 5626"/>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8" name="Oval 5627"/>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9" name="Oval 5628"/>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70" name="Group 5569"/>
            <p:cNvGrpSpPr/>
            <p:nvPr/>
          </p:nvGrpSpPr>
          <p:grpSpPr>
            <a:xfrm>
              <a:off x="-914400" y="4342468"/>
              <a:ext cx="1197156" cy="36576"/>
              <a:chOff x="-685800" y="4303776"/>
              <a:chExt cx="1197156" cy="36576"/>
            </a:xfrm>
            <a:grpFill/>
          </p:grpSpPr>
          <p:sp>
            <p:nvSpPr>
              <p:cNvPr id="5571" name="Oval 5570"/>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2" name="Oval 5571"/>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3" name="Oval 5572"/>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4" name="Oval 5573"/>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5" name="Oval 5574"/>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6" name="Oval 5575"/>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7" name="Oval 5576"/>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8" name="Oval 5577"/>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9" name="Oval 5578"/>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0" name="Oval 5579"/>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1" name="Oval 5580"/>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2" name="Oval 5581"/>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3" name="Oval 5582"/>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4" name="Oval 5583"/>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5" name="Oval 5584"/>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6" name="Oval 5585"/>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7" name="Oval 5586"/>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8" name="Oval 5587"/>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9" name="Oval 5588"/>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0" name="Oval 5589"/>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1" name="Oval 5590"/>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2" name="Oval 5591"/>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3" name="Oval 5592"/>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4" name="Oval 5593"/>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5" name="Oval 5594"/>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6" name="Oval 5595"/>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7" name="Oval 5596"/>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8" name="Oval 5597"/>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9" name="Oval 5598"/>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0" name="Oval 5599"/>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046" name="Group 5045"/>
          <p:cNvGrpSpPr/>
          <p:nvPr/>
        </p:nvGrpSpPr>
        <p:grpSpPr>
          <a:xfrm>
            <a:off x="3551515" y="3352800"/>
            <a:ext cx="791885" cy="864051"/>
            <a:chOff x="-914400" y="3156755"/>
            <a:chExt cx="1197156" cy="1222289"/>
          </a:xfrm>
          <a:solidFill>
            <a:schemeClr val="accent6">
              <a:lumMod val="20000"/>
              <a:lumOff val="80000"/>
            </a:schemeClr>
          </a:solidFill>
        </p:grpSpPr>
        <p:grpSp>
          <p:nvGrpSpPr>
            <p:cNvPr id="5047" name="Group 5046"/>
            <p:cNvGrpSpPr/>
            <p:nvPr/>
          </p:nvGrpSpPr>
          <p:grpSpPr>
            <a:xfrm>
              <a:off x="-398092" y="3279421"/>
              <a:ext cx="164542" cy="36576"/>
              <a:chOff x="-2040789" y="3280594"/>
              <a:chExt cx="164542" cy="36576"/>
            </a:xfrm>
            <a:grpFill/>
          </p:grpSpPr>
          <p:sp>
            <p:nvSpPr>
              <p:cNvPr id="5537" name="Oval 5536"/>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8" name="Oval 5537"/>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9" name="Oval 5538"/>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0" name="Oval 5539"/>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48" name="Group 5047"/>
            <p:cNvGrpSpPr/>
            <p:nvPr/>
          </p:nvGrpSpPr>
          <p:grpSpPr>
            <a:xfrm>
              <a:off x="-377526" y="3238532"/>
              <a:ext cx="123410" cy="36576"/>
              <a:chOff x="-2017944" y="3242894"/>
              <a:chExt cx="123409" cy="36576"/>
            </a:xfrm>
            <a:grpFill/>
          </p:grpSpPr>
          <p:sp>
            <p:nvSpPr>
              <p:cNvPr id="5534" name="Oval 5533"/>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5" name="Oval 5534"/>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6" name="Oval 5535"/>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49" name="Group 5048"/>
            <p:cNvGrpSpPr/>
            <p:nvPr/>
          </p:nvGrpSpPr>
          <p:grpSpPr>
            <a:xfrm>
              <a:off x="-357014" y="3197644"/>
              <a:ext cx="82384" cy="36576"/>
              <a:chOff x="-1990592" y="3206318"/>
              <a:chExt cx="82385" cy="36576"/>
            </a:xfrm>
            <a:grpFill/>
          </p:grpSpPr>
          <p:sp>
            <p:nvSpPr>
              <p:cNvPr id="5532" name="Oval 5531"/>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3" name="Oval 5532"/>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50" name="Oval 5049"/>
            <p:cNvSpPr/>
            <p:nvPr/>
          </p:nvSpPr>
          <p:spPr>
            <a:xfrm>
              <a:off x="-334109" y="3156755"/>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51" name="Group 5050"/>
            <p:cNvGrpSpPr/>
            <p:nvPr/>
          </p:nvGrpSpPr>
          <p:grpSpPr>
            <a:xfrm>
              <a:off x="-417916" y="3320307"/>
              <a:ext cx="204189" cy="36576"/>
              <a:chOff x="-2040789" y="3320034"/>
              <a:chExt cx="204188" cy="36576"/>
            </a:xfrm>
            <a:grpFill/>
          </p:grpSpPr>
          <p:sp>
            <p:nvSpPr>
              <p:cNvPr id="5527" name="Oval 5526"/>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8" name="Oval 5527"/>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9" name="Oval 5528"/>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0" name="Oval 5529"/>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1" name="Oval 5530"/>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52" name="Group 5051"/>
            <p:cNvGrpSpPr/>
            <p:nvPr/>
          </p:nvGrpSpPr>
          <p:grpSpPr>
            <a:xfrm>
              <a:off x="-440508" y="3361195"/>
              <a:ext cx="249373" cy="36576"/>
              <a:chOff x="-685800" y="3356166"/>
              <a:chExt cx="249372" cy="36576"/>
            </a:xfrm>
            <a:grpFill/>
          </p:grpSpPr>
          <p:sp>
            <p:nvSpPr>
              <p:cNvPr id="5521" name="Oval 5520"/>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2" name="Oval 5521"/>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3" name="Oval 5522"/>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4" name="Oval 5523"/>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5" name="Oval 5524"/>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6" name="Oval 5525"/>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53" name="Group 5052"/>
            <p:cNvGrpSpPr/>
            <p:nvPr/>
          </p:nvGrpSpPr>
          <p:grpSpPr>
            <a:xfrm>
              <a:off x="-477762" y="3442972"/>
              <a:ext cx="323881" cy="36576"/>
              <a:chOff x="-685800" y="3397914"/>
              <a:chExt cx="323880" cy="36576"/>
            </a:xfrm>
            <a:grpFill/>
          </p:grpSpPr>
          <p:sp>
            <p:nvSpPr>
              <p:cNvPr id="5513" name="Oval 5512"/>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4" name="Oval 5513"/>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5" name="Oval 5514"/>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6" name="Oval 5515"/>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7" name="Oval 5516"/>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8" name="Oval 5517"/>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9" name="Oval 5518"/>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0" name="Oval 5519"/>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54" name="Group 5053"/>
            <p:cNvGrpSpPr/>
            <p:nvPr/>
          </p:nvGrpSpPr>
          <p:grpSpPr>
            <a:xfrm>
              <a:off x="-496050" y="3483861"/>
              <a:ext cx="360455" cy="36576"/>
              <a:chOff x="-685800" y="3434490"/>
              <a:chExt cx="360456" cy="36576"/>
            </a:xfrm>
            <a:grpFill/>
          </p:grpSpPr>
          <p:sp>
            <p:nvSpPr>
              <p:cNvPr id="5504" name="Oval 5503"/>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5" name="Oval 5504"/>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6" name="Oval 5505"/>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7" name="Oval 5506"/>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8" name="Oval 5507"/>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9" name="Oval 5508"/>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0" name="Oval 5509"/>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1" name="Oval 5510"/>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2" name="Oval 5511"/>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55" name="Group 5054"/>
            <p:cNvGrpSpPr/>
            <p:nvPr/>
          </p:nvGrpSpPr>
          <p:grpSpPr>
            <a:xfrm>
              <a:off x="-517781" y="3524749"/>
              <a:ext cx="403920" cy="36576"/>
              <a:chOff x="-685800" y="3470392"/>
              <a:chExt cx="403920" cy="36576"/>
            </a:xfrm>
            <a:grpFill/>
          </p:grpSpPr>
          <p:sp>
            <p:nvSpPr>
              <p:cNvPr id="5494" name="Oval 5493"/>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5" name="Oval 5494"/>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6" name="Oval 5495"/>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7" name="Oval 5496"/>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8" name="Oval 5497"/>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9" name="Oval 5498"/>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0" name="Oval 5499"/>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1" name="Oval 5500"/>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2" name="Oval 5501"/>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3" name="Oval 5502"/>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56" name="Group 5055"/>
            <p:cNvGrpSpPr/>
            <p:nvPr/>
          </p:nvGrpSpPr>
          <p:grpSpPr>
            <a:xfrm>
              <a:off x="-540925" y="3565638"/>
              <a:ext cx="450208" cy="36576"/>
              <a:chOff x="-685800" y="3508228"/>
              <a:chExt cx="450208" cy="36576"/>
            </a:xfrm>
            <a:grpFill/>
          </p:grpSpPr>
          <p:sp>
            <p:nvSpPr>
              <p:cNvPr id="5483" name="Oval 5482"/>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4" name="Oval 5483"/>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5" name="Oval 5484"/>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6" name="Oval 5485"/>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7" name="Oval 5486"/>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8" name="Oval 5487"/>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9" name="Oval 5488"/>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0" name="Oval 5489"/>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1" name="Oval 5490"/>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2" name="Oval 5491"/>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3" name="Oval 5492"/>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57" name="Group 5056"/>
            <p:cNvGrpSpPr/>
            <p:nvPr/>
          </p:nvGrpSpPr>
          <p:grpSpPr>
            <a:xfrm>
              <a:off x="-563083" y="3606527"/>
              <a:ext cx="494524" cy="36576"/>
              <a:chOff x="-685800" y="3544804"/>
              <a:chExt cx="494524" cy="36576"/>
            </a:xfrm>
            <a:grpFill/>
          </p:grpSpPr>
          <p:sp>
            <p:nvSpPr>
              <p:cNvPr id="5471" name="Oval 5470"/>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2" name="Oval 5471"/>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3" name="Oval 5472"/>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4" name="Oval 5473"/>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5" name="Oval 5474"/>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6" name="Oval 5475"/>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7" name="Oval 5476"/>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8" name="Oval 5477"/>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9" name="Oval 5478"/>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0" name="Oval 5479"/>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1" name="Oval 5480"/>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2" name="Oval 5481"/>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58" name="Group 5057"/>
            <p:cNvGrpSpPr/>
            <p:nvPr/>
          </p:nvGrpSpPr>
          <p:grpSpPr>
            <a:xfrm>
              <a:off x="-581371" y="3647415"/>
              <a:ext cx="531100" cy="36576"/>
              <a:chOff x="-685800" y="3581380"/>
              <a:chExt cx="531100" cy="36576"/>
            </a:xfrm>
            <a:grpFill/>
          </p:grpSpPr>
          <p:sp>
            <p:nvSpPr>
              <p:cNvPr id="5458" name="Oval 5457"/>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9" name="Oval 5458"/>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0" name="Oval 5459"/>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1" name="Oval 5460"/>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2" name="Oval 5461"/>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3" name="Oval 5462"/>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4" name="Oval 5463"/>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5" name="Oval 5464"/>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6" name="Oval 5465"/>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7" name="Oval 5466"/>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8" name="Oval 5467"/>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9" name="Oval 5468"/>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0" name="Oval 5469"/>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59" name="Group 5058"/>
            <p:cNvGrpSpPr/>
            <p:nvPr/>
          </p:nvGrpSpPr>
          <p:grpSpPr>
            <a:xfrm>
              <a:off x="-600810" y="3688304"/>
              <a:ext cx="569976" cy="36576"/>
              <a:chOff x="-685800" y="3617956"/>
              <a:chExt cx="569976" cy="36576"/>
            </a:xfrm>
            <a:grpFill/>
          </p:grpSpPr>
          <p:sp>
            <p:nvSpPr>
              <p:cNvPr id="5444" name="Oval 5443"/>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5" name="Oval 5444"/>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6" name="Oval 5445"/>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7" name="Oval 5446"/>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8" name="Oval 5447"/>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9" name="Oval 5448"/>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0" name="Oval 5449"/>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1" name="Oval 5450"/>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2" name="Oval 5451"/>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3" name="Oval 5452"/>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4" name="Oval 5453"/>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5" name="Oval 5454"/>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6" name="Oval 5455"/>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7" name="Oval 5456"/>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60" name="Group 5059"/>
            <p:cNvGrpSpPr/>
            <p:nvPr/>
          </p:nvGrpSpPr>
          <p:grpSpPr>
            <a:xfrm>
              <a:off x="-619098" y="3729191"/>
              <a:ext cx="606552" cy="36576"/>
              <a:chOff x="-685800" y="3654532"/>
              <a:chExt cx="606552" cy="36576"/>
            </a:xfrm>
            <a:grpFill/>
          </p:grpSpPr>
          <p:sp>
            <p:nvSpPr>
              <p:cNvPr id="5429" name="Oval 5428"/>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0" name="Oval 5429"/>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1" name="Oval 5430"/>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2" name="Oval 5431"/>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3" name="Oval 5432"/>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4" name="Oval 5433"/>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5" name="Oval 5434"/>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6" name="Oval 5435"/>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7" name="Oval 5436"/>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8" name="Oval 5437"/>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9" name="Oval 5438"/>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0" name="Oval 5439"/>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1" name="Oval 5440"/>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2" name="Oval 5441"/>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3" name="Oval 5442"/>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61" name="Group 5060"/>
            <p:cNvGrpSpPr/>
            <p:nvPr/>
          </p:nvGrpSpPr>
          <p:grpSpPr>
            <a:xfrm>
              <a:off x="-637386" y="3770080"/>
              <a:ext cx="643128" cy="36576"/>
              <a:chOff x="-488798" y="3691596"/>
              <a:chExt cx="643128" cy="36576"/>
            </a:xfrm>
            <a:grpFill/>
          </p:grpSpPr>
          <p:sp>
            <p:nvSpPr>
              <p:cNvPr id="5413" name="Oval 5412"/>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4" name="Oval 5413"/>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5" name="Oval 5414"/>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6" name="Oval 5415"/>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7" name="Oval 5416"/>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8" name="Oval 5417"/>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9" name="Oval 5418"/>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0" name="Oval 5419"/>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1" name="Oval 5420"/>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2" name="Oval 5421"/>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3" name="Oval 5422"/>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4" name="Oval 5423"/>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5" name="Oval 5424"/>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6" name="Oval 5425"/>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7" name="Oval 5426"/>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8" name="Oval 5427"/>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62" name="Group 5061"/>
            <p:cNvGrpSpPr/>
            <p:nvPr/>
          </p:nvGrpSpPr>
          <p:grpSpPr>
            <a:xfrm>
              <a:off x="-655674" y="3810969"/>
              <a:ext cx="679704" cy="36576"/>
              <a:chOff x="-488798" y="3727863"/>
              <a:chExt cx="679704" cy="36576"/>
            </a:xfrm>
            <a:grpFill/>
          </p:grpSpPr>
          <p:sp>
            <p:nvSpPr>
              <p:cNvPr id="5396" name="Oval 5395"/>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7" name="Oval 5396"/>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8" name="Oval 5397"/>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9" name="Oval 5398"/>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0" name="Oval 5399"/>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1" name="Oval 5400"/>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2" name="Oval 5401"/>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3" name="Oval 5402"/>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4" name="Oval 5403"/>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5" name="Oval 5404"/>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6" name="Oval 5405"/>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7" name="Oval 5406"/>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8" name="Oval 5407"/>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9" name="Oval 5408"/>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0" name="Oval 5409"/>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1" name="Oval 5410"/>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2" name="Oval 5411"/>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63" name="Group 5062"/>
            <p:cNvGrpSpPr/>
            <p:nvPr/>
          </p:nvGrpSpPr>
          <p:grpSpPr>
            <a:xfrm>
              <a:off x="-673962" y="3851857"/>
              <a:ext cx="716280" cy="36576"/>
              <a:chOff x="-488798" y="3766630"/>
              <a:chExt cx="716280" cy="36576"/>
            </a:xfrm>
            <a:grpFill/>
          </p:grpSpPr>
          <p:sp>
            <p:nvSpPr>
              <p:cNvPr id="5378" name="Oval 5377"/>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9" name="Oval 5378"/>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0" name="Oval 5379"/>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1" name="Oval 5380"/>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2" name="Oval 5381"/>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3" name="Oval 5382"/>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4" name="Oval 5383"/>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5" name="Oval 5384"/>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6" name="Oval 5385"/>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7" name="Oval 5386"/>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8" name="Oval 5387"/>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9" name="Oval 5388"/>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0" name="Oval 5389"/>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1" name="Oval 5390"/>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2" name="Oval 5391"/>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3" name="Oval 5392"/>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4" name="Oval 5393"/>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5" name="Oval 5394"/>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64" name="Group 5063"/>
            <p:cNvGrpSpPr/>
            <p:nvPr/>
          </p:nvGrpSpPr>
          <p:grpSpPr>
            <a:xfrm>
              <a:off x="-693976" y="3892746"/>
              <a:ext cx="756310" cy="36576"/>
              <a:chOff x="-488798" y="3803206"/>
              <a:chExt cx="756310" cy="36576"/>
            </a:xfrm>
            <a:grpFill/>
          </p:grpSpPr>
          <p:sp>
            <p:nvSpPr>
              <p:cNvPr id="5359" name="Oval 5358"/>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0" name="Oval 5359"/>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1" name="Oval 5360"/>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2" name="Oval 5361"/>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3" name="Oval 5362"/>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4" name="Oval 5363"/>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5" name="Oval 5364"/>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6" name="Oval 5365"/>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7" name="Oval 5366"/>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8" name="Oval 5367"/>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9" name="Oval 5368"/>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0" name="Oval 5369"/>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1" name="Oval 5370"/>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2" name="Oval 5371"/>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3" name="Oval 5372"/>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4" name="Oval 5373"/>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5" name="Oval 5374"/>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6" name="Oval 5375"/>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7" name="Oval 5376"/>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65" name="Group 5064"/>
            <p:cNvGrpSpPr/>
            <p:nvPr/>
          </p:nvGrpSpPr>
          <p:grpSpPr>
            <a:xfrm>
              <a:off x="-712264" y="3933634"/>
              <a:ext cx="792886" cy="36576"/>
              <a:chOff x="-488798" y="3839782"/>
              <a:chExt cx="792886" cy="36576"/>
            </a:xfrm>
            <a:grpFill/>
          </p:grpSpPr>
          <p:sp>
            <p:nvSpPr>
              <p:cNvPr id="5339" name="Oval 5338"/>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0" name="Oval 5339"/>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1" name="Oval 5340"/>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2" name="Oval 5341"/>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3" name="Oval 5342"/>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4" name="Oval 5343"/>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5" name="Oval 5344"/>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6" name="Oval 5345"/>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7" name="Oval 5346"/>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8" name="Oval 5347"/>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9" name="Oval 5348"/>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0" name="Oval 5349"/>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1" name="Oval 5350"/>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2" name="Oval 5351"/>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3" name="Oval 5352"/>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4" name="Oval 5353"/>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5" name="Oval 5354"/>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6" name="Oval 5355"/>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7" name="Oval 5356"/>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8" name="Oval 5357"/>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66" name="Group 5065"/>
            <p:cNvGrpSpPr/>
            <p:nvPr/>
          </p:nvGrpSpPr>
          <p:grpSpPr>
            <a:xfrm>
              <a:off x="-730552" y="3974523"/>
              <a:ext cx="829462" cy="36576"/>
              <a:chOff x="-488798" y="3876358"/>
              <a:chExt cx="829462" cy="36576"/>
            </a:xfrm>
            <a:grpFill/>
          </p:grpSpPr>
          <p:sp>
            <p:nvSpPr>
              <p:cNvPr id="5318" name="Oval 5317"/>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9" name="Oval 5318"/>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0" name="Oval 5319"/>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1" name="Oval 5320"/>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2" name="Oval 5321"/>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3" name="Oval 5322"/>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4" name="Oval 5323"/>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 name="Oval 5324"/>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6" name="Oval 5325"/>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7" name="Oval 5326"/>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8" name="Oval 5327"/>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9" name="Oval 5328"/>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0" name="Oval 5329"/>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1" name="Oval 5330"/>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2" name="Oval 5331"/>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3" name="Oval 5332"/>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4" name="Oval 5333"/>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5" name="Oval 5334"/>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6" name="Oval 5335"/>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7" name="Oval 5336"/>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8" name="Oval 5337"/>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67" name="Group 5066"/>
            <p:cNvGrpSpPr/>
            <p:nvPr/>
          </p:nvGrpSpPr>
          <p:grpSpPr>
            <a:xfrm>
              <a:off x="-746199" y="4015411"/>
              <a:ext cx="860755" cy="36576"/>
              <a:chOff x="-488798" y="3918840"/>
              <a:chExt cx="860754" cy="36576"/>
            </a:xfrm>
            <a:grpFill/>
          </p:grpSpPr>
          <p:sp>
            <p:nvSpPr>
              <p:cNvPr id="5296" name="Oval 5295"/>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7" name="Oval 5296"/>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8" name="Oval 5297"/>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9" name="Oval 5298"/>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0" name="Oval 5299"/>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1" name="Oval 5300"/>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2" name="Oval 5301"/>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3" name="Oval 5302"/>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4" name="Oval 5303"/>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5" name="Oval 5304"/>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6" name="Oval 5305"/>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7" name="Oval 5306"/>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8" name="Oval 5307"/>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9" name="Oval 5308"/>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0" name="Oval 5309"/>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1" name="Oval 5310"/>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2" name="Oval 5311"/>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3" name="Oval 5312"/>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4" name="Oval 5313"/>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5" name="Oval 5314"/>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6" name="Oval 5315"/>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7" name="Oval 5316"/>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68" name="Group 5067"/>
            <p:cNvGrpSpPr/>
            <p:nvPr/>
          </p:nvGrpSpPr>
          <p:grpSpPr>
            <a:xfrm>
              <a:off x="-767027" y="4056300"/>
              <a:ext cx="902410" cy="36576"/>
              <a:chOff x="-488798" y="3954100"/>
              <a:chExt cx="902410" cy="36576"/>
            </a:xfrm>
            <a:grpFill/>
          </p:grpSpPr>
          <p:sp>
            <p:nvSpPr>
              <p:cNvPr id="5273" name="Oval 5272"/>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4" name="Oval 5273"/>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5" name="Oval 5274"/>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6" name="Oval 5275"/>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7" name="Oval 5276"/>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8" name="Oval 5277"/>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9" name="Oval 5278"/>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0" name="Oval 5279"/>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1" name="Oval 5280"/>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2" name="Oval 5281"/>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3" name="Oval 5282"/>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4" name="Oval 5283"/>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5" name="Oval 5284"/>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6" name="Oval 5285"/>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7" name="Oval 5286"/>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8" name="Oval 5287"/>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9" name="Oval 5288"/>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0" name="Oval 5289"/>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1" name="Oval 5290"/>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2" name="Oval 5291"/>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3" name="Oval 5292"/>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4" name="Oval 5293"/>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5" name="Oval 5294"/>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69" name="Group 5068"/>
            <p:cNvGrpSpPr/>
            <p:nvPr/>
          </p:nvGrpSpPr>
          <p:grpSpPr>
            <a:xfrm>
              <a:off x="-788821" y="4097189"/>
              <a:ext cx="945998" cy="36576"/>
              <a:chOff x="-488798" y="3995584"/>
              <a:chExt cx="945998" cy="36576"/>
            </a:xfrm>
            <a:grpFill/>
          </p:grpSpPr>
          <p:sp>
            <p:nvSpPr>
              <p:cNvPr id="5249" name="Oval 5248"/>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0" name="Oval 5249"/>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1" name="Oval 5250"/>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2" name="Oval 5251"/>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3" name="Oval 5252"/>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4" name="Oval 5253"/>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5" name="Oval 5254"/>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6" name="Oval 5255"/>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7" name="Oval 5256"/>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8" name="Oval 5257"/>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9" name="Oval 5258"/>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0" name="Oval 5259"/>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1" name="Oval 5260"/>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2" name="Oval 5261"/>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3" name="Oval 5262"/>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4" name="Oval 5263"/>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5" name="Oval 5264"/>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6" name="Oval 5265"/>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7" name="Oval 5266"/>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8" name="Oval 5267"/>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9" name="Oval 5268"/>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0" name="Oval 5269"/>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1" name="Oval 5270"/>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2" name="Oval 5271"/>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70" name="Group 5069"/>
            <p:cNvGrpSpPr/>
            <p:nvPr/>
          </p:nvGrpSpPr>
          <p:grpSpPr>
            <a:xfrm>
              <a:off x="-807109" y="4138076"/>
              <a:ext cx="982574" cy="36576"/>
              <a:chOff x="-672592" y="4032832"/>
              <a:chExt cx="982574" cy="36576"/>
            </a:xfrm>
            <a:grpFill/>
          </p:grpSpPr>
          <p:sp>
            <p:nvSpPr>
              <p:cNvPr id="5224" name="Oval 5223"/>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5" name="Oval 5224"/>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6" name="Oval 5225"/>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7" name="Oval 5226"/>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8" name="Oval 5227"/>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9" name="Oval 5228"/>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0" name="Oval 5229"/>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1" name="Oval 5230"/>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2" name="Oval 5231"/>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3" name="Oval 5232"/>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4" name="Oval 5233"/>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5" name="Oval 5234"/>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6" name="Oval 5235"/>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7" name="Oval 5236"/>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8" name="Oval 5237"/>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9" name="Oval 5238"/>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0" name="Oval 5239"/>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1" name="Oval 5240"/>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2" name="Oval 5241"/>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3" name="Oval 5242"/>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4" name="Oval 5243"/>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5" name="Oval 5244"/>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6" name="Oval 5245"/>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7" name="Oval 5246"/>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8" name="Oval 5247"/>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71" name="Group 5070"/>
            <p:cNvGrpSpPr/>
            <p:nvPr/>
          </p:nvGrpSpPr>
          <p:grpSpPr>
            <a:xfrm>
              <a:off x="-829258" y="4178966"/>
              <a:ext cx="1026872" cy="36576"/>
              <a:chOff x="-672592" y="4071768"/>
              <a:chExt cx="1026872" cy="36576"/>
            </a:xfrm>
            <a:grpFill/>
          </p:grpSpPr>
          <p:sp>
            <p:nvSpPr>
              <p:cNvPr id="5198" name="Oval 5197"/>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9" name="Oval 5198"/>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0" name="Oval 5199"/>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1" name="Oval 5200"/>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2" name="Oval 5201"/>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3" name="Oval 5202"/>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4" name="Oval 5203"/>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5" name="Oval 5204"/>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6" name="Oval 5205"/>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7" name="Oval 5206"/>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8" name="Oval 5207"/>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9" name="Oval 5208"/>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0" name="Oval 5209"/>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1" name="Oval 5210"/>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2" name="Oval 5211"/>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3" name="Oval 5212"/>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4" name="Oval 5213"/>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5" name="Oval 5214"/>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6" name="Oval 5215"/>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7" name="Oval 5216"/>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8" name="Oval 5217"/>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9" name="Oval 5218"/>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0" name="Oval 5219"/>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1" name="Oval 5220"/>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2" name="Oval 5221"/>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3" name="Oval 5222"/>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72" name="Group 5071"/>
            <p:cNvGrpSpPr/>
            <p:nvPr/>
          </p:nvGrpSpPr>
          <p:grpSpPr>
            <a:xfrm>
              <a:off x="-850086" y="4219853"/>
              <a:ext cx="1068528" cy="36576"/>
              <a:chOff x="-672592" y="4114588"/>
              <a:chExt cx="1068528" cy="36576"/>
            </a:xfrm>
            <a:grpFill/>
          </p:grpSpPr>
          <p:sp>
            <p:nvSpPr>
              <p:cNvPr id="5171" name="Oval 5170"/>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2" name="Oval 5171"/>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3" name="Oval 5172"/>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4" name="Oval 5173"/>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5" name="Oval 5174"/>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6" name="Oval 5175"/>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7" name="Oval 5176"/>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8" name="Oval 5177"/>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9" name="Oval 5178"/>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0" name="Oval 5179"/>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1" name="Oval 5180"/>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2" name="Oval 5181"/>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3" name="Oval 5182"/>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4" name="Oval 5183"/>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5" name="Oval 5184"/>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6" name="Oval 5185"/>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7" name="Oval 5186"/>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8" name="Oval 5187"/>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9" name="Oval 5188"/>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0" name="Oval 5189"/>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1" name="Oval 5190"/>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2" name="Oval 5191"/>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3" name="Oval 5192"/>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4" name="Oval 5193"/>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5" name="Oval 5194"/>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6" name="Oval 5195"/>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7" name="Oval 5196"/>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73" name="Group 5072"/>
            <p:cNvGrpSpPr/>
            <p:nvPr/>
          </p:nvGrpSpPr>
          <p:grpSpPr>
            <a:xfrm>
              <a:off x="-871778" y="4260742"/>
              <a:ext cx="1111911" cy="36576"/>
              <a:chOff x="-672592" y="4156540"/>
              <a:chExt cx="1111912" cy="36576"/>
            </a:xfrm>
            <a:grpFill/>
          </p:grpSpPr>
          <p:sp>
            <p:nvSpPr>
              <p:cNvPr id="5143" name="Oval 5142"/>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4" name="Oval 5143"/>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5" name="Oval 5144"/>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6" name="Oval 5145"/>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7" name="Oval 5146"/>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8" name="Oval 5147"/>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9" name="Oval 5148"/>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0" name="Oval 5149"/>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1" name="Oval 5150"/>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2" name="Oval 5151"/>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3" name="Oval 5152"/>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4" name="Oval 5153"/>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5" name="Oval 5154"/>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6" name="Oval 5155"/>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7" name="Oval 5156"/>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8" name="Oval 5157"/>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9" name="Oval 5158"/>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0" name="Oval 5159"/>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1" name="Oval 5160"/>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2" name="Oval 5161"/>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3" name="Oval 5162"/>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4" name="Oval 5163"/>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5" name="Oval 5164"/>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6" name="Oval 5165"/>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7" name="Oval 5166"/>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8" name="Oval 5167"/>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9" name="Oval 5168"/>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0" name="Oval 5169"/>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74" name="Group 5073"/>
            <p:cNvGrpSpPr/>
            <p:nvPr/>
          </p:nvGrpSpPr>
          <p:grpSpPr>
            <a:xfrm>
              <a:off x="-457239" y="3402083"/>
              <a:ext cx="282834" cy="36576"/>
              <a:chOff x="-291784" y="3367926"/>
              <a:chExt cx="282834" cy="36576"/>
            </a:xfrm>
            <a:grpFill/>
          </p:grpSpPr>
          <p:sp>
            <p:nvSpPr>
              <p:cNvPr id="5136" name="Oval 5135"/>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7" name="Oval 5136"/>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8" name="Oval 5137"/>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9" name="Oval 5138"/>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0" name="Oval 5139"/>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1" name="Oval 5140"/>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2" name="Oval 5141"/>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75" name="Group 5074"/>
            <p:cNvGrpSpPr/>
            <p:nvPr/>
          </p:nvGrpSpPr>
          <p:grpSpPr>
            <a:xfrm>
              <a:off x="-892302" y="4301637"/>
              <a:ext cx="1152961" cy="36576"/>
              <a:chOff x="-685800" y="4267200"/>
              <a:chExt cx="1152960" cy="36576"/>
            </a:xfrm>
            <a:grpFill/>
          </p:grpSpPr>
          <p:sp>
            <p:nvSpPr>
              <p:cNvPr id="5107" name="Oval 5106"/>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8" name="Oval 5107"/>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9" name="Oval 5108"/>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0" name="Oval 5109"/>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1" name="Oval 5110"/>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2" name="Oval 5111"/>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3" name="Oval 5112"/>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4" name="Oval 5113"/>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5" name="Oval 5114"/>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6" name="Oval 5115"/>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7" name="Oval 5116"/>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8" name="Oval 5117"/>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9" name="Oval 5118"/>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0" name="Oval 5119"/>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1" name="Oval 5120"/>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Oval 5121"/>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 name="Oval 5122"/>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4" name="Oval 5123"/>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5" name="Oval 5124"/>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6" name="Oval 5125"/>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7" name="Oval 5126"/>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8" name="Oval 5127"/>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Oval 5128"/>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0" name="Oval 5129"/>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Oval 5130"/>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Oval 5131"/>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3" name="Oval 5132"/>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4" name="Oval 5133"/>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5" name="Oval 5134"/>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76" name="Group 5075"/>
            <p:cNvGrpSpPr/>
            <p:nvPr/>
          </p:nvGrpSpPr>
          <p:grpSpPr>
            <a:xfrm>
              <a:off x="-914400" y="4342468"/>
              <a:ext cx="1197156" cy="36576"/>
              <a:chOff x="-685800" y="4303776"/>
              <a:chExt cx="1197156" cy="36576"/>
            </a:xfrm>
            <a:grpFill/>
          </p:grpSpPr>
          <p:sp>
            <p:nvSpPr>
              <p:cNvPr id="5077" name="Oval 5076"/>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78" name="Oval 5077"/>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79" name="Oval 5078"/>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0" name="Oval 5079"/>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1" name="Oval 5080"/>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2" name="Oval 5081"/>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3" name="Oval 5082"/>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4" name="Oval 5083"/>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5" name="Oval 5084"/>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6" name="Oval 5085"/>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7" name="Oval 5086"/>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8" name="Oval 5087"/>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9" name="Oval 5088"/>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0" name="Oval 5089"/>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1" name="Oval 5090"/>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2" name="Oval 5091"/>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3" name="Oval 5092"/>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4" name="Oval 5093"/>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5" name="Oval 5094"/>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6" name="Oval 5095"/>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7" name="Oval 5096"/>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8" name="Oval 5097"/>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9" name="Oval 5098"/>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0" name="Oval 5099"/>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1" name="Oval 5100"/>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2" name="Oval 5101"/>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3" name="Oval 5102"/>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4" name="Oval 5103"/>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5" name="Oval 5104"/>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6" name="Oval 5105"/>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 name="Group 4"/>
          <p:cNvGrpSpPr/>
          <p:nvPr/>
        </p:nvGrpSpPr>
        <p:grpSpPr>
          <a:xfrm>
            <a:off x="2173177" y="4345480"/>
            <a:ext cx="2050804" cy="148240"/>
            <a:chOff x="2183505" y="4345480"/>
            <a:chExt cx="2050804" cy="148240"/>
          </a:xfrm>
        </p:grpSpPr>
        <p:sp>
          <p:nvSpPr>
            <p:cNvPr id="2998" name="Oval 2997"/>
            <p:cNvSpPr/>
            <p:nvPr/>
          </p:nvSpPr>
          <p:spPr bwMode="auto">
            <a:xfrm rot="19500000">
              <a:off x="2183505" y="4429712"/>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99" name="Oval 2998"/>
            <p:cNvSpPr/>
            <p:nvPr/>
          </p:nvSpPr>
          <p:spPr bwMode="auto">
            <a:xfrm rot="19500000">
              <a:off x="2471291" y="43454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0" name="Oval 2999"/>
            <p:cNvSpPr/>
            <p:nvPr/>
          </p:nvSpPr>
          <p:spPr bwMode="auto">
            <a:xfrm rot="19500000">
              <a:off x="2928491" y="43454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1" name="Oval 3000"/>
            <p:cNvSpPr/>
            <p:nvPr/>
          </p:nvSpPr>
          <p:spPr bwMode="auto">
            <a:xfrm rot="19500000">
              <a:off x="2623691" y="4429712"/>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2" name="Oval 3001"/>
            <p:cNvSpPr/>
            <p:nvPr/>
          </p:nvSpPr>
          <p:spPr bwMode="auto">
            <a:xfrm rot="19500000">
              <a:off x="2395091" y="44216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3" name="Oval 3002"/>
            <p:cNvSpPr/>
            <p:nvPr/>
          </p:nvSpPr>
          <p:spPr bwMode="auto">
            <a:xfrm rot="19500000">
              <a:off x="2830681" y="44216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4" name="Oval 3003"/>
            <p:cNvSpPr/>
            <p:nvPr/>
          </p:nvSpPr>
          <p:spPr bwMode="auto">
            <a:xfrm rot="19500000">
              <a:off x="3080891" y="43454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5" name="Oval 3004"/>
            <p:cNvSpPr/>
            <p:nvPr/>
          </p:nvSpPr>
          <p:spPr bwMode="auto">
            <a:xfrm rot="19500000">
              <a:off x="3292477" y="43454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6" name="Oval 3005"/>
            <p:cNvSpPr/>
            <p:nvPr/>
          </p:nvSpPr>
          <p:spPr bwMode="auto">
            <a:xfrm rot="19500000">
              <a:off x="3749677" y="43454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7" name="Oval 3006"/>
            <p:cNvSpPr/>
            <p:nvPr/>
          </p:nvSpPr>
          <p:spPr bwMode="auto">
            <a:xfrm rot="19500000">
              <a:off x="3444877" y="4429712"/>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8" name="Oval 3007"/>
            <p:cNvSpPr/>
            <p:nvPr/>
          </p:nvSpPr>
          <p:spPr bwMode="auto">
            <a:xfrm rot="19500000">
              <a:off x="3216277" y="44216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09" name="Oval 3008"/>
            <p:cNvSpPr/>
            <p:nvPr/>
          </p:nvSpPr>
          <p:spPr bwMode="auto">
            <a:xfrm rot="19500000">
              <a:off x="3651867" y="44216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11" name="Oval 3010"/>
            <p:cNvSpPr/>
            <p:nvPr/>
          </p:nvSpPr>
          <p:spPr bwMode="auto">
            <a:xfrm rot="19500000">
              <a:off x="4206877" y="43454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12" name="Oval 3011"/>
            <p:cNvSpPr/>
            <p:nvPr/>
          </p:nvSpPr>
          <p:spPr bwMode="auto">
            <a:xfrm rot="19500000">
              <a:off x="3902077" y="4429712"/>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14" name="Oval 3013"/>
            <p:cNvSpPr/>
            <p:nvPr/>
          </p:nvSpPr>
          <p:spPr bwMode="auto">
            <a:xfrm rot="19500000">
              <a:off x="4109067" y="4421680"/>
              <a:ext cx="27432" cy="64008"/>
            </a:xfrm>
            <a:prstGeom prst="ellipse">
              <a:avLst/>
            </a:prstGeom>
            <a:solidFill>
              <a:schemeClr val="bg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cxnSp>
        <p:nvCxnSpPr>
          <p:cNvPr id="3010" name="Elbow Connector 3009"/>
          <p:cNvCxnSpPr/>
          <p:nvPr/>
        </p:nvCxnSpPr>
        <p:spPr>
          <a:xfrm rot="5400000">
            <a:off x="2884589" y="4163363"/>
            <a:ext cx="144463" cy="422435"/>
          </a:xfrm>
          <a:prstGeom prst="bentConnector2">
            <a:avLst/>
          </a:prstGeom>
          <a:ln>
            <a:tailEnd type="arrow"/>
          </a:ln>
        </p:spPr>
        <p:style>
          <a:lnRef idx="2">
            <a:schemeClr val="accent6"/>
          </a:lnRef>
          <a:fillRef idx="0">
            <a:schemeClr val="accent6"/>
          </a:fillRef>
          <a:effectRef idx="1">
            <a:schemeClr val="accent6"/>
          </a:effectRef>
          <a:fontRef idx="minor">
            <a:schemeClr val="tx1"/>
          </a:fontRef>
        </p:style>
      </p:cxnSp>
      <p:cxnSp>
        <p:nvCxnSpPr>
          <p:cNvPr id="3013" name="Elbow Connector 9440"/>
          <p:cNvCxnSpPr/>
          <p:nvPr/>
        </p:nvCxnSpPr>
        <p:spPr>
          <a:xfrm rot="16200000" flipH="1">
            <a:off x="3317116" y="4165383"/>
            <a:ext cx="126048" cy="424203"/>
          </a:xfrm>
          <a:prstGeom prst="bentConnector2">
            <a:avLst/>
          </a:prstGeom>
          <a:ln>
            <a:tailEnd type="arrow"/>
          </a:ln>
        </p:spPr>
        <p:style>
          <a:lnRef idx="2">
            <a:schemeClr val="accent6"/>
          </a:lnRef>
          <a:fillRef idx="0">
            <a:schemeClr val="accent6"/>
          </a:fillRef>
          <a:effectRef idx="1">
            <a:schemeClr val="accent6"/>
          </a:effectRef>
          <a:fontRef idx="minor">
            <a:schemeClr val="tx1"/>
          </a:fontRef>
        </p:style>
      </p:cxnSp>
      <p:grpSp>
        <p:nvGrpSpPr>
          <p:cNvPr id="3015" name="Group 3014"/>
          <p:cNvGrpSpPr/>
          <p:nvPr/>
        </p:nvGrpSpPr>
        <p:grpSpPr>
          <a:xfrm>
            <a:off x="2362200" y="3352800"/>
            <a:ext cx="791885" cy="864051"/>
            <a:chOff x="-914400" y="3156755"/>
            <a:chExt cx="1197156" cy="1222289"/>
          </a:xfrm>
          <a:solidFill>
            <a:schemeClr val="accent6">
              <a:lumMod val="20000"/>
              <a:lumOff val="80000"/>
            </a:schemeClr>
          </a:solidFill>
        </p:grpSpPr>
        <p:grpSp>
          <p:nvGrpSpPr>
            <p:cNvPr id="3016" name="Group 3015"/>
            <p:cNvGrpSpPr/>
            <p:nvPr/>
          </p:nvGrpSpPr>
          <p:grpSpPr>
            <a:xfrm>
              <a:off x="-398092" y="3279421"/>
              <a:ext cx="164542" cy="36576"/>
              <a:chOff x="-2040789" y="3280594"/>
              <a:chExt cx="164542" cy="36576"/>
            </a:xfrm>
            <a:grpFill/>
          </p:grpSpPr>
          <p:sp>
            <p:nvSpPr>
              <p:cNvPr id="3506" name="Oval 3505"/>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7" name="Oval 3506"/>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8" name="Oval 3507"/>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9" name="Oval 3508"/>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17" name="Group 3016"/>
            <p:cNvGrpSpPr/>
            <p:nvPr/>
          </p:nvGrpSpPr>
          <p:grpSpPr>
            <a:xfrm>
              <a:off x="-377526" y="3238532"/>
              <a:ext cx="123410" cy="36576"/>
              <a:chOff x="-2017944" y="3242894"/>
              <a:chExt cx="123409" cy="36576"/>
            </a:xfrm>
            <a:grpFill/>
          </p:grpSpPr>
          <p:sp>
            <p:nvSpPr>
              <p:cNvPr id="3503" name="Oval 3502"/>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4" name="Oval 3503"/>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5" name="Oval 3504"/>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18" name="Group 3017"/>
            <p:cNvGrpSpPr/>
            <p:nvPr/>
          </p:nvGrpSpPr>
          <p:grpSpPr>
            <a:xfrm>
              <a:off x="-357014" y="3197644"/>
              <a:ext cx="82384" cy="36576"/>
              <a:chOff x="-1990592" y="3206318"/>
              <a:chExt cx="82385" cy="36576"/>
            </a:xfrm>
            <a:grpFill/>
          </p:grpSpPr>
          <p:sp>
            <p:nvSpPr>
              <p:cNvPr id="3501" name="Oval 3500"/>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2" name="Oval 3501"/>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19" name="Oval 3018"/>
            <p:cNvSpPr/>
            <p:nvPr/>
          </p:nvSpPr>
          <p:spPr>
            <a:xfrm>
              <a:off x="-334109" y="3156755"/>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20" name="Group 3019"/>
            <p:cNvGrpSpPr/>
            <p:nvPr/>
          </p:nvGrpSpPr>
          <p:grpSpPr>
            <a:xfrm>
              <a:off x="-417916" y="3320307"/>
              <a:ext cx="204189" cy="36576"/>
              <a:chOff x="-2040789" y="3320034"/>
              <a:chExt cx="204188" cy="36576"/>
            </a:xfrm>
            <a:grpFill/>
          </p:grpSpPr>
          <p:sp>
            <p:nvSpPr>
              <p:cNvPr id="3496" name="Oval 3495"/>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7" name="Oval 3496"/>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8" name="Oval 3497"/>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9" name="Oval 3498"/>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0" name="Oval 3499"/>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21" name="Group 3020"/>
            <p:cNvGrpSpPr/>
            <p:nvPr/>
          </p:nvGrpSpPr>
          <p:grpSpPr>
            <a:xfrm>
              <a:off x="-440508" y="3361195"/>
              <a:ext cx="249373" cy="36576"/>
              <a:chOff x="-685800" y="3356166"/>
              <a:chExt cx="249372" cy="36576"/>
            </a:xfrm>
            <a:grpFill/>
          </p:grpSpPr>
          <p:sp>
            <p:nvSpPr>
              <p:cNvPr id="3490" name="Oval 3489"/>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1" name="Oval 3490"/>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2" name="Oval 3491"/>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3" name="Oval 3492"/>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4" name="Oval 3493"/>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5" name="Oval 3494"/>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22" name="Group 3021"/>
            <p:cNvGrpSpPr/>
            <p:nvPr/>
          </p:nvGrpSpPr>
          <p:grpSpPr>
            <a:xfrm>
              <a:off x="-477762" y="3442972"/>
              <a:ext cx="323881" cy="36576"/>
              <a:chOff x="-685800" y="3397914"/>
              <a:chExt cx="323880" cy="36576"/>
            </a:xfrm>
            <a:grpFill/>
          </p:grpSpPr>
          <p:sp>
            <p:nvSpPr>
              <p:cNvPr id="3482" name="Oval 3481"/>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3" name="Oval 3482"/>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4" name="Oval 3483"/>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5" name="Oval 3484"/>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6" name="Oval 3485"/>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7" name="Oval 3486"/>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8" name="Oval 3487"/>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9" name="Oval 3488"/>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23" name="Group 3022"/>
            <p:cNvGrpSpPr/>
            <p:nvPr/>
          </p:nvGrpSpPr>
          <p:grpSpPr>
            <a:xfrm>
              <a:off x="-496050" y="3483861"/>
              <a:ext cx="360455" cy="36576"/>
              <a:chOff x="-685800" y="3434490"/>
              <a:chExt cx="360456" cy="36576"/>
            </a:xfrm>
            <a:grpFill/>
          </p:grpSpPr>
          <p:sp>
            <p:nvSpPr>
              <p:cNvPr id="3473" name="Oval 3472"/>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4" name="Oval 3473"/>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5" name="Oval 3474"/>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6" name="Oval 3475"/>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7" name="Oval 3476"/>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8" name="Oval 3477"/>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9" name="Oval 3478"/>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0" name="Oval 3479"/>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 name="Oval 3480"/>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24" name="Group 3023"/>
            <p:cNvGrpSpPr/>
            <p:nvPr/>
          </p:nvGrpSpPr>
          <p:grpSpPr>
            <a:xfrm>
              <a:off x="-517781" y="3524749"/>
              <a:ext cx="403920" cy="36576"/>
              <a:chOff x="-685800" y="3470392"/>
              <a:chExt cx="403920" cy="36576"/>
            </a:xfrm>
            <a:grpFill/>
          </p:grpSpPr>
          <p:sp>
            <p:nvSpPr>
              <p:cNvPr id="3463" name="Oval 3462"/>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4" name="Oval 3463"/>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5" name="Oval 3464"/>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6" name="Oval 3465"/>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7" name="Oval 3466"/>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8" name="Oval 3467"/>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9" name="Oval 3468"/>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0" name="Oval 3469"/>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1" name="Oval 3470"/>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2" name="Oval 3471"/>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25" name="Group 3024"/>
            <p:cNvGrpSpPr/>
            <p:nvPr/>
          </p:nvGrpSpPr>
          <p:grpSpPr>
            <a:xfrm>
              <a:off x="-540925" y="3565638"/>
              <a:ext cx="450208" cy="36576"/>
              <a:chOff x="-685800" y="3508228"/>
              <a:chExt cx="450208" cy="36576"/>
            </a:xfrm>
            <a:grpFill/>
          </p:grpSpPr>
          <p:sp>
            <p:nvSpPr>
              <p:cNvPr id="3452" name="Oval 3451"/>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3" name="Oval 3452"/>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4" name="Oval 3453"/>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5" name="Oval 3454"/>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6" name="Oval 3455"/>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7" name="Oval 3456"/>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8" name="Oval 3457"/>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9" name="Oval 3458"/>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0" name="Oval 3459"/>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1" name="Oval 3460"/>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2" name="Oval 3461"/>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26" name="Group 3025"/>
            <p:cNvGrpSpPr/>
            <p:nvPr/>
          </p:nvGrpSpPr>
          <p:grpSpPr>
            <a:xfrm>
              <a:off x="-563083" y="3606527"/>
              <a:ext cx="494524" cy="36576"/>
              <a:chOff x="-685800" y="3544804"/>
              <a:chExt cx="494524" cy="36576"/>
            </a:xfrm>
            <a:grpFill/>
          </p:grpSpPr>
          <p:sp>
            <p:nvSpPr>
              <p:cNvPr id="3440" name="Oval 3439"/>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1" name="Oval 3440"/>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2" name="Oval 3441"/>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3" name="Oval 3442"/>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4" name="Oval 3443"/>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5" name="Oval 3444"/>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6" name="Oval 3445"/>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7" name="Oval 3446"/>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8" name="Oval 3447"/>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9" name="Oval 3448"/>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0" name="Oval 3449"/>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1" name="Oval 3450"/>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27" name="Group 3026"/>
            <p:cNvGrpSpPr/>
            <p:nvPr/>
          </p:nvGrpSpPr>
          <p:grpSpPr>
            <a:xfrm>
              <a:off x="-581371" y="3647415"/>
              <a:ext cx="531100" cy="36576"/>
              <a:chOff x="-685800" y="3581380"/>
              <a:chExt cx="531100" cy="36576"/>
            </a:xfrm>
            <a:grpFill/>
          </p:grpSpPr>
          <p:sp>
            <p:nvSpPr>
              <p:cNvPr id="3427" name="Oval 3426"/>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8" name="Oval 3427"/>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9" name="Oval 3428"/>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0" name="Oval 3429"/>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1" name="Oval 3430"/>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2" name="Oval 3431"/>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3" name="Oval 3432"/>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4" name="Oval 3433"/>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5" name="Oval 3434"/>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6" name="Oval 3435"/>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7" name="Oval 3436"/>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8" name="Oval 3437"/>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9" name="Oval 3438"/>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28" name="Group 3027"/>
            <p:cNvGrpSpPr/>
            <p:nvPr/>
          </p:nvGrpSpPr>
          <p:grpSpPr>
            <a:xfrm>
              <a:off x="-600810" y="3688304"/>
              <a:ext cx="569976" cy="36576"/>
              <a:chOff x="-685800" y="3617956"/>
              <a:chExt cx="569976" cy="36576"/>
            </a:xfrm>
            <a:grpFill/>
          </p:grpSpPr>
          <p:sp>
            <p:nvSpPr>
              <p:cNvPr id="3413" name="Oval 3412"/>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4" name="Oval 3413"/>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5" name="Oval 3414"/>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6" name="Oval 3415"/>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7" name="Oval 3416"/>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8" name="Oval 3417"/>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9" name="Oval 3418"/>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0" name="Oval 3419"/>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1" name="Oval 3420"/>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2" name="Oval 3421"/>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3" name="Oval 3422"/>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4" name="Oval 3423"/>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5" name="Oval 3424"/>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6" name="Oval 3425"/>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29" name="Group 3028"/>
            <p:cNvGrpSpPr/>
            <p:nvPr/>
          </p:nvGrpSpPr>
          <p:grpSpPr>
            <a:xfrm>
              <a:off x="-619098" y="3729191"/>
              <a:ext cx="606552" cy="36576"/>
              <a:chOff x="-685800" y="3654532"/>
              <a:chExt cx="606552" cy="36576"/>
            </a:xfrm>
            <a:grpFill/>
          </p:grpSpPr>
          <p:sp>
            <p:nvSpPr>
              <p:cNvPr id="3398" name="Oval 3397"/>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9" name="Oval 3398"/>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0" name="Oval 3399"/>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1" name="Oval 3400"/>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2" name="Oval 3401"/>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3" name="Oval 3402"/>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4" name="Oval 3403"/>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5" name="Oval 3404"/>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6" name="Oval 3405"/>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7" name="Oval 3406"/>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8" name="Oval 3407"/>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9" name="Oval 3408"/>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0" name="Oval 3409"/>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1" name="Oval 3410"/>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2" name="Oval 3411"/>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0" name="Group 3029"/>
            <p:cNvGrpSpPr/>
            <p:nvPr/>
          </p:nvGrpSpPr>
          <p:grpSpPr>
            <a:xfrm>
              <a:off x="-637386" y="3770080"/>
              <a:ext cx="643128" cy="36576"/>
              <a:chOff x="-488798" y="3691596"/>
              <a:chExt cx="643128" cy="36576"/>
            </a:xfrm>
            <a:grpFill/>
          </p:grpSpPr>
          <p:sp>
            <p:nvSpPr>
              <p:cNvPr id="3382" name="Oval 3381"/>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3" name="Oval 3382"/>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4" name="Oval 3383"/>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5" name="Oval 3384"/>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6" name="Oval 3385"/>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7" name="Oval 3386"/>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8" name="Oval 3387"/>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9" name="Oval 3388"/>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0" name="Oval 3389"/>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1" name="Oval 3390"/>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2" name="Oval 3391"/>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3" name="Oval 3392"/>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4" name="Oval 3393"/>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5" name="Oval 3394"/>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6" name="Oval 3395"/>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7" name="Oval 3396"/>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1" name="Group 3030"/>
            <p:cNvGrpSpPr/>
            <p:nvPr/>
          </p:nvGrpSpPr>
          <p:grpSpPr>
            <a:xfrm>
              <a:off x="-655674" y="3810969"/>
              <a:ext cx="679704" cy="36576"/>
              <a:chOff x="-488798" y="3727863"/>
              <a:chExt cx="679704" cy="36576"/>
            </a:xfrm>
            <a:grpFill/>
          </p:grpSpPr>
          <p:sp>
            <p:nvSpPr>
              <p:cNvPr id="3365" name="Oval 3364"/>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6" name="Oval 3365"/>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7" name="Oval 3366"/>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8" name="Oval 3367"/>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9" name="Oval 3368"/>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0" name="Oval 3369"/>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1" name="Oval 3370"/>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2" name="Oval 3371"/>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3" name="Oval 3372"/>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4" name="Oval 3373"/>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5" name="Oval 3374"/>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6" name="Oval 3375"/>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7" name="Oval 3376"/>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8" name="Oval 3377"/>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 name="Oval 3378"/>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 name="Oval 3379"/>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1" name="Oval 3380"/>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2" name="Group 3031"/>
            <p:cNvGrpSpPr/>
            <p:nvPr/>
          </p:nvGrpSpPr>
          <p:grpSpPr>
            <a:xfrm>
              <a:off x="-673962" y="3851857"/>
              <a:ext cx="716280" cy="36576"/>
              <a:chOff x="-488798" y="3766630"/>
              <a:chExt cx="716280" cy="36576"/>
            </a:xfrm>
            <a:grpFill/>
          </p:grpSpPr>
          <p:sp>
            <p:nvSpPr>
              <p:cNvPr id="3347" name="Oval 3346"/>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8" name="Oval 3347"/>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9" name="Oval 3348"/>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0" name="Oval 3349"/>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1" name="Oval 3350"/>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2" name="Oval 3351"/>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3" name="Oval 3352"/>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4" name="Oval 3353"/>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5" name="Oval 3354"/>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6" name="Oval 3355"/>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7" name="Oval 3356"/>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8" name="Oval 3357"/>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9" name="Oval 3358"/>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0" name="Oval 3359"/>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1" name="Oval 3360"/>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2" name="Oval 3361"/>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3" name="Oval 3362"/>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4" name="Oval 3363"/>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3" name="Group 3032"/>
            <p:cNvGrpSpPr/>
            <p:nvPr/>
          </p:nvGrpSpPr>
          <p:grpSpPr>
            <a:xfrm>
              <a:off x="-693976" y="3892746"/>
              <a:ext cx="756310" cy="36576"/>
              <a:chOff x="-488798" y="3803206"/>
              <a:chExt cx="756310" cy="36576"/>
            </a:xfrm>
            <a:grpFill/>
          </p:grpSpPr>
          <p:sp>
            <p:nvSpPr>
              <p:cNvPr id="3328" name="Oval 3327"/>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9" name="Oval 3328"/>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0" name="Oval 3329"/>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1" name="Oval 3330"/>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2" name="Oval 3331"/>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3" name="Oval 3332"/>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4" name="Oval 3333"/>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5" name="Oval 3334"/>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6" name="Oval 3335"/>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7" name="Oval 3336"/>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8" name="Oval 3337"/>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9" name="Oval 3338"/>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0" name="Oval 3339"/>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1" name="Oval 3340"/>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2" name="Oval 3341"/>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3" name="Oval 3342"/>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4" name="Oval 3343"/>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5" name="Oval 3344"/>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6" name="Oval 3345"/>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4" name="Group 3033"/>
            <p:cNvGrpSpPr/>
            <p:nvPr/>
          </p:nvGrpSpPr>
          <p:grpSpPr>
            <a:xfrm>
              <a:off x="-712264" y="3933634"/>
              <a:ext cx="792886" cy="36576"/>
              <a:chOff x="-488798" y="3839782"/>
              <a:chExt cx="792886" cy="36576"/>
            </a:xfrm>
            <a:grpFill/>
          </p:grpSpPr>
          <p:sp>
            <p:nvSpPr>
              <p:cNvPr id="3308" name="Oval 3307"/>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9" name="Oval 3308"/>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0" name="Oval 3309"/>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1" name="Oval 3310"/>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2" name="Oval 3311"/>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3" name="Oval 3312"/>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4" name="Oval 3313"/>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5" name="Oval 3314"/>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6" name="Oval 3315"/>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7" name="Oval 3316"/>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8" name="Oval 3317"/>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9" name="Oval 3318"/>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0" name="Oval 3319"/>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1" name="Oval 3320"/>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2" name="Oval 3321"/>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3" name="Oval 3322"/>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4" name="Oval 3323"/>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5" name="Oval 3324"/>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6" name="Oval 3325"/>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7" name="Oval 3326"/>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5" name="Group 3034"/>
            <p:cNvGrpSpPr/>
            <p:nvPr/>
          </p:nvGrpSpPr>
          <p:grpSpPr>
            <a:xfrm>
              <a:off x="-730552" y="3974523"/>
              <a:ext cx="829462" cy="36576"/>
              <a:chOff x="-488798" y="3876358"/>
              <a:chExt cx="829462" cy="36576"/>
            </a:xfrm>
            <a:grpFill/>
          </p:grpSpPr>
          <p:sp>
            <p:nvSpPr>
              <p:cNvPr id="3287" name="Oval 3286"/>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8" name="Oval 3287"/>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9" name="Oval 3288"/>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0" name="Oval 3289"/>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1" name="Oval 3290"/>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2" name="Oval 3291"/>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3" name="Oval 3292"/>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4" name="Oval 3293"/>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5" name="Oval 3294"/>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6" name="Oval 3295"/>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7" name="Oval 3296"/>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8" name="Oval 3297"/>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9" name="Oval 3298"/>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0" name="Oval 3299"/>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1" name="Oval 3300"/>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2" name="Oval 3301"/>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3" name="Oval 3302"/>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4" name="Oval 3303"/>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5" name="Oval 3304"/>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6" name="Oval 3305"/>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7" name="Oval 3306"/>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6" name="Group 3035"/>
            <p:cNvGrpSpPr/>
            <p:nvPr/>
          </p:nvGrpSpPr>
          <p:grpSpPr>
            <a:xfrm>
              <a:off x="-746199" y="4015411"/>
              <a:ext cx="860755" cy="36576"/>
              <a:chOff x="-488798" y="3918840"/>
              <a:chExt cx="860754" cy="36576"/>
            </a:xfrm>
            <a:grpFill/>
          </p:grpSpPr>
          <p:sp>
            <p:nvSpPr>
              <p:cNvPr id="3265" name="Oval 3264"/>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6" name="Oval 3265"/>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7" name="Oval 3266"/>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8" name="Oval 3267"/>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9" name="Oval 3268"/>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0" name="Oval 3269"/>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1" name="Oval 3270"/>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2" name="Oval 3271"/>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3" name="Oval 3272"/>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4" name="Oval 3273"/>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5" name="Oval 3274"/>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6" name="Oval 3275"/>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 name="Oval 3276"/>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8" name="Oval 3277"/>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9" name="Oval 3278"/>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0" name="Oval 3279"/>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1" name="Oval 3280"/>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2" name="Oval 3281"/>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3" name="Oval 3282"/>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4" name="Oval 3283"/>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5" name="Oval 3284"/>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6" name="Oval 3285"/>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7" name="Group 3036"/>
            <p:cNvGrpSpPr/>
            <p:nvPr/>
          </p:nvGrpSpPr>
          <p:grpSpPr>
            <a:xfrm>
              <a:off x="-767027" y="4056300"/>
              <a:ext cx="902410" cy="36576"/>
              <a:chOff x="-488798" y="3954100"/>
              <a:chExt cx="902410" cy="36576"/>
            </a:xfrm>
            <a:grpFill/>
          </p:grpSpPr>
          <p:sp>
            <p:nvSpPr>
              <p:cNvPr id="3242" name="Oval 3241"/>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3" name="Oval 3242"/>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4" name="Oval 3243"/>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5" name="Oval 3244"/>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6" name="Oval 3245"/>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7" name="Oval 3246"/>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8" name="Oval 3247"/>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9" name="Oval 3248"/>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0" name="Oval 3249"/>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1" name="Oval 3250"/>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2" name="Oval 3251"/>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3" name="Oval 3252"/>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4" name="Oval 3253"/>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5" name="Oval 3254"/>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6" name="Oval 3255"/>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7" name="Oval 3256"/>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8" name="Oval 3257"/>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9" name="Oval 3258"/>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0" name="Oval 3259"/>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1" name="Oval 3260"/>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2" name="Oval 3261"/>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3" name="Oval 3262"/>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4" name="Oval 3263"/>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8" name="Group 3037"/>
            <p:cNvGrpSpPr/>
            <p:nvPr/>
          </p:nvGrpSpPr>
          <p:grpSpPr>
            <a:xfrm>
              <a:off x="-788821" y="4097189"/>
              <a:ext cx="945998" cy="36576"/>
              <a:chOff x="-488798" y="3995584"/>
              <a:chExt cx="945998" cy="36576"/>
            </a:xfrm>
            <a:grpFill/>
          </p:grpSpPr>
          <p:sp>
            <p:nvSpPr>
              <p:cNvPr id="3218" name="Oval 3217"/>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9" name="Oval 3218"/>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0" name="Oval 3219"/>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1" name="Oval 3220"/>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2" name="Oval 3221"/>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3" name="Oval 3222"/>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4" name="Oval 3223"/>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5" name="Oval 3224"/>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6" name="Oval 3225"/>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7" name="Oval 3226"/>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8" name="Oval 3227"/>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9" name="Oval 3228"/>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0" name="Oval 3229"/>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1" name="Oval 3230"/>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2" name="Oval 3231"/>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3" name="Oval 3232"/>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4" name="Oval 3233"/>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5" name="Oval 3234"/>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6" name="Oval 3235"/>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7" name="Oval 3236"/>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8" name="Oval 3237"/>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9" name="Oval 3238"/>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0" name="Oval 3239"/>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1" name="Oval 3240"/>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9" name="Group 3038"/>
            <p:cNvGrpSpPr/>
            <p:nvPr/>
          </p:nvGrpSpPr>
          <p:grpSpPr>
            <a:xfrm>
              <a:off x="-807109" y="4138076"/>
              <a:ext cx="982574" cy="36576"/>
              <a:chOff x="-672592" y="4032832"/>
              <a:chExt cx="982574" cy="36576"/>
            </a:xfrm>
            <a:grpFill/>
          </p:grpSpPr>
          <p:sp>
            <p:nvSpPr>
              <p:cNvPr id="3193" name="Oval 3192"/>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4" name="Oval 3193"/>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5" name="Oval 3194"/>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6" name="Oval 3195"/>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7" name="Oval 3196"/>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8" name="Oval 3197"/>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9" name="Oval 3198"/>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0" name="Oval 3199"/>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1" name="Oval 3200"/>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2" name="Oval 3201"/>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3" name="Oval 3202"/>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4" name="Oval 3203"/>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5" name="Oval 3204"/>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6" name="Oval 3205"/>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7" name="Oval 3206"/>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8" name="Oval 3207"/>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9" name="Oval 3208"/>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0" name="Oval 3209"/>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1" name="Oval 3210"/>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2" name="Oval 3211"/>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3" name="Oval 3212"/>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4" name="Oval 3213"/>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5" name="Oval 3214"/>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6" name="Oval 3215"/>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7" name="Oval 3216"/>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40" name="Group 3039"/>
            <p:cNvGrpSpPr/>
            <p:nvPr/>
          </p:nvGrpSpPr>
          <p:grpSpPr>
            <a:xfrm>
              <a:off x="-829258" y="4178966"/>
              <a:ext cx="1026872" cy="36576"/>
              <a:chOff x="-672592" y="4071768"/>
              <a:chExt cx="1026872" cy="36576"/>
            </a:xfrm>
            <a:grpFill/>
          </p:grpSpPr>
          <p:sp>
            <p:nvSpPr>
              <p:cNvPr id="3167" name="Oval 3166"/>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8" name="Oval 3167"/>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9" name="Oval 3168"/>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0" name="Oval 3169"/>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1" name="Oval 3170"/>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2" name="Oval 3171"/>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3" name="Oval 3172"/>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 name="Oval 3173"/>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5" name="Oval 3174"/>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6" name="Oval 3175"/>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7" name="Oval 3176"/>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8" name="Oval 3177"/>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9" name="Oval 3178"/>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0" name="Oval 3179"/>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1" name="Oval 3180"/>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2" name="Oval 3181"/>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3" name="Oval 3182"/>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4" name="Oval 3183"/>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5" name="Oval 3184"/>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6" name="Oval 3185"/>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7" name="Oval 3186"/>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8" name="Oval 3187"/>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9" name="Oval 3188"/>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0" name="Oval 3189"/>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1" name="Oval 3190"/>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2" name="Oval 3191"/>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41" name="Group 3040"/>
            <p:cNvGrpSpPr/>
            <p:nvPr/>
          </p:nvGrpSpPr>
          <p:grpSpPr>
            <a:xfrm>
              <a:off x="-850086" y="4219853"/>
              <a:ext cx="1068528" cy="36576"/>
              <a:chOff x="-672592" y="4114588"/>
              <a:chExt cx="1068528" cy="36576"/>
            </a:xfrm>
            <a:grpFill/>
          </p:grpSpPr>
          <p:sp>
            <p:nvSpPr>
              <p:cNvPr id="3140" name="Oval 3139"/>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1" name="Oval 3140"/>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2" name="Oval 3141"/>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3" name="Oval 3142"/>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4" name="Oval 3143"/>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5" name="Oval 3144"/>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6" name="Oval 3145"/>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7" name="Oval 3146"/>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8" name="Oval 3147"/>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9" name="Oval 3148"/>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0" name="Oval 3149"/>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1" name="Oval 3150"/>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2" name="Oval 3151"/>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3" name="Oval 3152"/>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4" name="Oval 3153"/>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5" name="Oval 3154"/>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6" name="Oval 3155"/>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7" name="Oval 3156"/>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8" name="Oval 3157"/>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9" name="Oval 3158"/>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0" name="Oval 3159"/>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1" name="Oval 3160"/>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2" name="Oval 3161"/>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3" name="Oval 3162"/>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4" name="Oval 3163"/>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5" name="Oval 3164"/>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6" name="Oval 3165"/>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42" name="Group 3041"/>
            <p:cNvGrpSpPr/>
            <p:nvPr/>
          </p:nvGrpSpPr>
          <p:grpSpPr>
            <a:xfrm>
              <a:off x="-871778" y="4260742"/>
              <a:ext cx="1111911" cy="36576"/>
              <a:chOff x="-672592" y="4156540"/>
              <a:chExt cx="1111912" cy="36576"/>
            </a:xfrm>
            <a:grpFill/>
          </p:grpSpPr>
          <p:sp>
            <p:nvSpPr>
              <p:cNvPr id="3112" name="Oval 3111"/>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3" name="Oval 3112"/>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4" name="Oval 3113"/>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5" name="Oval 3114"/>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6" name="Oval 3115"/>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7" name="Oval 3116"/>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8" name="Oval 3117"/>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9" name="Oval 3118"/>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0" name="Oval 3119"/>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1" name="Oval 3120"/>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2" name="Oval 3121"/>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3" name="Oval 3122"/>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4" name="Oval 3123"/>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5" name="Oval 3124"/>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6" name="Oval 3125"/>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7" name="Oval 3126"/>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8" name="Oval 3127"/>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9" name="Oval 3128"/>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0" name="Oval 3129"/>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1" name="Oval 3130"/>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2" name="Oval 3131"/>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3" name="Oval 3132"/>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4" name="Oval 3133"/>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5" name="Oval 3134"/>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6" name="Oval 3135"/>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7" name="Oval 3136"/>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8" name="Oval 3137"/>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9" name="Oval 3138"/>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43" name="Group 3042"/>
            <p:cNvGrpSpPr/>
            <p:nvPr/>
          </p:nvGrpSpPr>
          <p:grpSpPr>
            <a:xfrm>
              <a:off x="-457239" y="3402083"/>
              <a:ext cx="282834" cy="36576"/>
              <a:chOff x="-291784" y="3367926"/>
              <a:chExt cx="282834" cy="36576"/>
            </a:xfrm>
            <a:grpFill/>
          </p:grpSpPr>
          <p:sp>
            <p:nvSpPr>
              <p:cNvPr id="3105" name="Oval 3104"/>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6" name="Oval 3105"/>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7" name="Oval 3106"/>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8" name="Oval 3107"/>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9" name="Oval 3108"/>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0" name="Oval 3109"/>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1" name="Oval 3110"/>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44" name="Group 3043"/>
            <p:cNvGrpSpPr/>
            <p:nvPr/>
          </p:nvGrpSpPr>
          <p:grpSpPr>
            <a:xfrm>
              <a:off x="-892302" y="4301637"/>
              <a:ext cx="1152961" cy="36576"/>
              <a:chOff x="-685800" y="4267200"/>
              <a:chExt cx="1152960" cy="36576"/>
            </a:xfrm>
            <a:grpFill/>
          </p:grpSpPr>
          <p:sp>
            <p:nvSpPr>
              <p:cNvPr id="3076" name="Oval 3075"/>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7" name="Oval 3076"/>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8" name="Oval 3077"/>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9" name="Oval 3078"/>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0" name="Oval 3079"/>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Oval 3080"/>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2" name="Oval 3081"/>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Oval 3082"/>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4" name="Oval 3083"/>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Oval 3084"/>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6" name="Oval 3085"/>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Oval 3086"/>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8" name="Oval 3087"/>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9" name="Oval 3088"/>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0" name="Oval 3089"/>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1" name="Oval 3090"/>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2" name="Oval 3091"/>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3" name="Oval 3092"/>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4" name="Oval 3093"/>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5" name="Oval 3094"/>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6" name="Oval 3095"/>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7" name="Oval 3096"/>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8" name="Oval 3097"/>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9" name="Oval 3098"/>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0" name="Oval 3099"/>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1" name="Oval 3100"/>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2" name="Oval 3101"/>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3" name="Oval 3102"/>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4" name="Oval 3103"/>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45" name="Group 3044"/>
            <p:cNvGrpSpPr/>
            <p:nvPr/>
          </p:nvGrpSpPr>
          <p:grpSpPr>
            <a:xfrm>
              <a:off x="-914400" y="4342468"/>
              <a:ext cx="1197156" cy="36576"/>
              <a:chOff x="-685800" y="4303776"/>
              <a:chExt cx="1197156" cy="36576"/>
            </a:xfrm>
            <a:grpFill/>
          </p:grpSpPr>
          <p:sp>
            <p:nvSpPr>
              <p:cNvPr id="3046" name="Oval 3045"/>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7" name="Oval 3046"/>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8" name="Oval 3047"/>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9" name="Oval 3048"/>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0" name="Oval 3049"/>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1" name="Oval 3050"/>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2" name="Oval 3051"/>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3" name="Oval 3052"/>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4" name="Oval 3053"/>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5" name="Oval 3054"/>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6" name="Oval 3055"/>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7" name="Oval 3056"/>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8" name="Oval 3057"/>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9" name="Oval 3058"/>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0" name="Oval 3059"/>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1" name="Oval 3060"/>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2" name="Oval 3061"/>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3" name="Oval 3062"/>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4" name="Oval 3063"/>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5" name="Oval 3064"/>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6" name="Oval 3065"/>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7" name="Oval 3066"/>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8" name="Oval 3067"/>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9" name="Oval 3068"/>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0" name="Oval 3069"/>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1" name="Oval 3070"/>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 name="Oval 3071"/>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3" name="Oval 3072"/>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4" name="Oval 3073"/>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5" name="Oval 3074"/>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510" name="Group 3509"/>
          <p:cNvGrpSpPr/>
          <p:nvPr/>
        </p:nvGrpSpPr>
        <p:grpSpPr>
          <a:xfrm>
            <a:off x="3170515" y="3352800"/>
            <a:ext cx="791885" cy="864051"/>
            <a:chOff x="-914400" y="3156755"/>
            <a:chExt cx="1197156" cy="1222289"/>
          </a:xfrm>
          <a:solidFill>
            <a:schemeClr val="accent6">
              <a:lumMod val="20000"/>
              <a:lumOff val="80000"/>
            </a:schemeClr>
          </a:solidFill>
        </p:grpSpPr>
        <p:grpSp>
          <p:nvGrpSpPr>
            <p:cNvPr id="3511" name="Group 3510"/>
            <p:cNvGrpSpPr/>
            <p:nvPr/>
          </p:nvGrpSpPr>
          <p:grpSpPr>
            <a:xfrm>
              <a:off x="-398092" y="3279421"/>
              <a:ext cx="164542" cy="36576"/>
              <a:chOff x="-2040789" y="3280594"/>
              <a:chExt cx="164542" cy="36576"/>
            </a:xfrm>
            <a:grpFill/>
          </p:grpSpPr>
          <p:sp>
            <p:nvSpPr>
              <p:cNvPr id="4001" name="Oval 4000"/>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2" name="Oval 4001"/>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3" name="Oval 4002"/>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4" name="Oval 4003"/>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12" name="Group 3511"/>
            <p:cNvGrpSpPr/>
            <p:nvPr/>
          </p:nvGrpSpPr>
          <p:grpSpPr>
            <a:xfrm>
              <a:off x="-377526" y="3238532"/>
              <a:ext cx="123410" cy="36576"/>
              <a:chOff x="-2017944" y="3242894"/>
              <a:chExt cx="123409" cy="36576"/>
            </a:xfrm>
            <a:grpFill/>
          </p:grpSpPr>
          <p:sp>
            <p:nvSpPr>
              <p:cNvPr id="3998" name="Oval 3997"/>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9" name="Oval 3998"/>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0" name="Oval 3999"/>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13" name="Group 3512"/>
            <p:cNvGrpSpPr/>
            <p:nvPr/>
          </p:nvGrpSpPr>
          <p:grpSpPr>
            <a:xfrm>
              <a:off x="-357014" y="3197644"/>
              <a:ext cx="82384" cy="36576"/>
              <a:chOff x="-1990592" y="3206318"/>
              <a:chExt cx="82385" cy="36576"/>
            </a:xfrm>
            <a:grpFill/>
          </p:grpSpPr>
          <p:sp>
            <p:nvSpPr>
              <p:cNvPr id="3996" name="Oval 3995"/>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7" name="Oval 3996"/>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14" name="Oval 3513"/>
            <p:cNvSpPr/>
            <p:nvPr/>
          </p:nvSpPr>
          <p:spPr>
            <a:xfrm>
              <a:off x="-334109" y="3156755"/>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15" name="Group 3514"/>
            <p:cNvGrpSpPr/>
            <p:nvPr/>
          </p:nvGrpSpPr>
          <p:grpSpPr>
            <a:xfrm>
              <a:off x="-417916" y="3320307"/>
              <a:ext cx="204189" cy="36576"/>
              <a:chOff x="-2040789" y="3320034"/>
              <a:chExt cx="204188" cy="36576"/>
            </a:xfrm>
            <a:grpFill/>
          </p:grpSpPr>
          <p:sp>
            <p:nvSpPr>
              <p:cNvPr id="3991" name="Oval 3990"/>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2" name="Oval 3991"/>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 name="Oval 3992"/>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4" name="Oval 3993"/>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5" name="Oval 3994"/>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16" name="Group 3515"/>
            <p:cNvGrpSpPr/>
            <p:nvPr/>
          </p:nvGrpSpPr>
          <p:grpSpPr>
            <a:xfrm>
              <a:off x="-440508" y="3361195"/>
              <a:ext cx="249373" cy="36576"/>
              <a:chOff x="-685800" y="3356166"/>
              <a:chExt cx="249372" cy="36576"/>
            </a:xfrm>
            <a:grpFill/>
          </p:grpSpPr>
          <p:sp>
            <p:nvSpPr>
              <p:cNvPr id="3985" name="Oval 3984"/>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6" name="Oval 3985"/>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7" name="Oval 3986"/>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8" name="Oval 3987"/>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9" name="Oval 3988"/>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0" name="Oval 3989"/>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17" name="Group 3516"/>
            <p:cNvGrpSpPr/>
            <p:nvPr/>
          </p:nvGrpSpPr>
          <p:grpSpPr>
            <a:xfrm>
              <a:off x="-477762" y="3442972"/>
              <a:ext cx="323881" cy="36576"/>
              <a:chOff x="-685800" y="3397914"/>
              <a:chExt cx="323880" cy="36576"/>
            </a:xfrm>
            <a:grpFill/>
          </p:grpSpPr>
          <p:sp>
            <p:nvSpPr>
              <p:cNvPr id="3977" name="Oval 3976"/>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8" name="Oval 3977"/>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9" name="Oval 3978"/>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0" name="Oval 3979"/>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1" name="Oval 3980"/>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2" name="Oval 3981"/>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3" name="Oval 3982"/>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4" name="Oval 3983"/>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18" name="Group 3517"/>
            <p:cNvGrpSpPr/>
            <p:nvPr/>
          </p:nvGrpSpPr>
          <p:grpSpPr>
            <a:xfrm>
              <a:off x="-496050" y="3483861"/>
              <a:ext cx="360455" cy="36576"/>
              <a:chOff x="-685800" y="3434490"/>
              <a:chExt cx="360456" cy="36576"/>
            </a:xfrm>
            <a:grpFill/>
          </p:grpSpPr>
          <p:sp>
            <p:nvSpPr>
              <p:cNvPr id="3968" name="Oval 3967"/>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9" name="Oval 3968"/>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0" name="Oval 3969"/>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1" name="Oval 3970"/>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2" name="Oval 3971"/>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3" name="Oval 3972"/>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4" name="Oval 3973"/>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5" name="Oval 3974"/>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6" name="Oval 3975"/>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19" name="Group 3518"/>
            <p:cNvGrpSpPr/>
            <p:nvPr/>
          </p:nvGrpSpPr>
          <p:grpSpPr>
            <a:xfrm>
              <a:off x="-517781" y="3524749"/>
              <a:ext cx="403920" cy="36576"/>
              <a:chOff x="-685800" y="3470392"/>
              <a:chExt cx="403920" cy="36576"/>
            </a:xfrm>
            <a:grpFill/>
          </p:grpSpPr>
          <p:sp>
            <p:nvSpPr>
              <p:cNvPr id="3958" name="Oval 3957"/>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9" name="Oval 3958"/>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0" name="Oval 3959"/>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1" name="Oval 3960"/>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2" name="Oval 3961"/>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3" name="Oval 3962"/>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4" name="Oval 3963"/>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5" name="Oval 3964"/>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6" name="Oval 3965"/>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7" name="Oval 3966"/>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20" name="Group 3519"/>
            <p:cNvGrpSpPr/>
            <p:nvPr/>
          </p:nvGrpSpPr>
          <p:grpSpPr>
            <a:xfrm>
              <a:off x="-540925" y="3565638"/>
              <a:ext cx="450208" cy="36576"/>
              <a:chOff x="-685800" y="3508228"/>
              <a:chExt cx="450208" cy="36576"/>
            </a:xfrm>
            <a:grpFill/>
          </p:grpSpPr>
          <p:sp>
            <p:nvSpPr>
              <p:cNvPr id="3947" name="Oval 3946"/>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8" name="Oval 3947"/>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9" name="Oval 3948"/>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0" name="Oval 3949"/>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1" name="Oval 3950"/>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2" name="Oval 3951"/>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3" name="Oval 3952"/>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4" name="Oval 3953"/>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5" name="Oval 3954"/>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6" name="Oval 3955"/>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7" name="Oval 3956"/>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21" name="Group 3520"/>
            <p:cNvGrpSpPr/>
            <p:nvPr/>
          </p:nvGrpSpPr>
          <p:grpSpPr>
            <a:xfrm>
              <a:off x="-563083" y="3606527"/>
              <a:ext cx="494524" cy="36576"/>
              <a:chOff x="-685800" y="3544804"/>
              <a:chExt cx="494524" cy="36576"/>
            </a:xfrm>
            <a:grpFill/>
          </p:grpSpPr>
          <p:sp>
            <p:nvSpPr>
              <p:cNvPr id="3935" name="Oval 3934"/>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6" name="Oval 3935"/>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7" name="Oval 3936"/>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8" name="Oval 3937"/>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9" name="Oval 3938"/>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0" name="Oval 3939"/>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1" name="Oval 3940"/>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2" name="Oval 3941"/>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3" name="Oval 3942"/>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4" name="Oval 3943"/>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5" name="Oval 3944"/>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6" name="Oval 3945"/>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22" name="Group 3521"/>
            <p:cNvGrpSpPr/>
            <p:nvPr/>
          </p:nvGrpSpPr>
          <p:grpSpPr>
            <a:xfrm>
              <a:off x="-581371" y="3647415"/>
              <a:ext cx="531100" cy="36576"/>
              <a:chOff x="-685800" y="3581380"/>
              <a:chExt cx="531100" cy="36576"/>
            </a:xfrm>
            <a:grpFill/>
          </p:grpSpPr>
          <p:sp>
            <p:nvSpPr>
              <p:cNvPr id="3922" name="Oval 3921"/>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3" name="Oval 3922"/>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4" name="Oval 3923"/>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5" name="Oval 3924"/>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6" name="Oval 3925"/>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7" name="Oval 3926"/>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8" name="Oval 3927"/>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9" name="Oval 3928"/>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0" name="Oval 3929"/>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1" name="Oval 3930"/>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2" name="Oval 3931"/>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3" name="Oval 3932"/>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4" name="Oval 3933"/>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23" name="Group 3522"/>
            <p:cNvGrpSpPr/>
            <p:nvPr/>
          </p:nvGrpSpPr>
          <p:grpSpPr>
            <a:xfrm>
              <a:off x="-600810" y="3688304"/>
              <a:ext cx="569976" cy="36576"/>
              <a:chOff x="-685800" y="3617956"/>
              <a:chExt cx="569976" cy="36576"/>
            </a:xfrm>
            <a:grpFill/>
          </p:grpSpPr>
          <p:sp>
            <p:nvSpPr>
              <p:cNvPr id="3908" name="Oval 3907"/>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9" name="Oval 3908"/>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0" name="Oval 3909"/>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1" name="Oval 3910"/>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2" name="Oval 3911"/>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3" name="Oval 3912"/>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4" name="Oval 3913"/>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5" name="Oval 3914"/>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6" name="Oval 3915"/>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7" name="Oval 3916"/>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8" name="Oval 3917"/>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9" name="Oval 3918"/>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0" name="Oval 3919"/>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1" name="Oval 3920"/>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24" name="Group 3523"/>
            <p:cNvGrpSpPr/>
            <p:nvPr/>
          </p:nvGrpSpPr>
          <p:grpSpPr>
            <a:xfrm>
              <a:off x="-619098" y="3729191"/>
              <a:ext cx="606552" cy="36576"/>
              <a:chOff x="-685800" y="3654532"/>
              <a:chExt cx="606552" cy="36576"/>
            </a:xfrm>
            <a:grpFill/>
          </p:grpSpPr>
          <p:sp>
            <p:nvSpPr>
              <p:cNvPr id="3893" name="Oval 3892"/>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4" name="Oval 3893"/>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5" name="Oval 3894"/>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6" name="Oval 3895"/>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7" name="Oval 3896"/>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8" name="Oval 3897"/>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9" name="Oval 3898"/>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0" name="Oval 3899"/>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1" name="Oval 3900"/>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2" name="Oval 3901"/>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3" name="Oval 3902"/>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4" name="Oval 3903"/>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5" name="Oval 3904"/>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6" name="Oval 3905"/>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7" name="Oval 3906"/>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25" name="Group 3524"/>
            <p:cNvGrpSpPr/>
            <p:nvPr/>
          </p:nvGrpSpPr>
          <p:grpSpPr>
            <a:xfrm>
              <a:off x="-637386" y="3770080"/>
              <a:ext cx="643128" cy="36576"/>
              <a:chOff x="-488798" y="3691596"/>
              <a:chExt cx="643128" cy="36576"/>
            </a:xfrm>
            <a:grpFill/>
          </p:grpSpPr>
          <p:sp>
            <p:nvSpPr>
              <p:cNvPr id="3877" name="Oval 3876"/>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8" name="Oval 3877"/>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9" name="Oval 3878"/>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0" name="Oval 3879"/>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1" name="Oval 3880"/>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2" name="Oval 3881"/>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3" name="Oval 3882"/>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4" name="Oval 3883"/>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5" name="Oval 3884"/>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6" name="Oval 3885"/>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7" name="Oval 3886"/>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8" name="Oval 3887"/>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9" name="Oval 3888"/>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0" name="Oval 3889"/>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1" name="Oval 3890"/>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 name="Oval 3891"/>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26" name="Group 3525"/>
            <p:cNvGrpSpPr/>
            <p:nvPr/>
          </p:nvGrpSpPr>
          <p:grpSpPr>
            <a:xfrm>
              <a:off x="-655674" y="3810969"/>
              <a:ext cx="679704" cy="36576"/>
              <a:chOff x="-488798" y="3727863"/>
              <a:chExt cx="679704" cy="36576"/>
            </a:xfrm>
            <a:grpFill/>
          </p:grpSpPr>
          <p:sp>
            <p:nvSpPr>
              <p:cNvPr id="3860" name="Oval 3859"/>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1" name="Oval 3860"/>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2" name="Oval 3861"/>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3" name="Oval 3862"/>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4" name="Oval 3863"/>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5" name="Oval 3864"/>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6" name="Oval 3865"/>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7" name="Oval 3866"/>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8" name="Oval 3867"/>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9" name="Oval 3868"/>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0" name="Oval 3869"/>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1" name="Oval 3870"/>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2" name="Oval 3871"/>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3" name="Oval 3872"/>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4" name="Oval 3873"/>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5" name="Oval 3874"/>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6" name="Oval 3875"/>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27" name="Group 3526"/>
            <p:cNvGrpSpPr/>
            <p:nvPr/>
          </p:nvGrpSpPr>
          <p:grpSpPr>
            <a:xfrm>
              <a:off x="-673962" y="3851857"/>
              <a:ext cx="716280" cy="36576"/>
              <a:chOff x="-488798" y="3766630"/>
              <a:chExt cx="716280" cy="36576"/>
            </a:xfrm>
            <a:grpFill/>
          </p:grpSpPr>
          <p:sp>
            <p:nvSpPr>
              <p:cNvPr id="3842" name="Oval 3841"/>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3" name="Oval 3842"/>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4" name="Oval 3843"/>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5" name="Oval 3844"/>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6" name="Oval 3845"/>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7" name="Oval 3846"/>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8" name="Oval 3847"/>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9" name="Oval 3848"/>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0" name="Oval 3849"/>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1" name="Oval 3850"/>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2" name="Oval 3851"/>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3" name="Oval 3852"/>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4" name="Oval 3853"/>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5" name="Oval 3854"/>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6" name="Oval 3855"/>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7" name="Oval 3856"/>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8" name="Oval 3857"/>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9" name="Oval 3858"/>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28" name="Group 3527"/>
            <p:cNvGrpSpPr/>
            <p:nvPr/>
          </p:nvGrpSpPr>
          <p:grpSpPr>
            <a:xfrm>
              <a:off x="-693976" y="3892746"/>
              <a:ext cx="756310" cy="36576"/>
              <a:chOff x="-488798" y="3803206"/>
              <a:chExt cx="756310" cy="36576"/>
            </a:xfrm>
            <a:grpFill/>
          </p:grpSpPr>
          <p:sp>
            <p:nvSpPr>
              <p:cNvPr id="3823" name="Oval 3822"/>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4" name="Oval 3823"/>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5" name="Oval 3824"/>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6" name="Oval 3825"/>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7" name="Oval 3826"/>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8" name="Oval 3827"/>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9" name="Oval 3828"/>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0" name="Oval 3829"/>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1" name="Oval 3830"/>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2" name="Oval 3831"/>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3" name="Oval 3832"/>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4" name="Oval 3833"/>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5" name="Oval 3834"/>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6" name="Oval 3835"/>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7" name="Oval 3836"/>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8" name="Oval 3837"/>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9" name="Oval 3838"/>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0" name="Oval 3839"/>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1" name="Oval 3840"/>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29" name="Group 3528"/>
            <p:cNvGrpSpPr/>
            <p:nvPr/>
          </p:nvGrpSpPr>
          <p:grpSpPr>
            <a:xfrm>
              <a:off x="-712264" y="3933634"/>
              <a:ext cx="792886" cy="36576"/>
              <a:chOff x="-488798" y="3839782"/>
              <a:chExt cx="792886" cy="36576"/>
            </a:xfrm>
            <a:grpFill/>
          </p:grpSpPr>
          <p:sp>
            <p:nvSpPr>
              <p:cNvPr id="3803" name="Oval 3802"/>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4" name="Oval 3803"/>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5" name="Oval 3804"/>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6" name="Oval 3805"/>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7" name="Oval 3806"/>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8" name="Oval 3807"/>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9" name="Oval 3808"/>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0" name="Oval 3809"/>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1" name="Oval 3810"/>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2" name="Oval 3811"/>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3" name="Oval 3812"/>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4" name="Oval 3813"/>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5" name="Oval 3814"/>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6" name="Oval 3815"/>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7" name="Oval 3816"/>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8" name="Oval 3817"/>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9" name="Oval 3818"/>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0" name="Oval 3819"/>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1" name="Oval 3820"/>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2" name="Oval 3821"/>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30" name="Group 3529"/>
            <p:cNvGrpSpPr/>
            <p:nvPr/>
          </p:nvGrpSpPr>
          <p:grpSpPr>
            <a:xfrm>
              <a:off x="-730552" y="3974523"/>
              <a:ext cx="829462" cy="36576"/>
              <a:chOff x="-488798" y="3876358"/>
              <a:chExt cx="829462" cy="36576"/>
            </a:xfrm>
            <a:grpFill/>
          </p:grpSpPr>
          <p:sp>
            <p:nvSpPr>
              <p:cNvPr id="3782" name="Oval 3781"/>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3" name="Oval 3782"/>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4" name="Oval 3783"/>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5" name="Oval 3784"/>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6" name="Oval 3785"/>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7" name="Oval 3786"/>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8" name="Oval 3787"/>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9" name="Oval 3788"/>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0" name="Oval 3789"/>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1" name="Oval 3790"/>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2" name="Oval 3791"/>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3" name="Oval 3792"/>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4" name="Oval 3793"/>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5" name="Oval 3794"/>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6" name="Oval 3795"/>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7" name="Oval 3796"/>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8" name="Oval 3797"/>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9" name="Oval 3798"/>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0" name="Oval 3799"/>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1" name="Oval 3800"/>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2" name="Oval 3801"/>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31" name="Group 3530"/>
            <p:cNvGrpSpPr/>
            <p:nvPr/>
          </p:nvGrpSpPr>
          <p:grpSpPr>
            <a:xfrm>
              <a:off x="-746199" y="4015411"/>
              <a:ext cx="860755" cy="36576"/>
              <a:chOff x="-488798" y="3918840"/>
              <a:chExt cx="860754" cy="36576"/>
            </a:xfrm>
            <a:grpFill/>
          </p:grpSpPr>
          <p:sp>
            <p:nvSpPr>
              <p:cNvPr id="3760" name="Oval 3759"/>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1" name="Oval 3760"/>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2" name="Oval 3761"/>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3" name="Oval 3762"/>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4" name="Oval 3763"/>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5" name="Oval 3764"/>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6" name="Oval 3765"/>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7" name="Oval 3766"/>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8" name="Oval 3767"/>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9" name="Oval 3768"/>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0" name="Oval 3769"/>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1" name="Oval 3770"/>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2" name="Oval 3771"/>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3" name="Oval 3772"/>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4" name="Oval 3773"/>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5" name="Oval 3774"/>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6" name="Oval 3775"/>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7" name="Oval 3776"/>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8" name="Oval 3777"/>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9" name="Oval 3778"/>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0" name="Oval 3779"/>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1" name="Oval 3780"/>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32" name="Group 3531"/>
            <p:cNvGrpSpPr/>
            <p:nvPr/>
          </p:nvGrpSpPr>
          <p:grpSpPr>
            <a:xfrm>
              <a:off x="-767027" y="4056300"/>
              <a:ext cx="902410" cy="36576"/>
              <a:chOff x="-488798" y="3954100"/>
              <a:chExt cx="902410" cy="36576"/>
            </a:xfrm>
            <a:grpFill/>
          </p:grpSpPr>
          <p:sp>
            <p:nvSpPr>
              <p:cNvPr id="3737" name="Oval 3736"/>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8" name="Oval 3737"/>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9" name="Oval 3738"/>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0" name="Oval 3739"/>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1" name="Oval 3740"/>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2" name="Oval 3741"/>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3" name="Oval 3742"/>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4" name="Oval 3743"/>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5" name="Oval 3744"/>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6" name="Oval 3745"/>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7" name="Oval 3746"/>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8" name="Oval 3747"/>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9" name="Oval 3748"/>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0" name="Oval 3749"/>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1" name="Oval 3750"/>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2" name="Oval 3751"/>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3" name="Oval 3752"/>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4" name="Oval 3753"/>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5" name="Oval 3754"/>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6" name="Oval 3755"/>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7" name="Oval 3756"/>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8" name="Oval 3757"/>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9" name="Oval 3758"/>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33" name="Group 3532"/>
            <p:cNvGrpSpPr/>
            <p:nvPr/>
          </p:nvGrpSpPr>
          <p:grpSpPr>
            <a:xfrm>
              <a:off x="-788821" y="4097189"/>
              <a:ext cx="945998" cy="36576"/>
              <a:chOff x="-488798" y="3995584"/>
              <a:chExt cx="945998" cy="36576"/>
            </a:xfrm>
            <a:grpFill/>
          </p:grpSpPr>
          <p:sp>
            <p:nvSpPr>
              <p:cNvPr id="3713" name="Oval 3712"/>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4" name="Oval 3713"/>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5" name="Oval 3714"/>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6" name="Oval 3715"/>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7" name="Oval 3716"/>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8" name="Oval 3717"/>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9" name="Oval 3718"/>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0" name="Oval 3719"/>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1" name="Oval 3720"/>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2" name="Oval 3721"/>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3" name="Oval 3722"/>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4" name="Oval 3723"/>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5" name="Oval 3724"/>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6" name="Oval 3725"/>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7" name="Oval 3726"/>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8" name="Oval 3727"/>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9" name="Oval 3728"/>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0" name="Oval 3729"/>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1" name="Oval 3730"/>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2" name="Oval 3731"/>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3" name="Oval 3732"/>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4" name="Oval 3733"/>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5" name="Oval 3734"/>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6" name="Oval 3735"/>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34" name="Group 3533"/>
            <p:cNvGrpSpPr/>
            <p:nvPr/>
          </p:nvGrpSpPr>
          <p:grpSpPr>
            <a:xfrm>
              <a:off x="-807109" y="4138076"/>
              <a:ext cx="982574" cy="36576"/>
              <a:chOff x="-672592" y="4032832"/>
              <a:chExt cx="982574" cy="36576"/>
            </a:xfrm>
            <a:grpFill/>
          </p:grpSpPr>
          <p:sp>
            <p:nvSpPr>
              <p:cNvPr id="3688" name="Oval 3687"/>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9" name="Oval 3688"/>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0" name="Oval 3689"/>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1" name="Oval 3690"/>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2" name="Oval 3691"/>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3" name="Oval 3692"/>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4" name="Oval 3693"/>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5" name="Oval 3694"/>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6" name="Oval 3695"/>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7" name="Oval 3696"/>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8" name="Oval 3697"/>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9" name="Oval 3698"/>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0" name="Oval 3699"/>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1" name="Oval 3700"/>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2" name="Oval 3701"/>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3" name="Oval 3702"/>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4" name="Oval 3703"/>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5" name="Oval 3704"/>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6" name="Oval 3705"/>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7" name="Oval 3706"/>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8" name="Oval 3707"/>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9" name="Oval 3708"/>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0" name="Oval 3709"/>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1" name="Oval 3710"/>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2" name="Oval 3711"/>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35" name="Group 3534"/>
            <p:cNvGrpSpPr/>
            <p:nvPr/>
          </p:nvGrpSpPr>
          <p:grpSpPr>
            <a:xfrm>
              <a:off x="-829258" y="4178966"/>
              <a:ext cx="1026872" cy="36576"/>
              <a:chOff x="-672592" y="4071768"/>
              <a:chExt cx="1026872" cy="36576"/>
            </a:xfrm>
            <a:grpFill/>
          </p:grpSpPr>
          <p:sp>
            <p:nvSpPr>
              <p:cNvPr id="3662" name="Oval 3661"/>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3" name="Oval 3662"/>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4" name="Oval 3663"/>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5" name="Oval 3664"/>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6" name="Oval 3665"/>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7" name="Oval 3666"/>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8" name="Oval 3667"/>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9" name="Oval 3668"/>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0" name="Oval 3669"/>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1" name="Oval 3670"/>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2" name="Oval 3671"/>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3" name="Oval 3672"/>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4" name="Oval 3673"/>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5" name="Oval 3674"/>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6" name="Oval 3675"/>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7" name="Oval 3676"/>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8" name="Oval 3677"/>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9" name="Oval 3678"/>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0" name="Oval 3679"/>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1" name="Oval 3680"/>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2" name="Oval 3681"/>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3" name="Oval 3682"/>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4" name="Oval 3683"/>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5" name="Oval 3684"/>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6" name="Oval 3685"/>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7" name="Oval 3686"/>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36" name="Group 3535"/>
            <p:cNvGrpSpPr/>
            <p:nvPr/>
          </p:nvGrpSpPr>
          <p:grpSpPr>
            <a:xfrm>
              <a:off x="-850086" y="4219853"/>
              <a:ext cx="1068528" cy="36576"/>
              <a:chOff x="-672592" y="4114588"/>
              <a:chExt cx="1068528" cy="36576"/>
            </a:xfrm>
            <a:grpFill/>
          </p:grpSpPr>
          <p:sp>
            <p:nvSpPr>
              <p:cNvPr id="3635" name="Oval 3634"/>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6" name="Oval 3635"/>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7" name="Oval 3636"/>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8" name="Oval 3637"/>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9" name="Oval 3638"/>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0" name="Oval 3639"/>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1" name="Oval 3640"/>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2" name="Oval 3641"/>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3" name="Oval 3642"/>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4" name="Oval 3643"/>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5" name="Oval 3644"/>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6" name="Oval 3645"/>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7" name="Oval 3646"/>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8" name="Oval 3647"/>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9" name="Oval 3648"/>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0" name="Oval 3649"/>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1" name="Oval 3650"/>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2" name="Oval 3651"/>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3" name="Oval 3652"/>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4" name="Oval 3653"/>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5" name="Oval 3654"/>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6" name="Oval 3655"/>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7" name="Oval 3656"/>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8" name="Oval 3657"/>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9" name="Oval 3658"/>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0" name="Oval 3659"/>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1" name="Oval 3660"/>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37" name="Group 3536"/>
            <p:cNvGrpSpPr/>
            <p:nvPr/>
          </p:nvGrpSpPr>
          <p:grpSpPr>
            <a:xfrm>
              <a:off x="-871778" y="4260742"/>
              <a:ext cx="1111911" cy="36576"/>
              <a:chOff x="-672592" y="4156540"/>
              <a:chExt cx="1111912" cy="36576"/>
            </a:xfrm>
            <a:grpFill/>
          </p:grpSpPr>
          <p:sp>
            <p:nvSpPr>
              <p:cNvPr id="3607" name="Oval 3606"/>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8" name="Oval 3607"/>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9" name="Oval 3608"/>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0" name="Oval 3609"/>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1" name="Oval 3610"/>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2" name="Oval 3611"/>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3" name="Oval 3612"/>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4" name="Oval 3613"/>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5" name="Oval 3614"/>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6" name="Oval 3615"/>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7" name="Oval 3616"/>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8" name="Oval 3617"/>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9" name="Oval 3618"/>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0" name="Oval 3619"/>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1" name="Oval 3620"/>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2" name="Oval 3621"/>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3" name="Oval 3622"/>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4" name="Oval 3623"/>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5" name="Oval 3624"/>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6" name="Oval 3625"/>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7" name="Oval 3626"/>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8" name="Oval 3627"/>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9" name="Oval 3628"/>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0" name="Oval 3629"/>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1" name="Oval 3630"/>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2" name="Oval 3631"/>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3" name="Oval 3632"/>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4" name="Oval 3633"/>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38" name="Group 3537"/>
            <p:cNvGrpSpPr/>
            <p:nvPr/>
          </p:nvGrpSpPr>
          <p:grpSpPr>
            <a:xfrm>
              <a:off x="-457239" y="3402083"/>
              <a:ext cx="282834" cy="36576"/>
              <a:chOff x="-291784" y="3367926"/>
              <a:chExt cx="282834" cy="36576"/>
            </a:xfrm>
            <a:grpFill/>
          </p:grpSpPr>
          <p:sp>
            <p:nvSpPr>
              <p:cNvPr id="3600" name="Oval 3599"/>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1" name="Oval 3600"/>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2" name="Oval 3601"/>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3" name="Oval 3602"/>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4" name="Oval 3603"/>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5" name="Oval 3604"/>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6" name="Oval 3605"/>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39" name="Group 3538"/>
            <p:cNvGrpSpPr/>
            <p:nvPr/>
          </p:nvGrpSpPr>
          <p:grpSpPr>
            <a:xfrm>
              <a:off x="-892302" y="4301637"/>
              <a:ext cx="1152961" cy="36576"/>
              <a:chOff x="-685800" y="4267200"/>
              <a:chExt cx="1152960" cy="36576"/>
            </a:xfrm>
            <a:grpFill/>
          </p:grpSpPr>
          <p:sp>
            <p:nvSpPr>
              <p:cNvPr id="3571" name="Oval 3570"/>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2" name="Oval 3571"/>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3" name="Oval 3572"/>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4" name="Oval 3573"/>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5" name="Oval 3574"/>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6" name="Oval 3575"/>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7" name="Oval 3576"/>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8" name="Oval 3577"/>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9" name="Oval 3578"/>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0" name="Oval 3579"/>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1" name="Oval 3580"/>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2" name="Oval 3581"/>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3" name="Oval 3582"/>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 name="Oval 3583"/>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5" name="Oval 3584"/>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6" name="Oval 3585"/>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7" name="Oval 3586"/>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8" name="Oval 3587"/>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9" name="Oval 3588"/>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0" name="Oval 3589"/>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1" name="Oval 3590"/>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2" name="Oval 3591"/>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3" name="Oval 3592"/>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4" name="Oval 3593"/>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5" name="Oval 3594"/>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6" name="Oval 3595"/>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7" name="Oval 3596"/>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8" name="Oval 3597"/>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9" name="Oval 3598"/>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40" name="Group 3539"/>
            <p:cNvGrpSpPr/>
            <p:nvPr/>
          </p:nvGrpSpPr>
          <p:grpSpPr>
            <a:xfrm>
              <a:off x="-914400" y="4342468"/>
              <a:ext cx="1197156" cy="36576"/>
              <a:chOff x="-685800" y="4303776"/>
              <a:chExt cx="1197156" cy="36576"/>
            </a:xfrm>
            <a:grpFill/>
          </p:grpSpPr>
          <p:sp>
            <p:nvSpPr>
              <p:cNvPr id="3541" name="Oval 3540"/>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2" name="Oval 3541"/>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3" name="Oval 3542"/>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4" name="Oval 3543"/>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5" name="Oval 3544"/>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6" name="Oval 3545"/>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7" name="Oval 3546"/>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8" name="Oval 3547"/>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9" name="Oval 3548"/>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0" name="Oval 3549"/>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1" name="Oval 3550"/>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2" name="Oval 3551"/>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3" name="Oval 3552"/>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4" name="Oval 3553"/>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5" name="Oval 3554"/>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6" name="Oval 3555"/>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7" name="Oval 3556"/>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8" name="Oval 3557"/>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9" name="Oval 3558"/>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0" name="Oval 3559"/>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1" name="Oval 3560"/>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2" name="Oval 3561"/>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3" name="Oval 3562"/>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4" name="Oval 3563"/>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5" name="Oval 3564"/>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6" name="Oval 3565"/>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7" name="Oval 3566"/>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8" name="Oval 3567"/>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9" name="Oval 3568"/>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0" name="Oval 3569"/>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005" name="Group 4004"/>
          <p:cNvGrpSpPr/>
          <p:nvPr/>
        </p:nvGrpSpPr>
        <p:grpSpPr>
          <a:xfrm>
            <a:off x="5029200" y="3352800"/>
            <a:ext cx="791885" cy="1325880"/>
            <a:chOff x="-914400" y="3156714"/>
            <a:chExt cx="1197156" cy="1222330"/>
          </a:xfrm>
          <a:solidFill>
            <a:schemeClr val="accent6">
              <a:lumMod val="20000"/>
              <a:lumOff val="80000"/>
            </a:schemeClr>
          </a:solidFill>
        </p:grpSpPr>
        <p:grpSp>
          <p:nvGrpSpPr>
            <p:cNvPr id="4006" name="Group 6034"/>
            <p:cNvGrpSpPr/>
            <p:nvPr/>
          </p:nvGrpSpPr>
          <p:grpSpPr>
            <a:xfrm>
              <a:off x="-398093" y="3279378"/>
              <a:ext cx="164542" cy="36576"/>
              <a:chOff x="-2040789" y="3280594"/>
              <a:chExt cx="164542" cy="36576"/>
            </a:xfrm>
            <a:grpFill/>
          </p:grpSpPr>
          <p:sp>
            <p:nvSpPr>
              <p:cNvPr id="4499" name="Oval 4498"/>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0" name="Oval 4499"/>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1" name="Oval 4500"/>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2" name="Oval 4501"/>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07" name="Group 6035"/>
            <p:cNvGrpSpPr/>
            <p:nvPr/>
          </p:nvGrpSpPr>
          <p:grpSpPr>
            <a:xfrm>
              <a:off x="-377526" y="3238490"/>
              <a:ext cx="123409" cy="36576"/>
              <a:chOff x="-2017944" y="3242894"/>
              <a:chExt cx="123409" cy="36576"/>
            </a:xfrm>
            <a:grpFill/>
          </p:grpSpPr>
          <p:sp>
            <p:nvSpPr>
              <p:cNvPr id="4496" name="Oval 4495"/>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7" name="Oval 4496"/>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8" name="Oval 4497"/>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08" name="Group 6036"/>
            <p:cNvGrpSpPr/>
            <p:nvPr/>
          </p:nvGrpSpPr>
          <p:grpSpPr>
            <a:xfrm>
              <a:off x="-357014" y="3197602"/>
              <a:ext cx="82385" cy="36576"/>
              <a:chOff x="-1990592" y="3206318"/>
              <a:chExt cx="82385" cy="36576"/>
            </a:xfrm>
            <a:grpFill/>
          </p:grpSpPr>
          <p:sp>
            <p:nvSpPr>
              <p:cNvPr id="4491" name="Oval 4490"/>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2" name="Oval 4491"/>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09" name="Oval 4008"/>
            <p:cNvSpPr/>
            <p:nvPr/>
          </p:nvSpPr>
          <p:spPr>
            <a:xfrm>
              <a:off x="-334110" y="31567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10" name="Group 6038"/>
            <p:cNvGrpSpPr/>
            <p:nvPr/>
          </p:nvGrpSpPr>
          <p:grpSpPr>
            <a:xfrm>
              <a:off x="-417916" y="3320266"/>
              <a:ext cx="204188" cy="36576"/>
              <a:chOff x="-2040789" y="3320034"/>
              <a:chExt cx="204188" cy="36576"/>
            </a:xfrm>
            <a:grpFill/>
          </p:grpSpPr>
          <p:sp>
            <p:nvSpPr>
              <p:cNvPr id="4486" name="Oval 4485"/>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7" name="Oval 4486"/>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8" name="Oval 4487"/>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9" name="Oval 4488"/>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0" name="Oval 4489"/>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11" name="Group 6039"/>
            <p:cNvGrpSpPr/>
            <p:nvPr/>
          </p:nvGrpSpPr>
          <p:grpSpPr>
            <a:xfrm>
              <a:off x="-440508" y="3361154"/>
              <a:ext cx="249372" cy="36576"/>
              <a:chOff x="-685800" y="3356166"/>
              <a:chExt cx="249372" cy="36576"/>
            </a:xfrm>
            <a:grpFill/>
          </p:grpSpPr>
          <p:sp>
            <p:nvSpPr>
              <p:cNvPr id="4480" name="Oval 4479"/>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1" name="Oval 4480"/>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2" name="Oval 4481"/>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3" name="Oval 4482"/>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4" name="Oval 4483"/>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5" name="Oval 4484"/>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12" name="Group 6040"/>
            <p:cNvGrpSpPr/>
            <p:nvPr/>
          </p:nvGrpSpPr>
          <p:grpSpPr>
            <a:xfrm>
              <a:off x="-477762" y="3442930"/>
              <a:ext cx="323880" cy="36576"/>
              <a:chOff x="-685800" y="3397914"/>
              <a:chExt cx="323880" cy="36576"/>
            </a:xfrm>
            <a:grpFill/>
          </p:grpSpPr>
          <p:sp>
            <p:nvSpPr>
              <p:cNvPr id="4472" name="Oval 4471"/>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3" name="Oval 4472"/>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4" name="Oval 4473"/>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5" name="Oval 4474"/>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6" name="Oval 4475"/>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7" name="Oval 4476"/>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8" name="Oval 4477"/>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9" name="Oval 4478"/>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13" name="Group 6041"/>
            <p:cNvGrpSpPr/>
            <p:nvPr/>
          </p:nvGrpSpPr>
          <p:grpSpPr>
            <a:xfrm>
              <a:off x="-496050" y="3483818"/>
              <a:ext cx="360456" cy="36576"/>
              <a:chOff x="-685800" y="3434490"/>
              <a:chExt cx="360456" cy="36576"/>
            </a:xfrm>
            <a:grpFill/>
          </p:grpSpPr>
          <p:sp>
            <p:nvSpPr>
              <p:cNvPr id="4463" name="Oval 4462"/>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4" name="Oval 4463"/>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5" name="Oval 4464"/>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6" name="Oval 4465"/>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7" name="Oval 4466"/>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8" name="Oval 4467"/>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9" name="Oval 4468"/>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0" name="Oval 4469"/>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1" name="Oval 4470"/>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14" name="Group 6042"/>
            <p:cNvGrpSpPr/>
            <p:nvPr/>
          </p:nvGrpSpPr>
          <p:grpSpPr>
            <a:xfrm>
              <a:off x="-517782" y="3524706"/>
              <a:ext cx="403920" cy="36576"/>
              <a:chOff x="-685800" y="3470392"/>
              <a:chExt cx="403920" cy="36576"/>
            </a:xfrm>
            <a:grpFill/>
          </p:grpSpPr>
          <p:sp>
            <p:nvSpPr>
              <p:cNvPr id="4453" name="Oval 4452"/>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4" name="Oval 4453"/>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5" name="Oval 4454"/>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6" name="Oval 4455"/>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7" name="Oval 4456"/>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8" name="Oval 4457"/>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9" name="Oval 4458"/>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0" name="Oval 4459"/>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1" name="Oval 4460"/>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2" name="Oval 4461"/>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15" name="Group 6043"/>
            <p:cNvGrpSpPr/>
            <p:nvPr/>
          </p:nvGrpSpPr>
          <p:grpSpPr>
            <a:xfrm>
              <a:off x="-540926" y="3565594"/>
              <a:ext cx="450208" cy="36576"/>
              <a:chOff x="-685800" y="3508228"/>
              <a:chExt cx="450208" cy="36576"/>
            </a:xfrm>
            <a:grpFill/>
          </p:grpSpPr>
          <p:sp>
            <p:nvSpPr>
              <p:cNvPr id="4442" name="Oval 4441"/>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3" name="Oval 4442"/>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4" name="Oval 4443"/>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5" name="Oval 4444"/>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6" name="Oval 4445"/>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7" name="Oval 4446"/>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8" name="Oval 4447"/>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9" name="Oval 4448"/>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0" name="Oval 4449"/>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1" name="Oval 4450"/>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2" name="Oval 4451"/>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16" name="Group 6044"/>
            <p:cNvGrpSpPr/>
            <p:nvPr/>
          </p:nvGrpSpPr>
          <p:grpSpPr>
            <a:xfrm>
              <a:off x="-563084" y="3606482"/>
              <a:ext cx="494524" cy="36576"/>
              <a:chOff x="-685800" y="3544804"/>
              <a:chExt cx="494524" cy="36576"/>
            </a:xfrm>
            <a:grpFill/>
          </p:grpSpPr>
          <p:sp>
            <p:nvSpPr>
              <p:cNvPr id="4430" name="Oval 4429"/>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1" name="Oval 4430"/>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2" name="Oval 4431"/>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3" name="Oval 4432"/>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4" name="Oval 4433"/>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5" name="Oval 4434"/>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6" name="Oval 4435"/>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7" name="Oval 4436"/>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8" name="Oval 4437"/>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9" name="Oval 4438"/>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0" name="Oval 4439"/>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1" name="Oval 4440"/>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17" name="Group 6045"/>
            <p:cNvGrpSpPr/>
            <p:nvPr/>
          </p:nvGrpSpPr>
          <p:grpSpPr>
            <a:xfrm>
              <a:off x="-581372" y="3647370"/>
              <a:ext cx="531100" cy="36576"/>
              <a:chOff x="-685800" y="3581380"/>
              <a:chExt cx="531100" cy="36576"/>
            </a:xfrm>
            <a:grpFill/>
          </p:grpSpPr>
          <p:sp>
            <p:nvSpPr>
              <p:cNvPr id="4417" name="Oval 4416"/>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8" name="Oval 4417"/>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9" name="Oval 4418"/>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0" name="Oval 4419"/>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1" name="Oval 4420"/>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2" name="Oval 4421"/>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3" name="Oval 4422"/>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4" name="Oval 4423"/>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5" name="Oval 4424"/>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6" name="Oval 4425"/>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7" name="Oval 4426"/>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8" name="Oval 4427"/>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9" name="Oval 4428"/>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18" name="Group 6046"/>
            <p:cNvGrpSpPr/>
            <p:nvPr/>
          </p:nvGrpSpPr>
          <p:grpSpPr>
            <a:xfrm>
              <a:off x="-600810" y="3688258"/>
              <a:ext cx="569976" cy="36576"/>
              <a:chOff x="-685800" y="3617956"/>
              <a:chExt cx="569976" cy="36576"/>
            </a:xfrm>
            <a:grpFill/>
          </p:grpSpPr>
          <p:sp>
            <p:nvSpPr>
              <p:cNvPr id="4403" name="Oval 4402"/>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4" name="Oval 4403"/>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5" name="Oval 4404"/>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6" name="Oval 4405"/>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7" name="Oval 4406"/>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8" name="Oval 4407"/>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9" name="Oval 4408"/>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0" name="Oval 4409"/>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1" name="Oval 4410"/>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2" name="Oval 4411"/>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3" name="Oval 4412"/>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4" name="Oval 4413"/>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5" name="Oval 4414"/>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6" name="Oval 4415"/>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19" name="Group 6047"/>
            <p:cNvGrpSpPr/>
            <p:nvPr/>
          </p:nvGrpSpPr>
          <p:grpSpPr>
            <a:xfrm>
              <a:off x="-619098" y="3729146"/>
              <a:ext cx="606552" cy="36576"/>
              <a:chOff x="-685800" y="3654532"/>
              <a:chExt cx="606552" cy="36576"/>
            </a:xfrm>
            <a:grpFill/>
          </p:grpSpPr>
          <p:sp>
            <p:nvSpPr>
              <p:cNvPr id="4388" name="Oval 4387"/>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9" name="Oval 4388"/>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0" name="Oval 4389"/>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1" name="Oval 4390"/>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2" name="Oval 4391"/>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3" name="Oval 4392"/>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4" name="Oval 4393"/>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5" name="Oval 4394"/>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6" name="Oval 4395"/>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7" name="Oval 4396"/>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8" name="Oval 4397"/>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9" name="Oval 4398"/>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0" name="Oval 4399"/>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1" name="Oval 4400"/>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2" name="Oval 4401"/>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0" name="Group 6048"/>
            <p:cNvGrpSpPr/>
            <p:nvPr/>
          </p:nvGrpSpPr>
          <p:grpSpPr>
            <a:xfrm>
              <a:off x="-637386" y="3770034"/>
              <a:ext cx="643128" cy="36576"/>
              <a:chOff x="-488798" y="3691596"/>
              <a:chExt cx="643128" cy="36576"/>
            </a:xfrm>
            <a:grpFill/>
          </p:grpSpPr>
          <p:sp>
            <p:nvSpPr>
              <p:cNvPr id="4372" name="Oval 4371"/>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3" name="Oval 4372"/>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4" name="Oval 4373"/>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5" name="Oval 4374"/>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6" name="Oval 4375"/>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7" name="Oval 4376"/>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8" name="Oval 4377"/>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9" name="Oval 4378"/>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0" name="Oval 4379"/>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1" name="Oval 4380"/>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2" name="Oval 4381"/>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3" name="Oval 4382"/>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4" name="Oval 4383"/>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5" name="Oval 4384"/>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6" name="Oval 4385"/>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7" name="Oval 4386"/>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1" name="Group 6049"/>
            <p:cNvGrpSpPr/>
            <p:nvPr/>
          </p:nvGrpSpPr>
          <p:grpSpPr>
            <a:xfrm>
              <a:off x="-655674" y="3810922"/>
              <a:ext cx="679704" cy="36576"/>
              <a:chOff x="-488798" y="3727863"/>
              <a:chExt cx="679704" cy="36576"/>
            </a:xfrm>
            <a:grpFill/>
          </p:grpSpPr>
          <p:sp>
            <p:nvSpPr>
              <p:cNvPr id="4355" name="Oval 4354"/>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6" name="Oval 4355"/>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7" name="Oval 4356"/>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8" name="Oval 4357"/>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9" name="Oval 4358"/>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0" name="Oval 4359"/>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1" name="Oval 4360"/>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2" name="Oval 4361"/>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3" name="Oval 4362"/>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4" name="Oval 4363"/>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5" name="Oval 4364"/>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6" name="Oval 4365"/>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7" name="Oval 4366"/>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8" name="Oval 4367"/>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9" name="Oval 4368"/>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0" name="Oval 4369"/>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1" name="Oval 4370"/>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2" name="Group 6050"/>
            <p:cNvGrpSpPr/>
            <p:nvPr/>
          </p:nvGrpSpPr>
          <p:grpSpPr>
            <a:xfrm>
              <a:off x="-673962" y="3851810"/>
              <a:ext cx="716280" cy="36576"/>
              <a:chOff x="-488798" y="3766630"/>
              <a:chExt cx="716280" cy="36576"/>
            </a:xfrm>
            <a:grpFill/>
          </p:grpSpPr>
          <p:sp>
            <p:nvSpPr>
              <p:cNvPr id="4337" name="Oval 4336"/>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8" name="Oval 4337"/>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9" name="Oval 4338"/>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0" name="Oval 4339"/>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1" name="Oval 4340"/>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2" name="Oval 4341"/>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3" name="Oval 4342"/>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4" name="Oval 4343"/>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5" name="Oval 4344"/>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6" name="Oval 4345"/>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7" name="Oval 4346"/>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8" name="Oval 4347"/>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9" name="Oval 4348"/>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0" name="Oval 4349"/>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1" name="Oval 4350"/>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2" name="Oval 4351"/>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3" name="Oval 4352"/>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4" name="Oval 4353"/>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3" name="Group 6051"/>
            <p:cNvGrpSpPr/>
            <p:nvPr/>
          </p:nvGrpSpPr>
          <p:grpSpPr>
            <a:xfrm>
              <a:off x="-693977" y="3892698"/>
              <a:ext cx="756310" cy="36576"/>
              <a:chOff x="-488798" y="3803206"/>
              <a:chExt cx="756310" cy="36576"/>
            </a:xfrm>
            <a:grpFill/>
          </p:grpSpPr>
          <p:sp>
            <p:nvSpPr>
              <p:cNvPr id="4318" name="Oval 4317"/>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9" name="Oval 4318"/>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0" name="Oval 4319"/>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1" name="Oval 4320"/>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2" name="Oval 4321"/>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3" name="Oval 4322"/>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4" name="Oval 4323"/>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5" name="Oval 4324"/>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6" name="Oval 4325"/>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7" name="Oval 4326"/>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8" name="Oval 4327"/>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9" name="Oval 4328"/>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0" name="Oval 4329"/>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1" name="Oval 4330"/>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2" name="Oval 4331"/>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3" name="Oval 4332"/>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4" name="Oval 4333"/>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5" name="Oval 4334"/>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6" name="Oval 4335"/>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4" name="Group 6052"/>
            <p:cNvGrpSpPr/>
            <p:nvPr/>
          </p:nvGrpSpPr>
          <p:grpSpPr>
            <a:xfrm>
              <a:off x="-712265" y="3933586"/>
              <a:ext cx="792886" cy="36576"/>
              <a:chOff x="-488798" y="3839782"/>
              <a:chExt cx="792886" cy="36576"/>
            </a:xfrm>
            <a:grpFill/>
          </p:grpSpPr>
          <p:sp>
            <p:nvSpPr>
              <p:cNvPr id="4298" name="Oval 4297"/>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9" name="Oval 4298"/>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0" name="Oval 4299"/>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 name="Oval 4300"/>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2" name="Oval 4301"/>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3" name="Oval 4302"/>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4" name="Oval 4303"/>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5" name="Oval 4304"/>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6" name="Oval 4305"/>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7" name="Oval 4306"/>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8" name="Oval 4307"/>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9" name="Oval 4308"/>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0" name="Oval 4309"/>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1" name="Oval 4310"/>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2" name="Oval 4311"/>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3" name="Oval 4312"/>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4" name="Oval 4313"/>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5" name="Oval 4314"/>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6" name="Oval 4315"/>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7" name="Oval 4316"/>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5" name="Group 6053"/>
            <p:cNvGrpSpPr/>
            <p:nvPr/>
          </p:nvGrpSpPr>
          <p:grpSpPr>
            <a:xfrm>
              <a:off x="-730553" y="3974474"/>
              <a:ext cx="829462" cy="36576"/>
              <a:chOff x="-488798" y="3876358"/>
              <a:chExt cx="829462" cy="36576"/>
            </a:xfrm>
            <a:grpFill/>
          </p:grpSpPr>
          <p:sp>
            <p:nvSpPr>
              <p:cNvPr id="4277" name="Oval 4276"/>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8" name="Oval 4277"/>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9" name="Oval 4278"/>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0" name="Oval 4279"/>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1" name="Oval 4280"/>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2" name="Oval 4281"/>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3" name="Oval 4282"/>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4" name="Oval 4283"/>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5" name="Oval 4284"/>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6" name="Oval 4285"/>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7" name="Oval 4286"/>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8" name="Oval 4287"/>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9" name="Oval 4288"/>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0" name="Oval 4289"/>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1" name="Oval 4290"/>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2" name="Oval 4291"/>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3" name="Oval 4292"/>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4" name="Oval 4293"/>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5" name="Oval 4294"/>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6" name="Oval 4295"/>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7" name="Oval 4296"/>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6" name="Group 6054"/>
            <p:cNvGrpSpPr/>
            <p:nvPr/>
          </p:nvGrpSpPr>
          <p:grpSpPr>
            <a:xfrm>
              <a:off x="-746199" y="4015362"/>
              <a:ext cx="860754" cy="36576"/>
              <a:chOff x="-488798" y="3918840"/>
              <a:chExt cx="860754" cy="36576"/>
            </a:xfrm>
            <a:grpFill/>
          </p:grpSpPr>
          <p:sp>
            <p:nvSpPr>
              <p:cNvPr id="4255" name="Oval 4254"/>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6" name="Oval 4255"/>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7" name="Oval 4256"/>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8" name="Oval 4257"/>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9" name="Oval 4258"/>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0" name="Oval 4259"/>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1" name="Oval 4260"/>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2" name="Oval 4261"/>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3" name="Oval 4262"/>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4" name="Oval 4263"/>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5" name="Oval 4264"/>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6" name="Oval 4265"/>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7" name="Oval 4266"/>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8" name="Oval 4267"/>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9" name="Oval 4268"/>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0" name="Oval 4269"/>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1" name="Oval 4270"/>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2" name="Oval 4271"/>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3" name="Oval 4272"/>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4" name="Oval 4273"/>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5" name="Oval 4274"/>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6" name="Oval 4275"/>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7" name="Group 6055"/>
            <p:cNvGrpSpPr/>
            <p:nvPr/>
          </p:nvGrpSpPr>
          <p:grpSpPr>
            <a:xfrm>
              <a:off x="-767027" y="4056250"/>
              <a:ext cx="902410" cy="36576"/>
              <a:chOff x="-488798" y="3954100"/>
              <a:chExt cx="902410" cy="36576"/>
            </a:xfrm>
            <a:grpFill/>
          </p:grpSpPr>
          <p:sp>
            <p:nvSpPr>
              <p:cNvPr id="4232" name="Oval 4231"/>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3" name="Oval 4232"/>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4" name="Oval 4233"/>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5" name="Oval 4234"/>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6" name="Oval 4235"/>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7" name="Oval 4236"/>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8" name="Oval 4237"/>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9" name="Oval 4238"/>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0" name="Oval 4239"/>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1" name="Oval 4240"/>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2" name="Oval 4241"/>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3" name="Oval 4242"/>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4" name="Oval 4243"/>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5" name="Oval 4244"/>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6" name="Oval 4245"/>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7" name="Oval 4246"/>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8" name="Oval 4247"/>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9" name="Oval 4248"/>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0" name="Oval 4249"/>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1" name="Oval 4250"/>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2" name="Oval 4251"/>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3" name="Oval 4252"/>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4" name="Oval 4253"/>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8" name="Group 6056"/>
            <p:cNvGrpSpPr/>
            <p:nvPr/>
          </p:nvGrpSpPr>
          <p:grpSpPr>
            <a:xfrm>
              <a:off x="-788821" y="4097138"/>
              <a:ext cx="945998" cy="36576"/>
              <a:chOff x="-488798" y="3995584"/>
              <a:chExt cx="945998" cy="36576"/>
            </a:xfrm>
            <a:grpFill/>
          </p:grpSpPr>
          <p:sp>
            <p:nvSpPr>
              <p:cNvPr id="4208" name="Oval 4207"/>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9" name="Oval 4208"/>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0" name="Oval 4209"/>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1" name="Oval 4210"/>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2" name="Oval 4211"/>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3" name="Oval 4212"/>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4" name="Oval 4213"/>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5" name="Oval 4214"/>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6" name="Oval 4215"/>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7" name="Oval 4216"/>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8" name="Oval 4217"/>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9" name="Oval 4218"/>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0" name="Oval 4219"/>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1" name="Oval 4220"/>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2" name="Oval 4221"/>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3" name="Oval 4222"/>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4" name="Oval 4223"/>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5" name="Oval 4224"/>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6" name="Oval 4225"/>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7" name="Oval 4226"/>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8" name="Oval 4227"/>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9" name="Oval 4228"/>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0" name="Oval 4229"/>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1" name="Oval 4230"/>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9" name="Group 6057"/>
            <p:cNvGrpSpPr/>
            <p:nvPr/>
          </p:nvGrpSpPr>
          <p:grpSpPr>
            <a:xfrm>
              <a:off x="-807109" y="4138026"/>
              <a:ext cx="982574" cy="36576"/>
              <a:chOff x="-672592" y="4032832"/>
              <a:chExt cx="982574" cy="36576"/>
            </a:xfrm>
            <a:grpFill/>
          </p:grpSpPr>
          <p:sp>
            <p:nvSpPr>
              <p:cNvPr id="4183" name="Oval 4182"/>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4" name="Oval 4183"/>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5" name="Oval 4184"/>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6" name="Oval 4185"/>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7" name="Oval 4186"/>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8" name="Oval 4187"/>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9" name="Oval 4188"/>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0" name="Oval 4189"/>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1" name="Oval 4190"/>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2" name="Oval 4191"/>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3" name="Oval 4192"/>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4" name="Oval 4193"/>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5" name="Oval 4194"/>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6" name="Oval 4195"/>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7" name="Oval 4196"/>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8" name="Oval 4197"/>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 name="Oval 4198"/>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0" name="Oval 4199"/>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1" name="Oval 4200"/>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2" name="Oval 4201"/>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3" name="Oval 4202"/>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4" name="Oval 4203"/>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5" name="Oval 4204"/>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6" name="Oval 4205"/>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7" name="Oval 4206"/>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30" name="Group 6058"/>
            <p:cNvGrpSpPr/>
            <p:nvPr/>
          </p:nvGrpSpPr>
          <p:grpSpPr>
            <a:xfrm>
              <a:off x="-829258" y="4178914"/>
              <a:ext cx="1026872" cy="36576"/>
              <a:chOff x="-672592" y="4071768"/>
              <a:chExt cx="1026872" cy="36576"/>
            </a:xfrm>
            <a:grpFill/>
          </p:grpSpPr>
          <p:sp>
            <p:nvSpPr>
              <p:cNvPr id="4157" name="Oval 4156"/>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8" name="Oval 4157"/>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9" name="Oval 4158"/>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0" name="Oval 4159"/>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1" name="Oval 4160"/>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2" name="Oval 4161"/>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3" name="Oval 4162"/>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4" name="Oval 4163"/>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5" name="Oval 4164"/>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6" name="Oval 4165"/>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7" name="Oval 4166"/>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8" name="Oval 4167"/>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9" name="Oval 4168"/>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0" name="Oval 4169"/>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1" name="Oval 4170"/>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2" name="Oval 4171"/>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3" name="Oval 4172"/>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4" name="Oval 4173"/>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5" name="Oval 4174"/>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6" name="Oval 4175"/>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7" name="Oval 4176"/>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8" name="Oval 4177"/>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9" name="Oval 4178"/>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0" name="Oval 4179"/>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1" name="Oval 4180"/>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2" name="Oval 4181"/>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31" name="Group 6059"/>
            <p:cNvGrpSpPr/>
            <p:nvPr/>
          </p:nvGrpSpPr>
          <p:grpSpPr>
            <a:xfrm>
              <a:off x="-850086" y="4219802"/>
              <a:ext cx="1068528" cy="36576"/>
              <a:chOff x="-672592" y="4114588"/>
              <a:chExt cx="1068528" cy="36576"/>
            </a:xfrm>
            <a:grpFill/>
          </p:grpSpPr>
          <p:sp>
            <p:nvSpPr>
              <p:cNvPr id="4130" name="Oval 4129"/>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1" name="Oval 4130"/>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2" name="Oval 4131"/>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3" name="Oval 4132"/>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4" name="Oval 4133"/>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5" name="Oval 4134"/>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6" name="Oval 4135"/>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7" name="Oval 4136"/>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8" name="Oval 4137"/>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9" name="Oval 4138"/>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0" name="Oval 4139"/>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1" name="Oval 4140"/>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2" name="Oval 4141"/>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3" name="Oval 4142"/>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4" name="Oval 4143"/>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5" name="Oval 4144"/>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6" name="Oval 4145"/>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7" name="Oval 4146"/>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8" name="Oval 4147"/>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9" name="Oval 4148"/>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0" name="Oval 4149"/>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1" name="Oval 4150"/>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2" name="Oval 4151"/>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3" name="Oval 4152"/>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4" name="Oval 4153"/>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5" name="Oval 4154"/>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6" name="Oval 4155"/>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32" name="Group 6060"/>
            <p:cNvGrpSpPr/>
            <p:nvPr/>
          </p:nvGrpSpPr>
          <p:grpSpPr>
            <a:xfrm>
              <a:off x="-871778" y="4260690"/>
              <a:ext cx="1111912" cy="36576"/>
              <a:chOff x="-672592" y="4156540"/>
              <a:chExt cx="1111912" cy="36576"/>
            </a:xfrm>
            <a:grpFill/>
          </p:grpSpPr>
          <p:sp>
            <p:nvSpPr>
              <p:cNvPr id="4102" name="Oval 4101"/>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3" name="Oval 4102"/>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4" name="Oval 4103"/>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Oval 4104"/>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6" name="Oval 4105"/>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Oval 4106"/>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8" name="Oval 4107"/>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Oval 4108"/>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0" name="Oval 4109"/>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1" name="Oval 4110"/>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2" name="Oval 4111"/>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3" name="Oval 4112"/>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4" name="Oval 4113"/>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5" name="Oval 4114"/>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6" name="Oval 4115"/>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7" name="Oval 4116"/>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8" name="Oval 4117"/>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9" name="Oval 4118"/>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0" name="Oval 4119"/>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1" name="Oval 4120"/>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2" name="Oval 4121"/>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3" name="Oval 4122"/>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4" name="Oval 4123"/>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5" name="Oval 4124"/>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6" name="Oval 4125"/>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7" name="Oval 4126"/>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8" name="Oval 4127"/>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9" name="Oval 4128"/>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33" name="Group 6061"/>
            <p:cNvGrpSpPr/>
            <p:nvPr/>
          </p:nvGrpSpPr>
          <p:grpSpPr>
            <a:xfrm>
              <a:off x="-457239" y="3402042"/>
              <a:ext cx="282834" cy="36576"/>
              <a:chOff x="-291784" y="3367926"/>
              <a:chExt cx="282834" cy="36576"/>
            </a:xfrm>
            <a:grpFill/>
          </p:grpSpPr>
          <p:sp>
            <p:nvSpPr>
              <p:cNvPr id="4095" name="Oval 4094"/>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 name="Oval 4095"/>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 name="Oval 4096"/>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Oval 4097"/>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9" name="Oval 4098"/>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0" name="Oval 4099"/>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1" name="Oval 4100"/>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34" name="Group 6062"/>
            <p:cNvGrpSpPr/>
            <p:nvPr/>
          </p:nvGrpSpPr>
          <p:grpSpPr>
            <a:xfrm>
              <a:off x="-892302" y="4301578"/>
              <a:ext cx="1152960" cy="36576"/>
              <a:chOff x="-685800" y="4267200"/>
              <a:chExt cx="1152960" cy="36576"/>
            </a:xfrm>
            <a:grpFill/>
          </p:grpSpPr>
          <p:sp>
            <p:nvSpPr>
              <p:cNvPr id="4066" name="Oval 4065"/>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7" name="Oval 4066"/>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8" name="Oval 4067"/>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9" name="Oval 4068"/>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0" name="Oval 4069"/>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1" name="Oval 4070"/>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2" name="Oval 4071"/>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3" name="Oval 4072"/>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4" name="Oval 4073"/>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5" name="Oval 4074"/>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6" name="Oval 4075"/>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7" name="Oval 4076"/>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8" name="Oval 4077"/>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9" name="Oval 4078"/>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0" name="Oval 4079"/>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1" name="Oval 4080"/>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2" name="Oval 4081"/>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3" name="Oval 4082"/>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4" name="Oval 4083"/>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5" name="Oval 4084"/>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6" name="Oval 4085"/>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7" name="Oval 4086"/>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8" name="Oval 4087"/>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9" name="Oval 4088"/>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0" name="Oval 4089"/>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1" name="Oval 4090"/>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2" name="Oval 4091"/>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3" name="Oval 4092"/>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4" name="Oval 4093"/>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35" name="Group 6063"/>
            <p:cNvGrpSpPr/>
            <p:nvPr/>
          </p:nvGrpSpPr>
          <p:grpSpPr>
            <a:xfrm>
              <a:off x="-914400" y="4342468"/>
              <a:ext cx="1197156" cy="36576"/>
              <a:chOff x="-685800" y="4303776"/>
              <a:chExt cx="1197156" cy="36576"/>
            </a:xfrm>
            <a:grpFill/>
          </p:grpSpPr>
          <p:sp>
            <p:nvSpPr>
              <p:cNvPr id="4036" name="Oval 4035"/>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7" name="Oval 4036"/>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8" name="Oval 4037"/>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9" name="Oval 4038"/>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0" name="Oval 4039"/>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1" name="Oval 4040"/>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2" name="Oval 4041"/>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3" name="Oval 4042"/>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4" name="Oval 4043"/>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5" name="Oval 4044"/>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6" name="Oval 4045"/>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7" name="Oval 4046"/>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8" name="Oval 4047"/>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9" name="Oval 4048"/>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0" name="Oval 4049"/>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1" name="Oval 4050"/>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2" name="Oval 4051"/>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3" name="Oval 4052"/>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4" name="Oval 4053"/>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5" name="Oval 4054"/>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6" name="Oval 4055"/>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7" name="Oval 4056"/>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8" name="Oval 4057"/>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9" name="Oval 4058"/>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0" name="Oval 4059"/>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1" name="Oval 4060"/>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2" name="Oval 4061"/>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3" name="Oval 4062"/>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4" name="Oval 4063"/>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5" name="Oval 4064"/>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503" name="Group 4502"/>
          <p:cNvGrpSpPr/>
          <p:nvPr/>
        </p:nvGrpSpPr>
        <p:grpSpPr>
          <a:xfrm>
            <a:off x="5837515" y="3352800"/>
            <a:ext cx="791885" cy="1325880"/>
            <a:chOff x="-914400" y="3156714"/>
            <a:chExt cx="1197156" cy="1222330"/>
          </a:xfrm>
          <a:solidFill>
            <a:schemeClr val="accent6">
              <a:lumMod val="20000"/>
              <a:lumOff val="80000"/>
            </a:schemeClr>
          </a:solidFill>
        </p:grpSpPr>
        <p:grpSp>
          <p:nvGrpSpPr>
            <p:cNvPr id="4504" name="Group 6034"/>
            <p:cNvGrpSpPr/>
            <p:nvPr/>
          </p:nvGrpSpPr>
          <p:grpSpPr>
            <a:xfrm>
              <a:off x="-398093" y="3279378"/>
              <a:ext cx="164542" cy="36576"/>
              <a:chOff x="-2040789" y="3280594"/>
              <a:chExt cx="164542" cy="36576"/>
            </a:xfrm>
            <a:grpFill/>
          </p:grpSpPr>
          <p:sp>
            <p:nvSpPr>
              <p:cNvPr id="6548" name="Oval 6547"/>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49" name="Oval 6548"/>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0" name="Oval 6549"/>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1" name="Oval 6550"/>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05" name="Group 6035"/>
            <p:cNvGrpSpPr/>
            <p:nvPr/>
          </p:nvGrpSpPr>
          <p:grpSpPr>
            <a:xfrm>
              <a:off x="-377526" y="3238490"/>
              <a:ext cx="123409" cy="36576"/>
              <a:chOff x="-2017944" y="3242894"/>
              <a:chExt cx="123409" cy="36576"/>
            </a:xfrm>
            <a:grpFill/>
          </p:grpSpPr>
          <p:sp>
            <p:nvSpPr>
              <p:cNvPr id="6545" name="Oval 6544"/>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46" name="Oval 6545"/>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47" name="Oval 6546"/>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06" name="Group 6036"/>
            <p:cNvGrpSpPr/>
            <p:nvPr/>
          </p:nvGrpSpPr>
          <p:grpSpPr>
            <a:xfrm>
              <a:off x="-357014" y="3197602"/>
              <a:ext cx="82385" cy="36576"/>
              <a:chOff x="-1990592" y="3206318"/>
              <a:chExt cx="82385" cy="36576"/>
            </a:xfrm>
            <a:grpFill/>
          </p:grpSpPr>
          <p:sp>
            <p:nvSpPr>
              <p:cNvPr id="6543" name="Oval 6542"/>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44" name="Oval 6543"/>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07" name="Oval 4506"/>
            <p:cNvSpPr/>
            <p:nvPr/>
          </p:nvSpPr>
          <p:spPr>
            <a:xfrm>
              <a:off x="-334110" y="31567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75" name="Group 6038"/>
            <p:cNvGrpSpPr/>
            <p:nvPr/>
          </p:nvGrpSpPr>
          <p:grpSpPr>
            <a:xfrm>
              <a:off x="-417916" y="3320266"/>
              <a:ext cx="204188" cy="36576"/>
              <a:chOff x="-2040789" y="3320034"/>
              <a:chExt cx="204188" cy="36576"/>
            </a:xfrm>
            <a:grpFill/>
          </p:grpSpPr>
          <p:sp>
            <p:nvSpPr>
              <p:cNvPr id="6538" name="Oval 6537"/>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9" name="Oval 6538"/>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40" name="Oval 6539"/>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41" name="Oval 6540"/>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42" name="Oval 6541"/>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76" name="Group 6039"/>
            <p:cNvGrpSpPr/>
            <p:nvPr/>
          </p:nvGrpSpPr>
          <p:grpSpPr>
            <a:xfrm>
              <a:off x="-440508" y="3361154"/>
              <a:ext cx="249372" cy="36576"/>
              <a:chOff x="-685800" y="3356166"/>
              <a:chExt cx="249372" cy="36576"/>
            </a:xfrm>
            <a:grpFill/>
          </p:grpSpPr>
          <p:sp>
            <p:nvSpPr>
              <p:cNvPr id="6532" name="Oval 6531"/>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3" name="Oval 6532"/>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4" name="Oval 6533"/>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5" name="Oval 6534"/>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6" name="Oval 6535"/>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7" name="Oval 6536"/>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77" name="Group 6040"/>
            <p:cNvGrpSpPr/>
            <p:nvPr/>
          </p:nvGrpSpPr>
          <p:grpSpPr>
            <a:xfrm>
              <a:off x="-477762" y="3442930"/>
              <a:ext cx="323880" cy="36576"/>
              <a:chOff x="-685800" y="3397914"/>
              <a:chExt cx="323880" cy="36576"/>
            </a:xfrm>
            <a:grpFill/>
          </p:grpSpPr>
          <p:sp>
            <p:nvSpPr>
              <p:cNvPr id="5037" name="Oval 5036"/>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8" name="Oval 5037"/>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9" name="Oval 5038"/>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40" name="Oval 5039"/>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41" name="Oval 5040"/>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42" name="Oval 5041"/>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0" name="Oval 6529"/>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1" name="Oval 6530"/>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78" name="Group 6041"/>
            <p:cNvGrpSpPr/>
            <p:nvPr/>
          </p:nvGrpSpPr>
          <p:grpSpPr>
            <a:xfrm>
              <a:off x="-496050" y="3483818"/>
              <a:ext cx="360456" cy="36576"/>
              <a:chOff x="-685800" y="3434490"/>
              <a:chExt cx="360456" cy="36576"/>
            </a:xfrm>
            <a:grpFill/>
          </p:grpSpPr>
          <p:sp>
            <p:nvSpPr>
              <p:cNvPr id="5028" name="Oval 5027"/>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9" name="Oval 5028"/>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0" name="Oval 5029"/>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1" name="Oval 5030"/>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2" name="Oval 5031"/>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3" name="Oval 5032"/>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4" name="Oval 5033"/>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5" name="Oval 5034"/>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6" name="Oval 5035"/>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79" name="Group 6042"/>
            <p:cNvGrpSpPr/>
            <p:nvPr/>
          </p:nvGrpSpPr>
          <p:grpSpPr>
            <a:xfrm>
              <a:off x="-517782" y="3524706"/>
              <a:ext cx="403920" cy="36576"/>
              <a:chOff x="-685800" y="3470392"/>
              <a:chExt cx="403920" cy="36576"/>
            </a:xfrm>
            <a:grpFill/>
          </p:grpSpPr>
          <p:sp>
            <p:nvSpPr>
              <p:cNvPr id="5018" name="Oval 5017"/>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9" name="Oval 5018"/>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0" name="Oval 5019"/>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1" name="Oval 5020"/>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2" name="Oval 5021"/>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3" name="Oval 5022"/>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4" name="Oval 5023"/>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5" name="Oval 5024"/>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6" name="Oval 5025"/>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7" name="Oval 5026"/>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80" name="Group 6043"/>
            <p:cNvGrpSpPr/>
            <p:nvPr/>
          </p:nvGrpSpPr>
          <p:grpSpPr>
            <a:xfrm>
              <a:off x="-540926" y="3565594"/>
              <a:ext cx="450208" cy="36576"/>
              <a:chOff x="-685800" y="3508228"/>
              <a:chExt cx="450208" cy="36576"/>
            </a:xfrm>
            <a:grpFill/>
          </p:grpSpPr>
          <p:sp>
            <p:nvSpPr>
              <p:cNvPr id="5007" name="Oval 5006"/>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8" name="Oval 5007"/>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9" name="Oval 5008"/>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0" name="Oval 5009"/>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1" name="Oval 5010"/>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2" name="Oval 5011"/>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3" name="Oval 5012"/>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4" name="Oval 5013"/>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5" name="Oval 5014"/>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6" name="Oval 5015"/>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7" name="Oval 5016"/>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81" name="Group 6044"/>
            <p:cNvGrpSpPr/>
            <p:nvPr/>
          </p:nvGrpSpPr>
          <p:grpSpPr>
            <a:xfrm>
              <a:off x="-563084" y="3606482"/>
              <a:ext cx="494524" cy="36576"/>
              <a:chOff x="-685800" y="3544804"/>
              <a:chExt cx="494524" cy="36576"/>
            </a:xfrm>
            <a:grpFill/>
          </p:grpSpPr>
          <p:sp>
            <p:nvSpPr>
              <p:cNvPr id="4995" name="Oval 4994"/>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6" name="Oval 4995"/>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7" name="Oval 4996"/>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8" name="Oval 4997"/>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9" name="Oval 4998"/>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0" name="Oval 4999"/>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1" name="Oval 5000"/>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2" name="Oval 5001"/>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3" name="Oval 5002"/>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4" name="Oval 5003"/>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5" name="Oval 5004"/>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6" name="Oval 5005"/>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82" name="Group 6045"/>
            <p:cNvGrpSpPr/>
            <p:nvPr/>
          </p:nvGrpSpPr>
          <p:grpSpPr>
            <a:xfrm>
              <a:off x="-581372" y="3647370"/>
              <a:ext cx="531100" cy="36576"/>
              <a:chOff x="-685800" y="3581380"/>
              <a:chExt cx="531100" cy="36576"/>
            </a:xfrm>
            <a:grpFill/>
          </p:grpSpPr>
          <p:sp>
            <p:nvSpPr>
              <p:cNvPr id="4982" name="Oval 4981"/>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3" name="Oval 4982"/>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4" name="Oval 4983"/>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5" name="Oval 4984"/>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6" name="Oval 4985"/>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7" name="Oval 4986"/>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8" name="Oval 4987"/>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9" name="Oval 4988"/>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0" name="Oval 4989"/>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1" name="Oval 4990"/>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2" name="Oval 4991"/>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3" name="Oval 4992"/>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4" name="Oval 4993"/>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83" name="Group 6046"/>
            <p:cNvGrpSpPr/>
            <p:nvPr/>
          </p:nvGrpSpPr>
          <p:grpSpPr>
            <a:xfrm>
              <a:off x="-600810" y="3688258"/>
              <a:ext cx="569976" cy="36576"/>
              <a:chOff x="-685800" y="3617956"/>
              <a:chExt cx="569976" cy="36576"/>
            </a:xfrm>
            <a:grpFill/>
          </p:grpSpPr>
          <p:sp>
            <p:nvSpPr>
              <p:cNvPr id="4968" name="Oval 4967"/>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9" name="Oval 4968"/>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0" name="Oval 4969"/>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1" name="Oval 4970"/>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2" name="Oval 4971"/>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3" name="Oval 4972"/>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4" name="Oval 4973"/>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5" name="Oval 4974"/>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6" name="Oval 4975"/>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7" name="Oval 4976"/>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8" name="Oval 4977"/>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9" name="Oval 4978"/>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0" name="Oval 4979"/>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1" name="Oval 4980"/>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84" name="Group 6047"/>
            <p:cNvGrpSpPr/>
            <p:nvPr/>
          </p:nvGrpSpPr>
          <p:grpSpPr>
            <a:xfrm>
              <a:off x="-619098" y="3729146"/>
              <a:ext cx="606552" cy="36576"/>
              <a:chOff x="-685800" y="3654532"/>
              <a:chExt cx="606552" cy="36576"/>
            </a:xfrm>
            <a:grpFill/>
          </p:grpSpPr>
          <p:sp>
            <p:nvSpPr>
              <p:cNvPr id="4953" name="Oval 4952"/>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4" name="Oval 4953"/>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5" name="Oval 4954"/>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6" name="Oval 4955"/>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7" name="Oval 4956"/>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8" name="Oval 4957"/>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9" name="Oval 4958"/>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0" name="Oval 4959"/>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1" name="Oval 4960"/>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2" name="Oval 4961"/>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3" name="Oval 4962"/>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4" name="Oval 4963"/>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5" name="Oval 4964"/>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6" name="Oval 4965"/>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7" name="Oval 4966"/>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85" name="Group 6048"/>
            <p:cNvGrpSpPr/>
            <p:nvPr/>
          </p:nvGrpSpPr>
          <p:grpSpPr>
            <a:xfrm>
              <a:off x="-637386" y="3770034"/>
              <a:ext cx="643128" cy="36576"/>
              <a:chOff x="-488798" y="3691596"/>
              <a:chExt cx="643128" cy="36576"/>
            </a:xfrm>
            <a:grpFill/>
          </p:grpSpPr>
          <p:sp>
            <p:nvSpPr>
              <p:cNvPr id="4937" name="Oval 4936"/>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8" name="Oval 4937"/>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9" name="Oval 4938"/>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0" name="Oval 4939"/>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1" name="Oval 4940"/>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2" name="Oval 4941"/>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3" name="Oval 4942"/>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4" name="Oval 4943"/>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5" name="Oval 4944"/>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6" name="Oval 4945"/>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7" name="Oval 4946"/>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8" name="Oval 4947"/>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9" name="Oval 4948"/>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0" name="Oval 4949"/>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1" name="Oval 4950"/>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2" name="Oval 4951"/>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86" name="Group 6049"/>
            <p:cNvGrpSpPr/>
            <p:nvPr/>
          </p:nvGrpSpPr>
          <p:grpSpPr>
            <a:xfrm>
              <a:off x="-655674" y="3810922"/>
              <a:ext cx="679704" cy="36576"/>
              <a:chOff x="-488798" y="3727863"/>
              <a:chExt cx="679704" cy="36576"/>
            </a:xfrm>
            <a:grpFill/>
          </p:grpSpPr>
          <p:sp>
            <p:nvSpPr>
              <p:cNvPr id="4920" name="Oval 4919"/>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1" name="Oval 4920"/>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2" name="Oval 4921"/>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3" name="Oval 4922"/>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4" name="Oval 4923"/>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5" name="Oval 4924"/>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6" name="Oval 4925"/>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7" name="Oval 4926"/>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8" name="Oval 4927"/>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9" name="Oval 4928"/>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0" name="Oval 4929"/>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1" name="Oval 4930"/>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2" name="Oval 4931"/>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3" name="Oval 4932"/>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4" name="Oval 4933"/>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5" name="Oval 4934"/>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6" name="Oval 4935"/>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87" name="Group 6050"/>
            <p:cNvGrpSpPr/>
            <p:nvPr/>
          </p:nvGrpSpPr>
          <p:grpSpPr>
            <a:xfrm>
              <a:off x="-673962" y="3851810"/>
              <a:ext cx="716280" cy="36576"/>
              <a:chOff x="-488798" y="3766630"/>
              <a:chExt cx="716280" cy="36576"/>
            </a:xfrm>
            <a:grpFill/>
          </p:grpSpPr>
          <p:sp>
            <p:nvSpPr>
              <p:cNvPr id="4902" name="Oval 4901"/>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3" name="Oval 4902"/>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4" name="Oval 4903"/>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5" name="Oval 4904"/>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6" name="Oval 4905"/>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7" name="Oval 4906"/>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8" name="Oval 4907"/>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9" name="Oval 4908"/>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0" name="Oval 4909"/>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1" name="Oval 4910"/>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2" name="Oval 4911"/>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3" name="Oval 4912"/>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4" name="Oval 4913"/>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5" name="Oval 4914"/>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6" name="Oval 4915"/>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7" name="Oval 4916"/>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8" name="Oval 4917"/>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9" name="Oval 4918"/>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88" name="Group 6051"/>
            <p:cNvGrpSpPr/>
            <p:nvPr/>
          </p:nvGrpSpPr>
          <p:grpSpPr>
            <a:xfrm>
              <a:off x="-693977" y="3892698"/>
              <a:ext cx="756310" cy="36576"/>
              <a:chOff x="-488798" y="3803206"/>
              <a:chExt cx="756310" cy="36576"/>
            </a:xfrm>
            <a:grpFill/>
          </p:grpSpPr>
          <p:sp>
            <p:nvSpPr>
              <p:cNvPr id="4883" name="Oval 4882"/>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4" name="Oval 4883"/>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5" name="Oval 4884"/>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6" name="Oval 4885"/>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7" name="Oval 4886"/>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8" name="Oval 4887"/>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9" name="Oval 4888"/>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0" name="Oval 4889"/>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1" name="Oval 4890"/>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2" name="Oval 4891"/>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3" name="Oval 4892"/>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4" name="Oval 4893"/>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5" name="Oval 4894"/>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6" name="Oval 4895"/>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7" name="Oval 4896"/>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8" name="Oval 4897"/>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9" name="Oval 4898"/>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0" name="Oval 4899"/>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1" name="Oval 4900"/>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89" name="Group 6052"/>
            <p:cNvGrpSpPr/>
            <p:nvPr/>
          </p:nvGrpSpPr>
          <p:grpSpPr>
            <a:xfrm>
              <a:off x="-712265" y="3933586"/>
              <a:ext cx="792886" cy="36576"/>
              <a:chOff x="-488798" y="3839782"/>
              <a:chExt cx="792886" cy="36576"/>
            </a:xfrm>
            <a:grpFill/>
          </p:grpSpPr>
          <p:sp>
            <p:nvSpPr>
              <p:cNvPr id="4863" name="Oval 4862"/>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4" name="Oval 4863"/>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5" name="Oval 4864"/>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6" name="Oval 4865"/>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7" name="Oval 4866"/>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8" name="Oval 4867"/>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9" name="Oval 4868"/>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0" name="Oval 4869"/>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1" name="Oval 4870"/>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2" name="Oval 4871"/>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3" name="Oval 4872"/>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4" name="Oval 4873"/>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5" name="Oval 4874"/>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6" name="Oval 4875"/>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7" name="Oval 4876"/>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8" name="Oval 4877"/>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9" name="Oval 4878"/>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0" name="Oval 4879"/>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1" name="Oval 4880"/>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2" name="Oval 4881"/>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90" name="Group 6053"/>
            <p:cNvGrpSpPr/>
            <p:nvPr/>
          </p:nvGrpSpPr>
          <p:grpSpPr>
            <a:xfrm>
              <a:off x="-730553" y="3974474"/>
              <a:ext cx="829462" cy="36576"/>
              <a:chOff x="-488798" y="3876358"/>
              <a:chExt cx="829462" cy="36576"/>
            </a:xfrm>
            <a:grpFill/>
          </p:grpSpPr>
          <p:sp>
            <p:nvSpPr>
              <p:cNvPr id="4842" name="Oval 4841"/>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3" name="Oval 4842"/>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4" name="Oval 4843"/>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5" name="Oval 4844"/>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6" name="Oval 4845"/>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7" name="Oval 4846"/>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8" name="Oval 4847"/>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9" name="Oval 4848"/>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0" name="Oval 4849"/>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1" name="Oval 4850"/>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2" name="Oval 4851"/>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3" name="Oval 4852"/>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4" name="Oval 4853"/>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5" name="Oval 4854"/>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6" name="Oval 4855"/>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7" name="Oval 4856"/>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8" name="Oval 4857"/>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9" name="Oval 4858"/>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0" name="Oval 4859"/>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1" name="Oval 4860"/>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2" name="Oval 4861"/>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91" name="Group 6054"/>
            <p:cNvGrpSpPr/>
            <p:nvPr/>
          </p:nvGrpSpPr>
          <p:grpSpPr>
            <a:xfrm>
              <a:off x="-746199" y="4015362"/>
              <a:ext cx="860754" cy="36576"/>
              <a:chOff x="-488798" y="3918840"/>
              <a:chExt cx="860754" cy="36576"/>
            </a:xfrm>
            <a:grpFill/>
          </p:grpSpPr>
          <p:sp>
            <p:nvSpPr>
              <p:cNvPr id="4820" name="Oval 4819"/>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1" name="Oval 4820"/>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2" name="Oval 4821"/>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3" name="Oval 4822"/>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4" name="Oval 4823"/>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5" name="Oval 4824"/>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6" name="Oval 4825"/>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7" name="Oval 4826"/>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8" name="Oval 4827"/>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9" name="Oval 4828"/>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0" name="Oval 4829"/>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1" name="Oval 4830"/>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2" name="Oval 4831"/>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3" name="Oval 4832"/>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4" name="Oval 4833"/>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5" name="Oval 4834"/>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6" name="Oval 4835"/>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7" name="Oval 4836"/>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8" name="Oval 4837"/>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9" name="Oval 4838"/>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0" name="Oval 4839"/>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1" name="Oval 4840"/>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92" name="Group 6055"/>
            <p:cNvGrpSpPr/>
            <p:nvPr/>
          </p:nvGrpSpPr>
          <p:grpSpPr>
            <a:xfrm>
              <a:off x="-767027" y="4056250"/>
              <a:ext cx="902410" cy="36576"/>
              <a:chOff x="-488798" y="3954100"/>
              <a:chExt cx="902410" cy="36576"/>
            </a:xfrm>
            <a:grpFill/>
          </p:grpSpPr>
          <p:sp>
            <p:nvSpPr>
              <p:cNvPr id="4797" name="Oval 4796"/>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8" name="Oval 4797"/>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9" name="Oval 4798"/>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0" name="Oval 4799"/>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1" name="Oval 4800"/>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2" name="Oval 4801"/>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3" name="Oval 4802"/>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4" name="Oval 4803"/>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5" name="Oval 4804"/>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6" name="Oval 4805"/>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7" name="Oval 4806"/>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8" name="Oval 4807"/>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9" name="Oval 4808"/>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0" name="Oval 4809"/>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1" name="Oval 4810"/>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2" name="Oval 4811"/>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 name="Oval 4812"/>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4" name="Oval 4813"/>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5" name="Oval 4814"/>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6" name="Oval 4815"/>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7" name="Oval 4816"/>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8" name="Oval 4817"/>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9" name="Oval 4818"/>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93" name="Group 6056"/>
            <p:cNvGrpSpPr/>
            <p:nvPr/>
          </p:nvGrpSpPr>
          <p:grpSpPr>
            <a:xfrm>
              <a:off x="-788821" y="4097138"/>
              <a:ext cx="945998" cy="36576"/>
              <a:chOff x="-488798" y="3995584"/>
              <a:chExt cx="945998" cy="36576"/>
            </a:xfrm>
            <a:grpFill/>
          </p:grpSpPr>
          <p:sp>
            <p:nvSpPr>
              <p:cNvPr id="4773" name="Oval 4772"/>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4" name="Oval 4773"/>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5" name="Oval 4774"/>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6" name="Oval 4775"/>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7" name="Oval 4776"/>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8" name="Oval 4777"/>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9" name="Oval 4778"/>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0" name="Oval 4779"/>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1" name="Oval 4780"/>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2" name="Oval 4781"/>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3" name="Oval 4782"/>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4" name="Oval 4783"/>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5" name="Oval 4784"/>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6" name="Oval 4785"/>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7" name="Oval 4786"/>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8" name="Oval 4787"/>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9" name="Oval 4788"/>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0" name="Oval 4789"/>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1" name="Oval 4790"/>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2" name="Oval 4791"/>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3" name="Oval 4792"/>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4" name="Oval 4793"/>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5" name="Oval 4794"/>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6" name="Oval 4795"/>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94" name="Group 6057"/>
            <p:cNvGrpSpPr/>
            <p:nvPr/>
          </p:nvGrpSpPr>
          <p:grpSpPr>
            <a:xfrm>
              <a:off x="-807109" y="4138026"/>
              <a:ext cx="982574" cy="36576"/>
              <a:chOff x="-672592" y="4032832"/>
              <a:chExt cx="982574" cy="36576"/>
            </a:xfrm>
            <a:grpFill/>
          </p:grpSpPr>
          <p:sp>
            <p:nvSpPr>
              <p:cNvPr id="4748" name="Oval 4747"/>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9" name="Oval 4748"/>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0" name="Oval 4749"/>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1" name="Oval 4750"/>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2" name="Oval 4751"/>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3" name="Oval 4752"/>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4" name="Oval 4753"/>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5" name="Oval 4754"/>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6" name="Oval 4755"/>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7" name="Oval 4756"/>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8" name="Oval 4757"/>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9" name="Oval 4758"/>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0" name="Oval 4759"/>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1" name="Oval 4760"/>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2" name="Oval 4761"/>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3" name="Oval 4762"/>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4" name="Oval 4763"/>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5" name="Oval 4764"/>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6" name="Oval 4765"/>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7" name="Oval 4766"/>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8" name="Oval 4767"/>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9" name="Oval 4768"/>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0" name="Oval 4769"/>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1" name="Oval 4770"/>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2" name="Oval 4771"/>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95" name="Group 6058"/>
            <p:cNvGrpSpPr/>
            <p:nvPr/>
          </p:nvGrpSpPr>
          <p:grpSpPr>
            <a:xfrm>
              <a:off x="-829258" y="4178914"/>
              <a:ext cx="1026872" cy="36576"/>
              <a:chOff x="-672592" y="4071768"/>
              <a:chExt cx="1026872" cy="36576"/>
            </a:xfrm>
            <a:grpFill/>
          </p:grpSpPr>
          <p:sp>
            <p:nvSpPr>
              <p:cNvPr id="4722" name="Oval 4721"/>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3" name="Oval 4722"/>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4" name="Oval 4723"/>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5" name="Oval 4724"/>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6" name="Oval 4725"/>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7" name="Oval 4726"/>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8" name="Oval 4727"/>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9" name="Oval 4728"/>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0" name="Oval 4729"/>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1" name="Oval 4730"/>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2" name="Oval 4731"/>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3" name="Oval 4732"/>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4" name="Oval 4733"/>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5" name="Oval 4734"/>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6" name="Oval 4735"/>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7" name="Oval 4736"/>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8" name="Oval 4737"/>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9" name="Oval 4738"/>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0" name="Oval 4739"/>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1" name="Oval 4740"/>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2" name="Oval 4741"/>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3" name="Oval 4742"/>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4" name="Oval 4743"/>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5" name="Oval 4744"/>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6" name="Oval 4745"/>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7" name="Oval 4746"/>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96" name="Group 6059"/>
            <p:cNvGrpSpPr/>
            <p:nvPr/>
          </p:nvGrpSpPr>
          <p:grpSpPr>
            <a:xfrm>
              <a:off x="-850086" y="4219802"/>
              <a:ext cx="1068528" cy="36576"/>
              <a:chOff x="-672592" y="4114588"/>
              <a:chExt cx="1068528" cy="36576"/>
            </a:xfrm>
            <a:grpFill/>
          </p:grpSpPr>
          <p:sp>
            <p:nvSpPr>
              <p:cNvPr id="4695" name="Oval 4694"/>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6" name="Oval 4695"/>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7" name="Oval 4696"/>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8" name="Oval 4697"/>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9" name="Oval 4698"/>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0" name="Oval 4699"/>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1" name="Oval 4700"/>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2" name="Oval 4701"/>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3" name="Oval 4702"/>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4" name="Oval 4703"/>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5" name="Oval 4704"/>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6" name="Oval 4705"/>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7" name="Oval 4706"/>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8" name="Oval 4707"/>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9" name="Oval 4708"/>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 name="Oval 4709"/>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1" name="Oval 4710"/>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2" name="Oval 4711"/>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3" name="Oval 4712"/>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4" name="Oval 4713"/>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5" name="Oval 4714"/>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6" name="Oval 4715"/>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7" name="Oval 4716"/>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8" name="Oval 4717"/>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9" name="Oval 4718"/>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0" name="Oval 4719"/>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1" name="Oval 4720"/>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97" name="Group 6060"/>
            <p:cNvGrpSpPr/>
            <p:nvPr/>
          </p:nvGrpSpPr>
          <p:grpSpPr>
            <a:xfrm>
              <a:off x="-871778" y="4260690"/>
              <a:ext cx="1111912" cy="36576"/>
              <a:chOff x="-672592" y="4156540"/>
              <a:chExt cx="1111912" cy="36576"/>
            </a:xfrm>
            <a:grpFill/>
          </p:grpSpPr>
          <p:sp>
            <p:nvSpPr>
              <p:cNvPr id="4667" name="Oval 4666"/>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8" name="Oval 4667"/>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9" name="Oval 4668"/>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0" name="Oval 4669"/>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1" name="Oval 4670"/>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2" name="Oval 4671"/>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3" name="Oval 4672"/>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4" name="Oval 4673"/>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5" name="Oval 4674"/>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6" name="Oval 4675"/>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7" name="Oval 4676"/>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8" name="Oval 4677"/>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9" name="Oval 4678"/>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0" name="Oval 4679"/>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1" name="Oval 4680"/>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2" name="Oval 4681"/>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3" name="Oval 4682"/>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4" name="Oval 4683"/>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5" name="Oval 4684"/>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6" name="Oval 4685"/>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7" name="Oval 4686"/>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8" name="Oval 4687"/>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9" name="Oval 4688"/>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0" name="Oval 4689"/>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1" name="Oval 4690"/>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2" name="Oval 4691"/>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3" name="Oval 4692"/>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4" name="Oval 4693"/>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98" name="Group 6061"/>
            <p:cNvGrpSpPr/>
            <p:nvPr/>
          </p:nvGrpSpPr>
          <p:grpSpPr>
            <a:xfrm>
              <a:off x="-457239" y="3402042"/>
              <a:ext cx="282834" cy="36576"/>
              <a:chOff x="-291784" y="3367926"/>
              <a:chExt cx="282834" cy="36576"/>
            </a:xfrm>
            <a:grpFill/>
          </p:grpSpPr>
          <p:sp>
            <p:nvSpPr>
              <p:cNvPr id="4660" name="Oval 4659"/>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1" name="Oval 4660"/>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2" name="Oval 4661"/>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3" name="Oval 4662"/>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4" name="Oval 4663"/>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5" name="Oval 4664"/>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6" name="Oval 4665"/>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99" name="Group 6062"/>
            <p:cNvGrpSpPr/>
            <p:nvPr/>
          </p:nvGrpSpPr>
          <p:grpSpPr>
            <a:xfrm>
              <a:off x="-892302" y="4301578"/>
              <a:ext cx="1152960" cy="36576"/>
              <a:chOff x="-685800" y="4267200"/>
              <a:chExt cx="1152960" cy="36576"/>
            </a:xfrm>
            <a:grpFill/>
          </p:grpSpPr>
          <p:sp>
            <p:nvSpPr>
              <p:cNvPr id="4631" name="Oval 4630"/>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2" name="Oval 4631"/>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3" name="Oval 4632"/>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4" name="Oval 4633"/>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5" name="Oval 4634"/>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6" name="Oval 4635"/>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7" name="Oval 4636"/>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8" name="Oval 4637"/>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9" name="Oval 4638"/>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0" name="Oval 4639"/>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1" name="Oval 4640"/>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2" name="Oval 4641"/>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3" name="Oval 4642"/>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4" name="Oval 4643"/>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5" name="Oval 4644"/>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6" name="Oval 4645"/>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7" name="Oval 4646"/>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8" name="Oval 4647"/>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9" name="Oval 4648"/>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0" name="Oval 4649"/>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1" name="Oval 4650"/>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2" name="Oval 4651"/>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3" name="Oval 4652"/>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4" name="Oval 4653"/>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5" name="Oval 4654"/>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6" name="Oval 4655"/>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7" name="Oval 4656"/>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8" name="Oval 4657"/>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9" name="Oval 4658"/>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00" name="Group 6063"/>
            <p:cNvGrpSpPr/>
            <p:nvPr/>
          </p:nvGrpSpPr>
          <p:grpSpPr>
            <a:xfrm>
              <a:off x="-914400" y="4342468"/>
              <a:ext cx="1197156" cy="36576"/>
              <a:chOff x="-685800" y="4303776"/>
              <a:chExt cx="1197156" cy="36576"/>
            </a:xfrm>
            <a:grpFill/>
          </p:grpSpPr>
          <p:sp>
            <p:nvSpPr>
              <p:cNvPr id="4601" name="Oval 4600"/>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2" name="Oval 4601"/>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3" name="Oval 4602"/>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4" name="Oval 4603"/>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5" name="Oval 4604"/>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6" name="Oval 4605"/>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7" name="Oval 4606"/>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 name="Oval 4607"/>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9" name="Oval 4608"/>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0" name="Oval 4609"/>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1" name="Oval 4610"/>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2" name="Oval 4611"/>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3" name="Oval 4612"/>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4" name="Oval 4613"/>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5" name="Oval 4614"/>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6" name="Oval 4615"/>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7" name="Oval 4616"/>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8" name="Oval 4617"/>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9" name="Oval 4618"/>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0" name="Oval 4619"/>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1" name="Oval 4620"/>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2" name="Oval 4621"/>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3" name="Oval 4622"/>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4" name="Oval 4623"/>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5" name="Oval 4624"/>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6" name="Oval 4625"/>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7" name="Oval 4626"/>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8" name="Oval 4627"/>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9" name="Oval 4628"/>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0" name="Oval 4629"/>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8182259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044"/>
                                        </p:tgtEl>
                                        <p:attrNameLst>
                                          <p:attrName>style.visibility</p:attrName>
                                        </p:attrNameLst>
                                      </p:cBhvr>
                                      <p:to>
                                        <p:strVal val="visible"/>
                                      </p:to>
                                    </p:set>
                                    <p:animEffect transition="in" filter="wipe(up)">
                                      <p:cBhvr>
                                        <p:cTn id="7" dur="500"/>
                                        <p:tgtEl>
                                          <p:spTgt spid="5044"/>
                                        </p:tgtEl>
                                      </p:cBhvr>
                                    </p:animEffect>
                                  </p:childTnLst>
                                </p:cTn>
                              </p:par>
                              <p:par>
                                <p:cTn id="8" presetID="22" presetClass="entr" presetSubtype="1" fill="hold" nodeType="withEffect">
                                  <p:stCondLst>
                                    <p:cond delay="0"/>
                                  </p:stCondLst>
                                  <p:childTnLst>
                                    <p:set>
                                      <p:cBhvr>
                                        <p:cTn id="9" dur="1" fill="hold">
                                          <p:stCondLst>
                                            <p:cond delay="0"/>
                                          </p:stCondLst>
                                        </p:cTn>
                                        <p:tgtEl>
                                          <p:spTgt spid="3015"/>
                                        </p:tgtEl>
                                        <p:attrNameLst>
                                          <p:attrName>style.visibility</p:attrName>
                                        </p:attrNameLst>
                                      </p:cBhvr>
                                      <p:to>
                                        <p:strVal val="visible"/>
                                      </p:to>
                                    </p:set>
                                    <p:animEffect transition="in" filter="wipe(up)">
                                      <p:cBhvr>
                                        <p:cTn id="10" dur="500"/>
                                        <p:tgtEl>
                                          <p:spTgt spid="3015"/>
                                        </p:tgtEl>
                                      </p:cBhvr>
                                    </p:animEffect>
                                  </p:childTnLst>
                                </p:cTn>
                              </p:par>
                              <p:par>
                                <p:cTn id="11" presetID="22" presetClass="entr" presetSubtype="1" fill="hold" nodeType="withEffect">
                                  <p:stCondLst>
                                    <p:cond delay="0"/>
                                  </p:stCondLst>
                                  <p:childTnLst>
                                    <p:set>
                                      <p:cBhvr>
                                        <p:cTn id="12" dur="1" fill="hold">
                                          <p:stCondLst>
                                            <p:cond delay="0"/>
                                          </p:stCondLst>
                                        </p:cTn>
                                        <p:tgtEl>
                                          <p:spTgt spid="5045"/>
                                        </p:tgtEl>
                                        <p:attrNameLst>
                                          <p:attrName>style.visibility</p:attrName>
                                        </p:attrNameLst>
                                      </p:cBhvr>
                                      <p:to>
                                        <p:strVal val="visible"/>
                                      </p:to>
                                    </p:set>
                                    <p:animEffect transition="in" filter="wipe(up)">
                                      <p:cBhvr>
                                        <p:cTn id="13" dur="500"/>
                                        <p:tgtEl>
                                          <p:spTgt spid="5045"/>
                                        </p:tgtEl>
                                      </p:cBhvr>
                                    </p:animEffect>
                                  </p:childTnLst>
                                </p:cTn>
                              </p:par>
                              <p:par>
                                <p:cTn id="14" presetID="22" presetClass="entr" presetSubtype="1" fill="hold" nodeType="withEffect">
                                  <p:stCondLst>
                                    <p:cond delay="0"/>
                                  </p:stCondLst>
                                  <p:childTnLst>
                                    <p:set>
                                      <p:cBhvr>
                                        <p:cTn id="15" dur="1" fill="hold">
                                          <p:stCondLst>
                                            <p:cond delay="0"/>
                                          </p:stCondLst>
                                        </p:cTn>
                                        <p:tgtEl>
                                          <p:spTgt spid="3510"/>
                                        </p:tgtEl>
                                        <p:attrNameLst>
                                          <p:attrName>style.visibility</p:attrName>
                                        </p:attrNameLst>
                                      </p:cBhvr>
                                      <p:to>
                                        <p:strVal val="visible"/>
                                      </p:to>
                                    </p:set>
                                    <p:animEffect transition="in" filter="wipe(up)">
                                      <p:cBhvr>
                                        <p:cTn id="16" dur="500"/>
                                        <p:tgtEl>
                                          <p:spTgt spid="3510"/>
                                        </p:tgtEl>
                                      </p:cBhvr>
                                    </p:animEffect>
                                  </p:childTnLst>
                                </p:cTn>
                              </p:par>
                              <p:par>
                                <p:cTn id="17" presetID="22" presetClass="entr" presetSubtype="1" fill="hold" nodeType="withEffect">
                                  <p:stCondLst>
                                    <p:cond delay="0"/>
                                  </p:stCondLst>
                                  <p:childTnLst>
                                    <p:set>
                                      <p:cBhvr>
                                        <p:cTn id="18" dur="1" fill="hold">
                                          <p:stCondLst>
                                            <p:cond delay="0"/>
                                          </p:stCondLst>
                                        </p:cTn>
                                        <p:tgtEl>
                                          <p:spTgt spid="5046"/>
                                        </p:tgtEl>
                                        <p:attrNameLst>
                                          <p:attrName>style.visibility</p:attrName>
                                        </p:attrNameLst>
                                      </p:cBhvr>
                                      <p:to>
                                        <p:strVal val="visible"/>
                                      </p:to>
                                    </p:set>
                                    <p:animEffect transition="in" filter="wipe(up)">
                                      <p:cBhvr>
                                        <p:cTn id="19" dur="500"/>
                                        <p:tgtEl>
                                          <p:spTgt spid="5046"/>
                                        </p:tgtEl>
                                      </p:cBhvr>
                                    </p:animEffect>
                                  </p:childTnLst>
                                </p:cTn>
                              </p:par>
                              <p:par>
                                <p:cTn id="20" presetID="22" presetClass="entr" presetSubtype="1" fill="hold" nodeType="withEffect">
                                  <p:stCondLst>
                                    <p:cond delay="0"/>
                                  </p:stCondLst>
                                  <p:childTnLst>
                                    <p:set>
                                      <p:cBhvr>
                                        <p:cTn id="21" dur="1" fill="hold">
                                          <p:stCondLst>
                                            <p:cond delay="0"/>
                                          </p:stCondLst>
                                        </p:cTn>
                                        <p:tgtEl>
                                          <p:spTgt spid="3013"/>
                                        </p:tgtEl>
                                        <p:attrNameLst>
                                          <p:attrName>style.visibility</p:attrName>
                                        </p:attrNameLst>
                                      </p:cBhvr>
                                      <p:to>
                                        <p:strVal val="visible"/>
                                      </p:to>
                                    </p:set>
                                    <p:animEffect transition="in" filter="wipe(up)">
                                      <p:cBhvr>
                                        <p:cTn id="22" dur="500"/>
                                        <p:tgtEl>
                                          <p:spTgt spid="3013"/>
                                        </p:tgtEl>
                                      </p:cBhvr>
                                    </p:animEffect>
                                  </p:childTnLst>
                                </p:cTn>
                              </p:par>
                              <p:par>
                                <p:cTn id="23" presetID="22" presetClass="entr" presetSubtype="1" fill="hold" nodeType="withEffect">
                                  <p:stCondLst>
                                    <p:cond delay="0"/>
                                  </p:stCondLst>
                                  <p:childTnLst>
                                    <p:set>
                                      <p:cBhvr>
                                        <p:cTn id="24" dur="1" fill="hold">
                                          <p:stCondLst>
                                            <p:cond delay="0"/>
                                          </p:stCondLst>
                                        </p:cTn>
                                        <p:tgtEl>
                                          <p:spTgt spid="3010"/>
                                        </p:tgtEl>
                                        <p:attrNameLst>
                                          <p:attrName>style.visibility</p:attrName>
                                        </p:attrNameLst>
                                      </p:cBhvr>
                                      <p:to>
                                        <p:strVal val="visible"/>
                                      </p:to>
                                    </p:set>
                                    <p:animEffect transition="in" filter="wipe(up)">
                                      <p:cBhvr>
                                        <p:cTn id="25" dur="500"/>
                                        <p:tgtEl>
                                          <p:spTgt spid="30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8945"/>
                                        </p:tgtEl>
                                        <p:attrNameLst>
                                          <p:attrName>style.visibility</p:attrName>
                                        </p:attrNameLst>
                                      </p:cBhvr>
                                      <p:to>
                                        <p:strVal val="visible"/>
                                      </p:to>
                                    </p:set>
                                    <p:animEffect transition="in" filter="wipe(up)">
                                      <p:cBhvr>
                                        <p:cTn id="30" dur="500"/>
                                        <p:tgtEl>
                                          <p:spTgt spid="8945"/>
                                        </p:tgtEl>
                                      </p:cBhvr>
                                    </p:animEffect>
                                  </p:childTnLst>
                                </p:cTn>
                              </p:par>
                              <p:par>
                                <p:cTn id="31" presetID="22" presetClass="entr" presetSubtype="1" fill="hold" nodeType="withEffect">
                                  <p:stCondLst>
                                    <p:cond delay="0"/>
                                  </p:stCondLst>
                                  <p:childTnLst>
                                    <p:set>
                                      <p:cBhvr>
                                        <p:cTn id="32" dur="1" fill="hold">
                                          <p:stCondLst>
                                            <p:cond delay="0"/>
                                          </p:stCondLst>
                                        </p:cTn>
                                        <p:tgtEl>
                                          <p:spTgt spid="4005"/>
                                        </p:tgtEl>
                                        <p:attrNameLst>
                                          <p:attrName>style.visibility</p:attrName>
                                        </p:attrNameLst>
                                      </p:cBhvr>
                                      <p:to>
                                        <p:strVal val="visible"/>
                                      </p:to>
                                    </p:set>
                                    <p:animEffect transition="in" filter="wipe(up)">
                                      <p:cBhvr>
                                        <p:cTn id="33" dur="500"/>
                                        <p:tgtEl>
                                          <p:spTgt spid="4005"/>
                                        </p:tgtEl>
                                      </p:cBhvr>
                                    </p:animEffect>
                                  </p:childTnLst>
                                </p:cTn>
                              </p:par>
                              <p:par>
                                <p:cTn id="34" presetID="22" presetClass="entr" presetSubtype="1" fill="hold" nodeType="withEffect">
                                  <p:stCondLst>
                                    <p:cond delay="0"/>
                                  </p:stCondLst>
                                  <p:childTnLst>
                                    <p:set>
                                      <p:cBhvr>
                                        <p:cTn id="35" dur="1" fill="hold">
                                          <p:stCondLst>
                                            <p:cond delay="0"/>
                                          </p:stCondLst>
                                        </p:cTn>
                                        <p:tgtEl>
                                          <p:spTgt spid="8450"/>
                                        </p:tgtEl>
                                        <p:attrNameLst>
                                          <p:attrName>style.visibility</p:attrName>
                                        </p:attrNameLst>
                                      </p:cBhvr>
                                      <p:to>
                                        <p:strVal val="visible"/>
                                      </p:to>
                                    </p:set>
                                    <p:animEffect transition="in" filter="wipe(up)">
                                      <p:cBhvr>
                                        <p:cTn id="36" dur="500"/>
                                        <p:tgtEl>
                                          <p:spTgt spid="8450"/>
                                        </p:tgtEl>
                                      </p:cBhvr>
                                    </p:animEffect>
                                  </p:childTnLst>
                                </p:cTn>
                              </p:par>
                              <p:par>
                                <p:cTn id="37" presetID="22" presetClass="entr" presetSubtype="1" fill="hold" nodeType="withEffect">
                                  <p:stCondLst>
                                    <p:cond delay="0"/>
                                  </p:stCondLst>
                                  <p:childTnLst>
                                    <p:set>
                                      <p:cBhvr>
                                        <p:cTn id="38" dur="1" fill="hold">
                                          <p:stCondLst>
                                            <p:cond delay="0"/>
                                          </p:stCondLst>
                                        </p:cTn>
                                        <p:tgtEl>
                                          <p:spTgt spid="4503"/>
                                        </p:tgtEl>
                                        <p:attrNameLst>
                                          <p:attrName>style.visibility</p:attrName>
                                        </p:attrNameLst>
                                      </p:cBhvr>
                                      <p:to>
                                        <p:strVal val="visible"/>
                                      </p:to>
                                    </p:set>
                                    <p:animEffect transition="in" filter="wipe(up)">
                                      <p:cBhvr>
                                        <p:cTn id="39" dur="500"/>
                                        <p:tgtEl>
                                          <p:spTgt spid="4503"/>
                                        </p:tgtEl>
                                      </p:cBhvr>
                                    </p:animEffect>
                                  </p:childTnLst>
                                </p:cTn>
                              </p:par>
                              <p:par>
                                <p:cTn id="40" presetID="22" presetClass="entr" presetSubtype="1" fill="hold" nodeType="withEffect">
                                  <p:stCondLst>
                                    <p:cond delay="0"/>
                                  </p:stCondLst>
                                  <p:childTnLst>
                                    <p:set>
                                      <p:cBhvr>
                                        <p:cTn id="41" dur="1" fill="hold">
                                          <p:stCondLst>
                                            <p:cond delay="0"/>
                                          </p:stCondLst>
                                        </p:cTn>
                                        <p:tgtEl>
                                          <p:spTgt spid="4509"/>
                                        </p:tgtEl>
                                        <p:attrNameLst>
                                          <p:attrName>style.visibility</p:attrName>
                                        </p:attrNameLst>
                                      </p:cBhvr>
                                      <p:to>
                                        <p:strVal val="visible"/>
                                      </p:to>
                                    </p:set>
                                    <p:animEffect transition="in" filter="wipe(up)">
                                      <p:cBhvr>
                                        <p:cTn id="42" dur="500"/>
                                        <p:tgtEl>
                                          <p:spTgt spid="4509"/>
                                        </p:tgtEl>
                                      </p:cBhvr>
                                    </p:animEffect>
                                  </p:childTnLst>
                                </p:cTn>
                              </p:par>
                              <p:par>
                                <p:cTn id="43" presetID="22" presetClass="entr" presetSubtype="1" fill="hold" nodeType="withEffect">
                                  <p:stCondLst>
                                    <p:cond delay="0"/>
                                  </p:stCondLst>
                                  <p:childTnLst>
                                    <p:set>
                                      <p:cBhvr>
                                        <p:cTn id="44" dur="1" fill="hold">
                                          <p:stCondLst>
                                            <p:cond delay="0"/>
                                          </p:stCondLst>
                                        </p:cTn>
                                        <p:tgtEl>
                                          <p:spTgt spid="9443"/>
                                        </p:tgtEl>
                                        <p:attrNameLst>
                                          <p:attrName>style.visibility</p:attrName>
                                        </p:attrNameLst>
                                      </p:cBhvr>
                                      <p:to>
                                        <p:strVal val="visible"/>
                                      </p:to>
                                    </p:set>
                                    <p:animEffect transition="in" filter="wipe(up)">
                                      <p:cBhvr>
                                        <p:cTn id="45" dur="500"/>
                                        <p:tgtEl>
                                          <p:spTgt spid="9443"/>
                                        </p:tgtEl>
                                      </p:cBhvr>
                                    </p:animEffect>
                                  </p:childTnLst>
                                </p:cTn>
                              </p:par>
                              <p:par>
                                <p:cTn id="46" presetID="22" presetClass="entr" presetSubtype="1" fill="hold" nodeType="withEffect">
                                  <p:stCondLst>
                                    <p:cond delay="0"/>
                                  </p:stCondLst>
                                  <p:childTnLst>
                                    <p:set>
                                      <p:cBhvr>
                                        <p:cTn id="47" dur="1" fill="hold">
                                          <p:stCondLst>
                                            <p:cond delay="0"/>
                                          </p:stCondLst>
                                        </p:cTn>
                                        <p:tgtEl>
                                          <p:spTgt spid="9441"/>
                                        </p:tgtEl>
                                        <p:attrNameLst>
                                          <p:attrName>style.visibility</p:attrName>
                                        </p:attrNameLst>
                                      </p:cBhvr>
                                      <p:to>
                                        <p:strVal val="visible"/>
                                      </p:to>
                                    </p:set>
                                    <p:animEffect transition="in" filter="wipe(up)">
                                      <p:cBhvr>
                                        <p:cTn id="48" dur="500"/>
                                        <p:tgtEl>
                                          <p:spTgt spid="9441"/>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49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73127" y="3916680"/>
            <a:ext cx="641873" cy="731520"/>
          </a:xfrm>
          <a:prstGeom prst="rect">
            <a:avLst/>
          </a:prstGeom>
          <a:noFill/>
          <a:ln w="9525">
            <a:noFill/>
            <a:miter lim="800000"/>
            <a:headEnd/>
            <a:tailEnd/>
          </a:ln>
        </p:spPr>
      </p:pic>
      <p:pic>
        <p:nvPicPr>
          <p:cNvPr id="1502"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67200" y="3916680"/>
            <a:ext cx="641873" cy="731520"/>
          </a:xfrm>
          <a:prstGeom prst="rect">
            <a:avLst/>
          </a:prstGeom>
          <a:noFill/>
          <a:ln w="9525">
            <a:noFill/>
            <a:miter lim="800000"/>
            <a:headEnd/>
            <a:tailEnd/>
          </a:ln>
        </p:spPr>
      </p:pic>
      <p:pic>
        <p:nvPicPr>
          <p:cNvPr id="150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472927" y="3916680"/>
            <a:ext cx="641873" cy="731520"/>
          </a:xfrm>
          <a:prstGeom prst="rect">
            <a:avLst/>
          </a:prstGeom>
          <a:noFill/>
          <a:ln w="9525">
            <a:noFill/>
            <a:miter lim="800000"/>
            <a:headEnd/>
            <a:tailEnd/>
          </a:ln>
        </p:spPr>
      </p:pic>
      <p:sp>
        <p:nvSpPr>
          <p:cNvPr id="33793" name="Rectangle 2"/>
          <p:cNvSpPr>
            <a:spLocks noGrp="1" noChangeArrowheads="1"/>
          </p:cNvSpPr>
          <p:nvPr>
            <p:ph type="title"/>
          </p:nvPr>
        </p:nvSpPr>
        <p:spPr/>
        <p:txBody>
          <a:bodyPr/>
          <a:lstStyle/>
          <a:p>
            <a:r>
              <a:rPr lang="en-US" dirty="0" smtClean="0">
                <a:latin typeface="+mj-lt"/>
              </a:rPr>
              <a:t>Placement of Applications: Foliar</a:t>
            </a:r>
          </a:p>
        </p:txBody>
      </p:sp>
      <p:sp>
        <p:nvSpPr>
          <p:cNvPr id="2" name="Slide Number Placeholder 1"/>
          <p:cNvSpPr>
            <a:spLocks noGrp="1"/>
          </p:cNvSpPr>
          <p:nvPr>
            <p:ph type="sldNum" sz="quarter" idx="4"/>
          </p:nvPr>
        </p:nvSpPr>
        <p:spPr>
          <a:xfrm>
            <a:off x="6553200" y="6492875"/>
            <a:ext cx="2133600" cy="365125"/>
          </a:xfrm>
        </p:spPr>
        <p:txBody>
          <a:bodyPr/>
          <a:lstStyle/>
          <a:p>
            <a:fld id="{7A0A3EAA-7586-45BE-9FBD-F3438C972DEA}" type="slidenum">
              <a:rPr lang="en-US" smtClean="0"/>
              <a:pPr/>
              <a:t>11</a:t>
            </a:fld>
            <a:endParaRPr lang="en-US" dirty="0"/>
          </a:p>
        </p:txBody>
      </p:sp>
      <p:sp>
        <p:nvSpPr>
          <p:cNvPr id="856" name="TextBox 8"/>
          <p:cNvSpPr txBox="1">
            <a:spLocks noChangeArrowheads="1"/>
          </p:cNvSpPr>
          <p:nvPr/>
        </p:nvSpPr>
        <p:spPr bwMode="auto">
          <a:xfrm>
            <a:off x="3581400" y="2264672"/>
            <a:ext cx="2209800" cy="396875"/>
          </a:xfrm>
          <a:prstGeom prst="rect">
            <a:avLst/>
          </a:prstGeom>
          <a:noFill/>
          <a:ln w="9525">
            <a:noFill/>
            <a:miter lim="800000"/>
            <a:headEnd/>
            <a:tailEnd/>
          </a:ln>
        </p:spPr>
        <p:txBody>
          <a:bodyPr>
            <a:spAutoFit/>
          </a:bodyPr>
          <a:lstStyle/>
          <a:p>
            <a:r>
              <a:rPr lang="en-US" sz="2000" b="1" dirty="0">
                <a:latin typeface="Calibri" pitchFamily="34" charset="0"/>
              </a:rPr>
              <a:t>Foliar application</a:t>
            </a:r>
          </a:p>
        </p:txBody>
      </p:sp>
      <p:sp>
        <p:nvSpPr>
          <p:cNvPr id="857" name="TextBox 9"/>
          <p:cNvSpPr txBox="1">
            <a:spLocks noChangeArrowheads="1"/>
          </p:cNvSpPr>
          <p:nvPr/>
        </p:nvSpPr>
        <p:spPr bwMode="auto">
          <a:xfrm>
            <a:off x="3502318" y="5130225"/>
            <a:ext cx="2136482" cy="584775"/>
          </a:xfrm>
          <a:prstGeom prst="rect">
            <a:avLst/>
          </a:prstGeom>
          <a:noFill/>
          <a:ln w="9525">
            <a:noFill/>
            <a:miter lim="800000"/>
            <a:headEnd/>
            <a:tailEnd/>
          </a:ln>
        </p:spPr>
        <p:txBody>
          <a:bodyPr wrap="square">
            <a:spAutoFit/>
          </a:bodyPr>
          <a:lstStyle/>
          <a:p>
            <a:pPr algn="ctr"/>
            <a:r>
              <a:rPr lang="en-US" sz="1600" dirty="0">
                <a:latin typeface="Calibri" pitchFamily="34" charset="0"/>
              </a:rPr>
              <a:t>Applied directly to </a:t>
            </a:r>
            <a:r>
              <a:rPr lang="en-US" sz="1600" dirty="0" smtClean="0">
                <a:latin typeface="Calibri" pitchFamily="34" charset="0"/>
              </a:rPr>
              <a:t>the leaves </a:t>
            </a:r>
            <a:r>
              <a:rPr lang="en-US" sz="1600" dirty="0">
                <a:latin typeface="Calibri" pitchFamily="34" charset="0"/>
              </a:rPr>
              <a:t>of </a:t>
            </a:r>
            <a:r>
              <a:rPr lang="en-US" sz="1600" dirty="0" smtClean="0">
                <a:latin typeface="Calibri" pitchFamily="34" charset="0"/>
              </a:rPr>
              <a:t>plants</a:t>
            </a:r>
            <a:endParaRPr lang="en-US" sz="1600" dirty="0">
              <a:latin typeface="Calibri" pitchFamily="34" charset="0"/>
            </a:endParaRPr>
          </a:p>
        </p:txBody>
      </p:sp>
      <p:cxnSp>
        <p:nvCxnSpPr>
          <p:cNvPr id="862" name="Straight Connector 861"/>
          <p:cNvCxnSpPr/>
          <p:nvPr/>
        </p:nvCxnSpPr>
        <p:spPr>
          <a:xfrm>
            <a:off x="3451860" y="4648200"/>
            <a:ext cx="2320855"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863" name="Rectangle 862"/>
          <p:cNvSpPr/>
          <p:nvPr/>
        </p:nvSpPr>
        <p:spPr>
          <a:xfrm>
            <a:off x="3276600" y="2133600"/>
            <a:ext cx="2590800" cy="3657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93" name="Picture 3" descr="C:\Users\Davon\Documents\Pictures\01 Purchased photos\ndsu2.gif"/>
          <p:cNvPicPr>
            <a:picLocks noChangeAspect="1" noChangeArrowheads="1"/>
          </p:cNvPicPr>
          <p:nvPr/>
        </p:nvPicPr>
        <p:blipFill>
          <a:blip r:embed="rId4" cstate="print">
            <a:clrChange>
              <a:clrFrom>
                <a:srgbClr val="FFFFFF"/>
              </a:clrFrom>
              <a:clrTo>
                <a:srgbClr val="FFFFFF">
                  <a:alpha val="0"/>
                </a:srgbClr>
              </a:clrTo>
            </a:clrChange>
          </a:blip>
          <a:srcRect l="-529" t="85988" r="68192" b="630"/>
          <a:stretch>
            <a:fillRect/>
          </a:stretch>
        </p:blipFill>
        <p:spPr bwMode="auto">
          <a:xfrm>
            <a:off x="3560709" y="2932162"/>
            <a:ext cx="2030749" cy="702842"/>
          </a:xfrm>
          <a:prstGeom prst="rect">
            <a:avLst/>
          </a:prstGeom>
          <a:solidFill>
            <a:srgbClr val="EDF5EB"/>
          </a:solidFill>
          <a:ln w="9525">
            <a:noFill/>
            <a:miter lim="800000"/>
            <a:headEnd/>
            <a:tailEnd/>
          </a:ln>
        </p:spPr>
      </p:pic>
      <p:grpSp>
        <p:nvGrpSpPr>
          <p:cNvPr id="6" name="Group 1793"/>
          <p:cNvGrpSpPr/>
          <p:nvPr/>
        </p:nvGrpSpPr>
        <p:grpSpPr>
          <a:xfrm>
            <a:off x="3367430" y="3352800"/>
            <a:ext cx="791885" cy="864091"/>
            <a:chOff x="-914400" y="3156714"/>
            <a:chExt cx="1197156" cy="1222330"/>
          </a:xfrm>
          <a:solidFill>
            <a:schemeClr val="accent6">
              <a:lumMod val="20000"/>
              <a:lumOff val="80000"/>
            </a:schemeClr>
          </a:solidFill>
        </p:grpSpPr>
        <p:grpSp>
          <p:nvGrpSpPr>
            <p:cNvPr id="7" name="Group 3557"/>
            <p:cNvGrpSpPr/>
            <p:nvPr/>
          </p:nvGrpSpPr>
          <p:grpSpPr>
            <a:xfrm>
              <a:off x="-398093" y="3279378"/>
              <a:ext cx="164542" cy="36576"/>
              <a:chOff x="-2040789" y="3280594"/>
              <a:chExt cx="164542" cy="36576"/>
            </a:xfrm>
            <a:grpFill/>
          </p:grpSpPr>
          <p:sp>
            <p:nvSpPr>
              <p:cNvPr id="5038" name="Oval 5037"/>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9" name="Oval 5038"/>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40" name="Oval 5039"/>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41" name="Oval 5040"/>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3558"/>
            <p:cNvGrpSpPr/>
            <p:nvPr/>
          </p:nvGrpSpPr>
          <p:grpSpPr>
            <a:xfrm>
              <a:off x="-377526" y="3238490"/>
              <a:ext cx="123409" cy="36576"/>
              <a:chOff x="-2017944" y="3242894"/>
              <a:chExt cx="123409" cy="36576"/>
            </a:xfrm>
            <a:grpFill/>
          </p:grpSpPr>
          <p:sp>
            <p:nvSpPr>
              <p:cNvPr id="5035" name="Oval 5034"/>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6" name="Oval 5035"/>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7" name="Oval 5036"/>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3559"/>
            <p:cNvGrpSpPr/>
            <p:nvPr/>
          </p:nvGrpSpPr>
          <p:grpSpPr>
            <a:xfrm>
              <a:off x="-357014" y="3197602"/>
              <a:ext cx="82385" cy="36576"/>
              <a:chOff x="-1990592" y="3206318"/>
              <a:chExt cx="82385" cy="36576"/>
            </a:xfrm>
            <a:grpFill/>
          </p:grpSpPr>
          <p:sp>
            <p:nvSpPr>
              <p:cNvPr id="5033" name="Oval 5032"/>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4" name="Oval 5033"/>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61" name="Oval 3560"/>
            <p:cNvSpPr/>
            <p:nvPr/>
          </p:nvSpPr>
          <p:spPr>
            <a:xfrm>
              <a:off x="-334110" y="31567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3561"/>
            <p:cNvGrpSpPr/>
            <p:nvPr/>
          </p:nvGrpSpPr>
          <p:grpSpPr>
            <a:xfrm>
              <a:off x="-417916" y="3320266"/>
              <a:ext cx="204188" cy="36576"/>
              <a:chOff x="-2040789" y="3320034"/>
              <a:chExt cx="204188" cy="36576"/>
            </a:xfrm>
            <a:grpFill/>
          </p:grpSpPr>
          <p:sp>
            <p:nvSpPr>
              <p:cNvPr id="5028" name="Oval 5027"/>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9" name="Oval 5028"/>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0" name="Oval 5029"/>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1" name="Oval 5030"/>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2" name="Oval 5031"/>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3562"/>
            <p:cNvGrpSpPr/>
            <p:nvPr/>
          </p:nvGrpSpPr>
          <p:grpSpPr>
            <a:xfrm>
              <a:off x="-440508" y="3361154"/>
              <a:ext cx="249372" cy="36576"/>
              <a:chOff x="-685800" y="3356166"/>
              <a:chExt cx="249372" cy="36576"/>
            </a:xfrm>
            <a:grpFill/>
          </p:grpSpPr>
          <p:sp>
            <p:nvSpPr>
              <p:cNvPr id="5022" name="Oval 5021"/>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3" name="Oval 5022"/>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4" name="Oval 5023"/>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5" name="Oval 5024"/>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6" name="Oval 5025"/>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7" name="Oval 5026"/>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3563"/>
            <p:cNvGrpSpPr/>
            <p:nvPr/>
          </p:nvGrpSpPr>
          <p:grpSpPr>
            <a:xfrm>
              <a:off x="-477762" y="3442930"/>
              <a:ext cx="323880" cy="36576"/>
              <a:chOff x="-685800" y="3397914"/>
              <a:chExt cx="323880" cy="36576"/>
            </a:xfrm>
            <a:grpFill/>
          </p:grpSpPr>
          <p:sp>
            <p:nvSpPr>
              <p:cNvPr id="5014" name="Oval 5013"/>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5" name="Oval 5014"/>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6" name="Oval 5015"/>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7" name="Oval 5016"/>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8" name="Oval 5017"/>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9" name="Oval 5018"/>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0" name="Oval 5019"/>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1" name="Oval 5020"/>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3564"/>
            <p:cNvGrpSpPr/>
            <p:nvPr/>
          </p:nvGrpSpPr>
          <p:grpSpPr>
            <a:xfrm>
              <a:off x="-496050" y="3483818"/>
              <a:ext cx="360456" cy="36576"/>
              <a:chOff x="-685800" y="3434490"/>
              <a:chExt cx="360456" cy="36576"/>
            </a:xfrm>
            <a:grpFill/>
          </p:grpSpPr>
          <p:sp>
            <p:nvSpPr>
              <p:cNvPr id="5005" name="Oval 5004"/>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6" name="Oval 5005"/>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7" name="Oval 5006"/>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8" name="Oval 5007"/>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9" name="Oval 5008"/>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0" name="Oval 5009"/>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1" name="Oval 5010"/>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2" name="Oval 5011"/>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3" name="Oval 5012"/>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3565"/>
            <p:cNvGrpSpPr/>
            <p:nvPr/>
          </p:nvGrpSpPr>
          <p:grpSpPr>
            <a:xfrm>
              <a:off x="-517782" y="3524706"/>
              <a:ext cx="403920" cy="36576"/>
              <a:chOff x="-685800" y="3470392"/>
              <a:chExt cx="403920" cy="36576"/>
            </a:xfrm>
            <a:grpFill/>
          </p:grpSpPr>
          <p:sp>
            <p:nvSpPr>
              <p:cNvPr id="4995" name="Oval 4994"/>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6" name="Oval 4995"/>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7" name="Oval 4996"/>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8" name="Oval 4997"/>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9" name="Oval 4998"/>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0" name="Oval 4999"/>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1" name="Oval 5000"/>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2" name="Oval 5001"/>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3" name="Oval 5002"/>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4" name="Oval 5003"/>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3566"/>
            <p:cNvGrpSpPr/>
            <p:nvPr/>
          </p:nvGrpSpPr>
          <p:grpSpPr>
            <a:xfrm>
              <a:off x="-540926" y="3565594"/>
              <a:ext cx="450208" cy="36576"/>
              <a:chOff x="-685800" y="3508228"/>
              <a:chExt cx="450208" cy="36576"/>
            </a:xfrm>
            <a:grpFill/>
          </p:grpSpPr>
          <p:sp>
            <p:nvSpPr>
              <p:cNvPr id="4984" name="Oval 4983"/>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5" name="Oval 4984"/>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6" name="Oval 4985"/>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7" name="Oval 4986"/>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8" name="Oval 4987"/>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9" name="Oval 4988"/>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0" name="Oval 4989"/>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1" name="Oval 4990"/>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2" name="Oval 4991"/>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3" name="Oval 4992"/>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4" name="Oval 4993"/>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3567"/>
            <p:cNvGrpSpPr/>
            <p:nvPr/>
          </p:nvGrpSpPr>
          <p:grpSpPr>
            <a:xfrm>
              <a:off x="-563084" y="3606482"/>
              <a:ext cx="494524" cy="36576"/>
              <a:chOff x="-685800" y="3544804"/>
              <a:chExt cx="494524" cy="36576"/>
            </a:xfrm>
            <a:grpFill/>
          </p:grpSpPr>
          <p:sp>
            <p:nvSpPr>
              <p:cNvPr id="4972" name="Oval 4971"/>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3" name="Oval 4972"/>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4" name="Oval 4973"/>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5" name="Oval 4974"/>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6" name="Oval 4975"/>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7" name="Oval 4976"/>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8" name="Oval 4977"/>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9" name="Oval 4978"/>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0" name="Oval 4979"/>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1" name="Oval 4980"/>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2" name="Oval 4981"/>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3" name="Oval 4982"/>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3568"/>
            <p:cNvGrpSpPr/>
            <p:nvPr/>
          </p:nvGrpSpPr>
          <p:grpSpPr>
            <a:xfrm>
              <a:off x="-581372" y="3647370"/>
              <a:ext cx="531100" cy="36576"/>
              <a:chOff x="-685800" y="3581380"/>
              <a:chExt cx="531100" cy="36576"/>
            </a:xfrm>
            <a:grpFill/>
          </p:grpSpPr>
          <p:sp>
            <p:nvSpPr>
              <p:cNvPr id="4959" name="Oval 4958"/>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0" name="Oval 4959"/>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1" name="Oval 4960"/>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2" name="Oval 4961"/>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3" name="Oval 4962"/>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4" name="Oval 4963"/>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5" name="Oval 4964"/>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6" name="Oval 4965"/>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7" name="Oval 4966"/>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8" name="Oval 4967"/>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9" name="Oval 4968"/>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0" name="Oval 4969"/>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1" name="Oval 4970"/>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3569"/>
            <p:cNvGrpSpPr/>
            <p:nvPr/>
          </p:nvGrpSpPr>
          <p:grpSpPr>
            <a:xfrm>
              <a:off x="-600810" y="3688258"/>
              <a:ext cx="569976" cy="36576"/>
              <a:chOff x="-685800" y="3617956"/>
              <a:chExt cx="569976" cy="36576"/>
            </a:xfrm>
            <a:grpFill/>
          </p:grpSpPr>
          <p:sp>
            <p:nvSpPr>
              <p:cNvPr id="4945" name="Oval 4944"/>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6" name="Oval 4945"/>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7" name="Oval 4946"/>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8" name="Oval 4947"/>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9" name="Oval 4948"/>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0" name="Oval 4949"/>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1" name="Oval 4950"/>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2" name="Oval 4951"/>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3" name="Oval 4952"/>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4" name="Oval 4953"/>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5" name="Oval 4954"/>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6" name="Oval 4955"/>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7" name="Oval 4956"/>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8" name="Oval 4957"/>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3570"/>
            <p:cNvGrpSpPr/>
            <p:nvPr/>
          </p:nvGrpSpPr>
          <p:grpSpPr>
            <a:xfrm>
              <a:off x="-619098" y="3729146"/>
              <a:ext cx="606552" cy="36576"/>
              <a:chOff x="-685800" y="3654532"/>
              <a:chExt cx="606552" cy="36576"/>
            </a:xfrm>
            <a:grpFill/>
          </p:grpSpPr>
          <p:sp>
            <p:nvSpPr>
              <p:cNvPr id="4930" name="Oval 4929"/>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1" name="Oval 4930"/>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2" name="Oval 4931"/>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3" name="Oval 4932"/>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4" name="Oval 4933"/>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5" name="Oval 4934"/>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6" name="Oval 4935"/>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7" name="Oval 4936"/>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8" name="Oval 4937"/>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9" name="Oval 4938"/>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0" name="Oval 4939"/>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1" name="Oval 4940"/>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2" name="Oval 4941"/>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3" name="Oval 4942"/>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4" name="Oval 4943"/>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3571"/>
            <p:cNvGrpSpPr/>
            <p:nvPr/>
          </p:nvGrpSpPr>
          <p:grpSpPr>
            <a:xfrm>
              <a:off x="-637386" y="3770034"/>
              <a:ext cx="643128" cy="36576"/>
              <a:chOff x="-488798" y="3691596"/>
              <a:chExt cx="643128" cy="36576"/>
            </a:xfrm>
            <a:grpFill/>
          </p:grpSpPr>
          <p:sp>
            <p:nvSpPr>
              <p:cNvPr id="4914" name="Oval 4913"/>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5" name="Oval 4914"/>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6" name="Oval 4915"/>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7" name="Oval 4916"/>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8" name="Oval 4917"/>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9" name="Oval 4918"/>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0" name="Oval 4919"/>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1" name="Oval 4920"/>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2" name="Oval 4921"/>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3" name="Oval 4922"/>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4" name="Oval 4923"/>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5" name="Oval 4924"/>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6" name="Oval 4925"/>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7" name="Oval 4926"/>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8" name="Oval 4927"/>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9" name="Oval 4928"/>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3572"/>
            <p:cNvGrpSpPr/>
            <p:nvPr/>
          </p:nvGrpSpPr>
          <p:grpSpPr>
            <a:xfrm>
              <a:off x="-655674" y="3810922"/>
              <a:ext cx="679704" cy="36576"/>
              <a:chOff x="-488798" y="3727863"/>
              <a:chExt cx="679704" cy="36576"/>
            </a:xfrm>
            <a:grpFill/>
          </p:grpSpPr>
          <p:sp>
            <p:nvSpPr>
              <p:cNvPr id="4897" name="Oval 4896"/>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8" name="Oval 4897"/>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9" name="Oval 4898"/>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0" name="Oval 4899"/>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1" name="Oval 4900"/>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2" name="Oval 4901"/>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3" name="Oval 4902"/>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4" name="Oval 4903"/>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5" name="Oval 4904"/>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6" name="Oval 4905"/>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7" name="Oval 4906"/>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8" name="Oval 4907"/>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9" name="Oval 4908"/>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0" name="Oval 4909"/>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1" name="Oval 4910"/>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2" name="Oval 4911"/>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3" name="Oval 4912"/>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3573"/>
            <p:cNvGrpSpPr/>
            <p:nvPr/>
          </p:nvGrpSpPr>
          <p:grpSpPr>
            <a:xfrm>
              <a:off x="-673962" y="3851810"/>
              <a:ext cx="716280" cy="36576"/>
              <a:chOff x="-488798" y="3766630"/>
              <a:chExt cx="716280" cy="36576"/>
            </a:xfrm>
            <a:grpFill/>
          </p:grpSpPr>
          <p:sp>
            <p:nvSpPr>
              <p:cNvPr id="4879" name="Oval 4878"/>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0" name="Oval 4879"/>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1" name="Oval 4880"/>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2" name="Oval 4881"/>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3" name="Oval 4882"/>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4" name="Oval 4883"/>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5" name="Oval 4884"/>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6" name="Oval 4885"/>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7" name="Oval 4886"/>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8" name="Oval 4887"/>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9" name="Oval 4888"/>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0" name="Oval 4889"/>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1" name="Oval 4890"/>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2" name="Oval 4891"/>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3" name="Oval 4892"/>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4" name="Oval 4893"/>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5" name="Oval 4894"/>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6" name="Oval 4895"/>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3574"/>
            <p:cNvGrpSpPr/>
            <p:nvPr/>
          </p:nvGrpSpPr>
          <p:grpSpPr>
            <a:xfrm>
              <a:off x="-693977" y="3892698"/>
              <a:ext cx="756310" cy="36576"/>
              <a:chOff x="-488798" y="3803206"/>
              <a:chExt cx="756310" cy="36576"/>
            </a:xfrm>
            <a:grpFill/>
          </p:grpSpPr>
          <p:sp>
            <p:nvSpPr>
              <p:cNvPr id="4860" name="Oval 4859"/>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1" name="Oval 4860"/>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2" name="Oval 4861"/>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3" name="Oval 4862"/>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4" name="Oval 4863"/>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5" name="Oval 4864"/>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6" name="Oval 4865"/>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7" name="Oval 4866"/>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8" name="Oval 4867"/>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9" name="Oval 4868"/>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0" name="Oval 4869"/>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1" name="Oval 4870"/>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2" name="Oval 4871"/>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3" name="Oval 4872"/>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4" name="Oval 4873"/>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5" name="Oval 4874"/>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6" name="Oval 4875"/>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7" name="Oval 4876"/>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8" name="Oval 4877"/>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3575"/>
            <p:cNvGrpSpPr/>
            <p:nvPr/>
          </p:nvGrpSpPr>
          <p:grpSpPr>
            <a:xfrm>
              <a:off x="-712265" y="3933586"/>
              <a:ext cx="792886" cy="36576"/>
              <a:chOff x="-488798" y="3839782"/>
              <a:chExt cx="792886" cy="36576"/>
            </a:xfrm>
            <a:grpFill/>
          </p:grpSpPr>
          <p:sp>
            <p:nvSpPr>
              <p:cNvPr id="4840" name="Oval 4839"/>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1" name="Oval 4840"/>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2" name="Oval 4841"/>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3" name="Oval 4842"/>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4" name="Oval 4843"/>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5" name="Oval 4844"/>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6" name="Oval 4845"/>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7" name="Oval 4846"/>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8" name="Oval 4847"/>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9" name="Oval 4848"/>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0" name="Oval 4849"/>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1" name="Oval 4850"/>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2" name="Oval 4851"/>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3" name="Oval 4852"/>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4" name="Oval 4853"/>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5" name="Oval 4854"/>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6" name="Oval 4855"/>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7" name="Oval 4856"/>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8" name="Oval 4857"/>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9" name="Oval 4858"/>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3576"/>
            <p:cNvGrpSpPr/>
            <p:nvPr/>
          </p:nvGrpSpPr>
          <p:grpSpPr>
            <a:xfrm>
              <a:off x="-730553" y="3974474"/>
              <a:ext cx="829462" cy="36576"/>
              <a:chOff x="-488798" y="3876358"/>
              <a:chExt cx="829462" cy="36576"/>
            </a:xfrm>
            <a:grpFill/>
          </p:grpSpPr>
          <p:sp>
            <p:nvSpPr>
              <p:cNvPr id="4819" name="Oval 4818"/>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0" name="Oval 4819"/>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1" name="Oval 4820"/>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2" name="Oval 4821"/>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3" name="Oval 4822"/>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4" name="Oval 4823"/>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5" name="Oval 4824"/>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6" name="Oval 4825"/>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7" name="Oval 4826"/>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8" name="Oval 4827"/>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9" name="Oval 4828"/>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0" name="Oval 4829"/>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1" name="Oval 4830"/>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2" name="Oval 4831"/>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3" name="Oval 4832"/>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4" name="Oval 4833"/>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5" name="Oval 4834"/>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6" name="Oval 4835"/>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7" name="Oval 4836"/>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8" name="Oval 4837"/>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9" name="Oval 4838"/>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3577"/>
            <p:cNvGrpSpPr/>
            <p:nvPr/>
          </p:nvGrpSpPr>
          <p:grpSpPr>
            <a:xfrm>
              <a:off x="-746199" y="4015362"/>
              <a:ext cx="860754" cy="36576"/>
              <a:chOff x="-488798" y="3918840"/>
              <a:chExt cx="860754" cy="36576"/>
            </a:xfrm>
            <a:grpFill/>
          </p:grpSpPr>
          <p:sp>
            <p:nvSpPr>
              <p:cNvPr id="4797" name="Oval 4796"/>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8" name="Oval 4797"/>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9" name="Oval 4798"/>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0" name="Oval 4799"/>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1" name="Oval 4800"/>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2" name="Oval 4801"/>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3" name="Oval 4802"/>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4" name="Oval 4803"/>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5" name="Oval 4804"/>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6" name="Oval 4805"/>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7" name="Oval 4806"/>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8" name="Oval 4807"/>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9" name="Oval 4808"/>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0" name="Oval 4809"/>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1" name="Oval 4810"/>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2" name="Oval 4811"/>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 name="Oval 4812"/>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4" name="Oval 4813"/>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5" name="Oval 4814"/>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6" name="Oval 4815"/>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7" name="Oval 4816"/>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8" name="Oval 4817"/>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3578"/>
            <p:cNvGrpSpPr/>
            <p:nvPr/>
          </p:nvGrpSpPr>
          <p:grpSpPr>
            <a:xfrm>
              <a:off x="-767027" y="4056250"/>
              <a:ext cx="902410" cy="36576"/>
              <a:chOff x="-488798" y="3954100"/>
              <a:chExt cx="902410" cy="36576"/>
            </a:xfrm>
            <a:grpFill/>
          </p:grpSpPr>
          <p:sp>
            <p:nvSpPr>
              <p:cNvPr id="4774" name="Oval 4773"/>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5" name="Oval 4774"/>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6" name="Oval 4775"/>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7" name="Oval 4776"/>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8" name="Oval 4777"/>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9" name="Oval 4778"/>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0" name="Oval 4779"/>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1" name="Oval 4780"/>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2" name="Oval 4781"/>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3" name="Oval 4782"/>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4" name="Oval 4783"/>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5" name="Oval 4784"/>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6" name="Oval 4785"/>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7" name="Oval 4786"/>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8" name="Oval 4787"/>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9" name="Oval 4788"/>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0" name="Oval 4789"/>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1" name="Oval 4790"/>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2" name="Oval 4791"/>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3" name="Oval 4792"/>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4" name="Oval 4793"/>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5" name="Oval 4794"/>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6" name="Oval 4795"/>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3579"/>
            <p:cNvGrpSpPr/>
            <p:nvPr/>
          </p:nvGrpSpPr>
          <p:grpSpPr>
            <a:xfrm>
              <a:off x="-788821" y="4097138"/>
              <a:ext cx="945998" cy="36576"/>
              <a:chOff x="-488798" y="3995584"/>
              <a:chExt cx="945998" cy="36576"/>
            </a:xfrm>
            <a:grpFill/>
          </p:grpSpPr>
          <p:sp>
            <p:nvSpPr>
              <p:cNvPr id="4750" name="Oval 4749"/>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1" name="Oval 4750"/>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2" name="Oval 4751"/>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3" name="Oval 4752"/>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4" name="Oval 4753"/>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5" name="Oval 4754"/>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6" name="Oval 4755"/>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7" name="Oval 4756"/>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8" name="Oval 4757"/>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9" name="Oval 4758"/>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0" name="Oval 4759"/>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1" name="Oval 4760"/>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2" name="Oval 4761"/>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3" name="Oval 4762"/>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4" name="Oval 4763"/>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5" name="Oval 4764"/>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6" name="Oval 4765"/>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7" name="Oval 4766"/>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8" name="Oval 4767"/>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9" name="Oval 4768"/>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0" name="Oval 4769"/>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1" name="Oval 4770"/>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2" name="Oval 4771"/>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3" name="Oval 4772"/>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3580"/>
            <p:cNvGrpSpPr/>
            <p:nvPr/>
          </p:nvGrpSpPr>
          <p:grpSpPr>
            <a:xfrm>
              <a:off x="-807109" y="4138026"/>
              <a:ext cx="982574" cy="36576"/>
              <a:chOff x="-672592" y="4032832"/>
              <a:chExt cx="982574" cy="36576"/>
            </a:xfrm>
            <a:grpFill/>
          </p:grpSpPr>
          <p:sp>
            <p:nvSpPr>
              <p:cNvPr id="4725" name="Oval 4724"/>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6" name="Oval 4725"/>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7" name="Oval 4726"/>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8" name="Oval 4727"/>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9" name="Oval 4728"/>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0" name="Oval 4729"/>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1" name="Oval 4730"/>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2" name="Oval 4731"/>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3" name="Oval 4732"/>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4" name="Oval 4733"/>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5" name="Oval 4734"/>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6" name="Oval 4735"/>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7" name="Oval 4736"/>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8" name="Oval 4737"/>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9" name="Oval 4738"/>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0" name="Oval 4739"/>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1" name="Oval 4740"/>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2" name="Oval 4741"/>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3" name="Oval 4742"/>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4" name="Oval 4743"/>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5" name="Oval 4744"/>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6" name="Oval 4745"/>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7" name="Oval 4746"/>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8" name="Oval 4747"/>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9" name="Oval 4748"/>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3581"/>
            <p:cNvGrpSpPr/>
            <p:nvPr/>
          </p:nvGrpSpPr>
          <p:grpSpPr>
            <a:xfrm>
              <a:off x="-829258" y="4178914"/>
              <a:ext cx="1026872" cy="36576"/>
              <a:chOff x="-672592" y="4071768"/>
              <a:chExt cx="1026872" cy="36576"/>
            </a:xfrm>
            <a:grpFill/>
          </p:grpSpPr>
          <p:sp>
            <p:nvSpPr>
              <p:cNvPr id="4699" name="Oval 4698"/>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0" name="Oval 4699"/>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1" name="Oval 4700"/>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2" name="Oval 4701"/>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3" name="Oval 4702"/>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4" name="Oval 4703"/>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5" name="Oval 4704"/>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6" name="Oval 4705"/>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7" name="Oval 4706"/>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8" name="Oval 4707"/>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9" name="Oval 4708"/>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 name="Oval 4709"/>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1" name="Oval 4710"/>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2" name="Oval 4711"/>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3" name="Oval 4712"/>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4" name="Oval 4713"/>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5" name="Oval 4714"/>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6" name="Oval 4715"/>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7" name="Oval 4716"/>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8" name="Oval 4717"/>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9" name="Oval 4718"/>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0" name="Oval 4719"/>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1" name="Oval 4720"/>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2" name="Oval 4721"/>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3" name="Oval 4722"/>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4" name="Oval 4723"/>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582"/>
            <p:cNvGrpSpPr/>
            <p:nvPr/>
          </p:nvGrpSpPr>
          <p:grpSpPr>
            <a:xfrm>
              <a:off x="-850086" y="4219802"/>
              <a:ext cx="1068528" cy="36576"/>
              <a:chOff x="-672592" y="4114588"/>
              <a:chExt cx="1068528" cy="36576"/>
            </a:xfrm>
            <a:grpFill/>
          </p:grpSpPr>
          <p:sp>
            <p:nvSpPr>
              <p:cNvPr id="4672" name="Oval 4671"/>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3" name="Oval 4672"/>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4" name="Oval 4673"/>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5" name="Oval 4674"/>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6" name="Oval 4675"/>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7" name="Oval 4676"/>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8" name="Oval 4677"/>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9" name="Oval 4678"/>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0" name="Oval 4679"/>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1" name="Oval 4680"/>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2" name="Oval 4681"/>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3" name="Oval 4682"/>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4" name="Oval 4683"/>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5" name="Oval 4684"/>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6" name="Oval 4685"/>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7" name="Oval 4686"/>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8" name="Oval 4687"/>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9" name="Oval 4688"/>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0" name="Oval 4689"/>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1" name="Oval 4690"/>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2" name="Oval 4691"/>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3" name="Oval 4692"/>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4" name="Oval 4693"/>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5" name="Oval 4694"/>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6" name="Oval 4695"/>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7" name="Oval 4696"/>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8" name="Oval 4697"/>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1" name="Group 3583"/>
            <p:cNvGrpSpPr/>
            <p:nvPr/>
          </p:nvGrpSpPr>
          <p:grpSpPr>
            <a:xfrm>
              <a:off x="-871778" y="4260690"/>
              <a:ext cx="1111912" cy="36576"/>
              <a:chOff x="-672592" y="4156540"/>
              <a:chExt cx="1111912" cy="36576"/>
            </a:xfrm>
            <a:grpFill/>
          </p:grpSpPr>
          <p:sp>
            <p:nvSpPr>
              <p:cNvPr id="4644" name="Oval 4643"/>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5" name="Oval 4644"/>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6" name="Oval 4645"/>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7" name="Oval 4646"/>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8" name="Oval 4647"/>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9" name="Oval 4648"/>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0" name="Oval 4649"/>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1" name="Oval 4650"/>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2" name="Oval 4651"/>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3" name="Oval 4652"/>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4" name="Oval 4653"/>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5" name="Oval 4654"/>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6" name="Oval 4655"/>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7" name="Oval 4656"/>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8" name="Oval 4657"/>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9" name="Oval 4658"/>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0" name="Oval 4659"/>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1" name="Oval 4660"/>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2" name="Oval 4661"/>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3" name="Oval 4662"/>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4" name="Oval 4663"/>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5" name="Oval 4664"/>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6" name="Oval 4665"/>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7" name="Oval 4666"/>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8" name="Oval 4667"/>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9" name="Oval 4668"/>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0" name="Oval 4669"/>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1" name="Oval 4670"/>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2" name="Group 4574"/>
            <p:cNvGrpSpPr/>
            <p:nvPr/>
          </p:nvGrpSpPr>
          <p:grpSpPr>
            <a:xfrm>
              <a:off x="-457239" y="3402042"/>
              <a:ext cx="282834" cy="36576"/>
              <a:chOff x="-291784" y="3367926"/>
              <a:chExt cx="282834" cy="36576"/>
            </a:xfrm>
            <a:grpFill/>
          </p:grpSpPr>
          <p:sp>
            <p:nvSpPr>
              <p:cNvPr id="4637" name="Oval 4636"/>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8" name="Oval 4637"/>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9" name="Oval 4638"/>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0" name="Oval 4639"/>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1" name="Oval 4640"/>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2" name="Oval 4641"/>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3" name="Oval 4642"/>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3" name="Group 4575"/>
            <p:cNvGrpSpPr/>
            <p:nvPr/>
          </p:nvGrpSpPr>
          <p:grpSpPr>
            <a:xfrm>
              <a:off x="-892302" y="4301578"/>
              <a:ext cx="1152960" cy="36576"/>
              <a:chOff x="-685800" y="4267200"/>
              <a:chExt cx="1152960" cy="36576"/>
            </a:xfrm>
            <a:grpFill/>
          </p:grpSpPr>
          <p:sp>
            <p:nvSpPr>
              <p:cNvPr id="4608" name="Oval 4607"/>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9" name="Oval 4608"/>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0" name="Oval 4609"/>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1" name="Oval 4610"/>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2" name="Oval 4611"/>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3" name="Oval 4612"/>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4" name="Oval 4613"/>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5" name="Oval 4614"/>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6" name="Oval 4615"/>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7" name="Oval 4616"/>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8" name="Oval 4617"/>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9" name="Oval 4618"/>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0" name="Oval 4619"/>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1" name="Oval 4620"/>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2" name="Oval 4621"/>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3" name="Oval 4622"/>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4" name="Oval 4623"/>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5" name="Oval 4624"/>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6" name="Oval 4625"/>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7" name="Oval 4626"/>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8" name="Oval 4627"/>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9" name="Oval 4628"/>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0" name="Oval 4629"/>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1" name="Oval 4630"/>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2" name="Oval 4631"/>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3" name="Oval 4632"/>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4" name="Oval 4633"/>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5" name="Oval 4634"/>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6" name="Oval 4635"/>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5" name="Group 4576"/>
            <p:cNvGrpSpPr/>
            <p:nvPr/>
          </p:nvGrpSpPr>
          <p:grpSpPr>
            <a:xfrm>
              <a:off x="-914400" y="4342468"/>
              <a:ext cx="1197156" cy="36576"/>
              <a:chOff x="-685800" y="4303776"/>
              <a:chExt cx="1197156" cy="36576"/>
            </a:xfrm>
            <a:grpFill/>
          </p:grpSpPr>
          <p:sp>
            <p:nvSpPr>
              <p:cNvPr id="4578" name="Oval 4577"/>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9" name="Oval 4578"/>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0" name="Oval 4579"/>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1" name="Oval 4580"/>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2" name="Oval 4581"/>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3" name="Oval 4582"/>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4" name="Oval 4583"/>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5" name="Oval 4584"/>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6" name="Oval 4585"/>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7" name="Oval 4586"/>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8" name="Oval 4587"/>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9" name="Oval 4588"/>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0" name="Oval 4589"/>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1" name="Oval 4590"/>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2" name="Oval 4591"/>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3" name="Oval 4592"/>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4" name="Oval 4593"/>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5" name="Oval 4594"/>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6" name="Oval 4595"/>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7" name="Oval 4596"/>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8" name="Oval 4597"/>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9" name="Oval 4598"/>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0" name="Oval 4599"/>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1" name="Oval 4600"/>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2" name="Oval 4601"/>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3" name="Oval 4602"/>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4" name="Oval 4603"/>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5" name="Oval 4604"/>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6" name="Oval 4605"/>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7" name="Oval 4606"/>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546" name="Group 1794"/>
          <p:cNvGrpSpPr/>
          <p:nvPr/>
        </p:nvGrpSpPr>
        <p:grpSpPr>
          <a:xfrm>
            <a:off x="4176502" y="3352800"/>
            <a:ext cx="791885" cy="864091"/>
            <a:chOff x="-914400" y="3156714"/>
            <a:chExt cx="1197156" cy="1222330"/>
          </a:xfrm>
          <a:solidFill>
            <a:schemeClr val="accent6">
              <a:lumMod val="20000"/>
              <a:lumOff val="80000"/>
            </a:schemeClr>
          </a:solidFill>
        </p:grpSpPr>
        <p:grpSp>
          <p:nvGrpSpPr>
            <p:cNvPr id="5547" name="Group 2569"/>
            <p:cNvGrpSpPr/>
            <p:nvPr/>
          </p:nvGrpSpPr>
          <p:grpSpPr>
            <a:xfrm>
              <a:off x="-398093" y="3279378"/>
              <a:ext cx="164542" cy="36576"/>
              <a:chOff x="-2040789" y="3280594"/>
              <a:chExt cx="164542" cy="36576"/>
            </a:xfrm>
            <a:grpFill/>
          </p:grpSpPr>
          <p:sp>
            <p:nvSpPr>
              <p:cNvPr id="3554" name="Oval 3553"/>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5" name="Oval 3554"/>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6" name="Oval 3555"/>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7" name="Oval 3556"/>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8" name="Group 2570"/>
            <p:cNvGrpSpPr/>
            <p:nvPr/>
          </p:nvGrpSpPr>
          <p:grpSpPr>
            <a:xfrm>
              <a:off x="-377526" y="3238490"/>
              <a:ext cx="123409" cy="36576"/>
              <a:chOff x="-2017944" y="3242894"/>
              <a:chExt cx="123409" cy="36576"/>
            </a:xfrm>
            <a:grpFill/>
          </p:grpSpPr>
          <p:sp>
            <p:nvSpPr>
              <p:cNvPr id="3551" name="Oval 3550"/>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2" name="Oval 3551"/>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3" name="Oval 3552"/>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49" name="Group 2571"/>
            <p:cNvGrpSpPr/>
            <p:nvPr/>
          </p:nvGrpSpPr>
          <p:grpSpPr>
            <a:xfrm>
              <a:off x="-357014" y="3197602"/>
              <a:ext cx="82385" cy="36576"/>
              <a:chOff x="-1990592" y="3206318"/>
              <a:chExt cx="82385" cy="36576"/>
            </a:xfrm>
            <a:grpFill/>
          </p:grpSpPr>
          <p:sp>
            <p:nvSpPr>
              <p:cNvPr id="3549" name="Oval 3548"/>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0" name="Oval 3549"/>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73" name="Oval 2572"/>
            <p:cNvSpPr/>
            <p:nvPr/>
          </p:nvSpPr>
          <p:spPr>
            <a:xfrm>
              <a:off x="-334110" y="31567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50" name="Group 2573"/>
            <p:cNvGrpSpPr/>
            <p:nvPr/>
          </p:nvGrpSpPr>
          <p:grpSpPr>
            <a:xfrm>
              <a:off x="-417916" y="3320266"/>
              <a:ext cx="204188" cy="36576"/>
              <a:chOff x="-2040789" y="3320034"/>
              <a:chExt cx="204188" cy="36576"/>
            </a:xfrm>
            <a:grpFill/>
          </p:grpSpPr>
          <p:sp>
            <p:nvSpPr>
              <p:cNvPr id="3544" name="Oval 3543"/>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5" name="Oval 3544"/>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6" name="Oval 3545"/>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7" name="Oval 3546"/>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8" name="Oval 3547"/>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1" name="Group 2574"/>
            <p:cNvGrpSpPr/>
            <p:nvPr/>
          </p:nvGrpSpPr>
          <p:grpSpPr>
            <a:xfrm>
              <a:off x="-440508" y="3361154"/>
              <a:ext cx="249372" cy="36576"/>
              <a:chOff x="-685800" y="3356166"/>
              <a:chExt cx="249372" cy="36576"/>
            </a:xfrm>
            <a:grpFill/>
          </p:grpSpPr>
          <p:sp>
            <p:nvSpPr>
              <p:cNvPr id="3538" name="Oval 3537"/>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9" name="Oval 3538"/>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0" name="Oval 3539"/>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1" name="Oval 3540"/>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2" name="Oval 3541"/>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3" name="Oval 3542"/>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2" name="Group 2575"/>
            <p:cNvGrpSpPr/>
            <p:nvPr/>
          </p:nvGrpSpPr>
          <p:grpSpPr>
            <a:xfrm>
              <a:off x="-477762" y="3442930"/>
              <a:ext cx="323880" cy="36576"/>
              <a:chOff x="-685800" y="3397914"/>
              <a:chExt cx="323880" cy="36576"/>
            </a:xfrm>
            <a:grpFill/>
          </p:grpSpPr>
          <p:sp>
            <p:nvSpPr>
              <p:cNvPr id="3530" name="Oval 3529"/>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1" name="Oval 3530"/>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2" name="Oval 3531"/>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3" name="Oval 3532"/>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4" name="Oval 3533"/>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5" name="Oval 3534"/>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6" name="Oval 3535"/>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7" name="Oval 3536"/>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3" name="Group 2576"/>
            <p:cNvGrpSpPr/>
            <p:nvPr/>
          </p:nvGrpSpPr>
          <p:grpSpPr>
            <a:xfrm>
              <a:off x="-496050" y="3483818"/>
              <a:ext cx="360456" cy="36576"/>
              <a:chOff x="-685800" y="3434490"/>
              <a:chExt cx="360456" cy="36576"/>
            </a:xfrm>
            <a:grpFill/>
          </p:grpSpPr>
          <p:sp>
            <p:nvSpPr>
              <p:cNvPr id="3521" name="Oval 3520"/>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2" name="Oval 3521"/>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3" name="Oval 3522"/>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4" name="Oval 3523"/>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5" name="Oval 3524"/>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6" name="Oval 3525"/>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7" name="Oval 3526"/>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8" name="Oval 3527"/>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9" name="Oval 3528"/>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4" name="Group 2577"/>
            <p:cNvGrpSpPr/>
            <p:nvPr/>
          </p:nvGrpSpPr>
          <p:grpSpPr>
            <a:xfrm>
              <a:off x="-517782" y="3524706"/>
              <a:ext cx="403920" cy="36576"/>
              <a:chOff x="-685800" y="3470392"/>
              <a:chExt cx="403920" cy="36576"/>
            </a:xfrm>
            <a:grpFill/>
          </p:grpSpPr>
          <p:sp>
            <p:nvSpPr>
              <p:cNvPr id="3511" name="Oval 3510"/>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2" name="Oval 3511"/>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3" name="Oval 3512"/>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4" name="Oval 3513"/>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5" name="Oval 3514"/>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6" name="Oval 3515"/>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7" name="Oval 3516"/>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8" name="Oval 3517"/>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9" name="Oval 3518"/>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0" name="Oval 3519"/>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5" name="Group 2578"/>
            <p:cNvGrpSpPr/>
            <p:nvPr/>
          </p:nvGrpSpPr>
          <p:grpSpPr>
            <a:xfrm>
              <a:off x="-540926" y="3565594"/>
              <a:ext cx="450208" cy="36576"/>
              <a:chOff x="-685800" y="3508228"/>
              <a:chExt cx="450208" cy="36576"/>
            </a:xfrm>
            <a:grpFill/>
          </p:grpSpPr>
          <p:sp>
            <p:nvSpPr>
              <p:cNvPr id="3500" name="Oval 3499"/>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1" name="Oval 3500"/>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2" name="Oval 3501"/>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3" name="Oval 3502"/>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4" name="Oval 3503"/>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5" name="Oval 3504"/>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6" name="Oval 3505"/>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7" name="Oval 3506"/>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8" name="Oval 3507"/>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9" name="Oval 3508"/>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0" name="Oval 3509"/>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6" name="Group 2579"/>
            <p:cNvGrpSpPr/>
            <p:nvPr/>
          </p:nvGrpSpPr>
          <p:grpSpPr>
            <a:xfrm>
              <a:off x="-563084" y="3606482"/>
              <a:ext cx="494524" cy="36576"/>
              <a:chOff x="-685800" y="3544804"/>
              <a:chExt cx="494524" cy="36576"/>
            </a:xfrm>
            <a:grpFill/>
          </p:grpSpPr>
          <p:sp>
            <p:nvSpPr>
              <p:cNvPr id="3488" name="Oval 3487"/>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9" name="Oval 3488"/>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0" name="Oval 3489"/>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1" name="Oval 3490"/>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2" name="Oval 3491"/>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3" name="Oval 3492"/>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4" name="Oval 3493"/>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5" name="Oval 3494"/>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6" name="Oval 3495"/>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7" name="Oval 3496"/>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8" name="Oval 3497"/>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9" name="Oval 3498"/>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7" name="Group 2580"/>
            <p:cNvGrpSpPr/>
            <p:nvPr/>
          </p:nvGrpSpPr>
          <p:grpSpPr>
            <a:xfrm>
              <a:off x="-581372" y="3647370"/>
              <a:ext cx="531100" cy="36576"/>
              <a:chOff x="-685800" y="3581380"/>
              <a:chExt cx="531100" cy="36576"/>
            </a:xfrm>
            <a:grpFill/>
          </p:grpSpPr>
          <p:sp>
            <p:nvSpPr>
              <p:cNvPr id="3475" name="Oval 3474"/>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6" name="Oval 3475"/>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7" name="Oval 3476"/>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8" name="Oval 3477"/>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9" name="Oval 3478"/>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0" name="Oval 3479"/>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 name="Oval 3480"/>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2" name="Oval 3481"/>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3" name="Oval 3482"/>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4" name="Oval 3483"/>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5" name="Oval 3484"/>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6" name="Oval 3485"/>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7" name="Oval 3486"/>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8" name="Group 2581"/>
            <p:cNvGrpSpPr/>
            <p:nvPr/>
          </p:nvGrpSpPr>
          <p:grpSpPr>
            <a:xfrm>
              <a:off x="-600810" y="3688258"/>
              <a:ext cx="569976" cy="36576"/>
              <a:chOff x="-685800" y="3617956"/>
              <a:chExt cx="569976" cy="36576"/>
            </a:xfrm>
            <a:grpFill/>
          </p:grpSpPr>
          <p:sp>
            <p:nvSpPr>
              <p:cNvPr id="3461" name="Oval 3460"/>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2" name="Oval 3461"/>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3" name="Oval 3462"/>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4" name="Oval 3463"/>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5" name="Oval 3464"/>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6" name="Oval 3465"/>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7" name="Oval 3466"/>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8" name="Oval 3467"/>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9" name="Oval 3468"/>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0" name="Oval 3469"/>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1" name="Oval 3470"/>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2" name="Oval 3471"/>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3" name="Oval 3472"/>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4" name="Oval 3473"/>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59" name="Group 2582"/>
            <p:cNvGrpSpPr/>
            <p:nvPr/>
          </p:nvGrpSpPr>
          <p:grpSpPr>
            <a:xfrm>
              <a:off x="-619098" y="3729146"/>
              <a:ext cx="606552" cy="36576"/>
              <a:chOff x="-685800" y="3654532"/>
              <a:chExt cx="606552" cy="36576"/>
            </a:xfrm>
            <a:grpFill/>
          </p:grpSpPr>
          <p:sp>
            <p:nvSpPr>
              <p:cNvPr id="3446" name="Oval 3445"/>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7" name="Oval 3446"/>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8" name="Oval 3447"/>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9" name="Oval 3448"/>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0" name="Oval 3449"/>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1" name="Oval 3450"/>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2" name="Oval 3451"/>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3" name="Oval 3452"/>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4" name="Oval 3453"/>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5" name="Oval 3454"/>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6" name="Oval 3455"/>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7" name="Oval 3456"/>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8" name="Oval 3457"/>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9" name="Oval 3458"/>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0" name="Oval 3459"/>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0" name="Group 2583"/>
            <p:cNvGrpSpPr/>
            <p:nvPr/>
          </p:nvGrpSpPr>
          <p:grpSpPr>
            <a:xfrm>
              <a:off x="-637386" y="3770034"/>
              <a:ext cx="643128" cy="36576"/>
              <a:chOff x="-488798" y="3691596"/>
              <a:chExt cx="643128" cy="36576"/>
            </a:xfrm>
            <a:grpFill/>
          </p:grpSpPr>
          <p:sp>
            <p:nvSpPr>
              <p:cNvPr id="3430" name="Oval 3429"/>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1" name="Oval 3430"/>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2" name="Oval 3431"/>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3" name="Oval 3432"/>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4" name="Oval 3433"/>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5" name="Oval 3434"/>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6" name="Oval 3435"/>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7" name="Oval 3436"/>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8" name="Oval 3437"/>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9" name="Oval 3438"/>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0" name="Oval 3439"/>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1" name="Oval 3440"/>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2" name="Oval 3441"/>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3" name="Oval 3442"/>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4" name="Oval 3443"/>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5" name="Oval 3444"/>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1" name="Group 2584"/>
            <p:cNvGrpSpPr/>
            <p:nvPr/>
          </p:nvGrpSpPr>
          <p:grpSpPr>
            <a:xfrm>
              <a:off x="-655674" y="3810922"/>
              <a:ext cx="679704" cy="36576"/>
              <a:chOff x="-488798" y="3727863"/>
              <a:chExt cx="679704" cy="36576"/>
            </a:xfrm>
            <a:grpFill/>
          </p:grpSpPr>
          <p:sp>
            <p:nvSpPr>
              <p:cNvPr id="3413" name="Oval 3412"/>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4" name="Oval 3413"/>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5" name="Oval 3414"/>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6" name="Oval 3415"/>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7" name="Oval 3416"/>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8" name="Oval 3417"/>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9" name="Oval 3418"/>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0" name="Oval 3419"/>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1" name="Oval 3420"/>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2" name="Oval 3421"/>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3" name="Oval 3422"/>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4" name="Oval 3423"/>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5" name="Oval 3424"/>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6" name="Oval 3425"/>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7" name="Oval 3426"/>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8" name="Oval 3427"/>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9" name="Oval 3428"/>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2" name="Group 2585"/>
            <p:cNvGrpSpPr/>
            <p:nvPr/>
          </p:nvGrpSpPr>
          <p:grpSpPr>
            <a:xfrm>
              <a:off x="-673962" y="3851810"/>
              <a:ext cx="716280" cy="36576"/>
              <a:chOff x="-488798" y="3766630"/>
              <a:chExt cx="716280" cy="36576"/>
            </a:xfrm>
            <a:grpFill/>
          </p:grpSpPr>
          <p:sp>
            <p:nvSpPr>
              <p:cNvPr id="3395" name="Oval 3394"/>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6" name="Oval 3395"/>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7" name="Oval 3396"/>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8" name="Oval 3397"/>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9" name="Oval 3398"/>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0" name="Oval 3399"/>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1" name="Oval 3400"/>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2" name="Oval 3401"/>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3" name="Oval 3402"/>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4" name="Oval 3403"/>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5" name="Oval 3404"/>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6" name="Oval 3405"/>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7" name="Oval 3406"/>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8" name="Oval 3407"/>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9" name="Oval 3408"/>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0" name="Oval 3409"/>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1" name="Oval 3410"/>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2" name="Oval 3411"/>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3" name="Group 2586"/>
            <p:cNvGrpSpPr/>
            <p:nvPr/>
          </p:nvGrpSpPr>
          <p:grpSpPr>
            <a:xfrm>
              <a:off x="-693977" y="3892698"/>
              <a:ext cx="756310" cy="36576"/>
              <a:chOff x="-488798" y="3803206"/>
              <a:chExt cx="756310" cy="36576"/>
            </a:xfrm>
            <a:grpFill/>
          </p:grpSpPr>
          <p:sp>
            <p:nvSpPr>
              <p:cNvPr id="3376" name="Oval 3375"/>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7" name="Oval 3376"/>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8" name="Oval 3377"/>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 name="Oval 3378"/>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 name="Oval 3379"/>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1" name="Oval 3380"/>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2" name="Oval 3381"/>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3" name="Oval 3382"/>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4" name="Oval 3383"/>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5" name="Oval 3384"/>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6" name="Oval 3385"/>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7" name="Oval 3386"/>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8" name="Oval 3387"/>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9" name="Oval 3388"/>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0" name="Oval 3389"/>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1" name="Oval 3390"/>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2" name="Oval 3391"/>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3" name="Oval 3392"/>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4" name="Oval 3393"/>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4" name="Group 2587"/>
            <p:cNvGrpSpPr/>
            <p:nvPr/>
          </p:nvGrpSpPr>
          <p:grpSpPr>
            <a:xfrm>
              <a:off x="-712265" y="3933586"/>
              <a:ext cx="792886" cy="36576"/>
              <a:chOff x="-488798" y="3839782"/>
              <a:chExt cx="792886" cy="36576"/>
            </a:xfrm>
            <a:grpFill/>
          </p:grpSpPr>
          <p:sp>
            <p:nvSpPr>
              <p:cNvPr id="3356" name="Oval 3355"/>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7" name="Oval 3356"/>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8" name="Oval 3357"/>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9" name="Oval 3358"/>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0" name="Oval 3359"/>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1" name="Oval 3360"/>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2" name="Oval 3361"/>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3" name="Oval 3362"/>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4" name="Oval 3363"/>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5" name="Oval 3364"/>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6" name="Oval 3365"/>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7" name="Oval 3366"/>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8" name="Oval 3367"/>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9" name="Oval 3368"/>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0" name="Oval 3369"/>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1" name="Oval 3370"/>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2" name="Oval 3371"/>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3" name="Oval 3372"/>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4" name="Oval 3373"/>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5" name="Oval 3374"/>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5" name="Group 2588"/>
            <p:cNvGrpSpPr/>
            <p:nvPr/>
          </p:nvGrpSpPr>
          <p:grpSpPr>
            <a:xfrm>
              <a:off x="-730553" y="3974474"/>
              <a:ext cx="829462" cy="36576"/>
              <a:chOff x="-488798" y="3876358"/>
              <a:chExt cx="829462" cy="36576"/>
            </a:xfrm>
            <a:grpFill/>
          </p:grpSpPr>
          <p:sp>
            <p:nvSpPr>
              <p:cNvPr id="3335" name="Oval 3334"/>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6" name="Oval 3335"/>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7" name="Oval 3336"/>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8" name="Oval 3337"/>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9" name="Oval 3338"/>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0" name="Oval 3339"/>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1" name="Oval 3340"/>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2" name="Oval 3341"/>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3" name="Oval 3342"/>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4" name="Oval 3343"/>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5" name="Oval 3344"/>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6" name="Oval 3345"/>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7" name="Oval 3346"/>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8" name="Oval 3347"/>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9" name="Oval 3348"/>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0" name="Oval 3349"/>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1" name="Oval 3350"/>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2" name="Oval 3351"/>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3" name="Oval 3352"/>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4" name="Oval 3353"/>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5" name="Oval 3354"/>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6" name="Group 2589"/>
            <p:cNvGrpSpPr/>
            <p:nvPr/>
          </p:nvGrpSpPr>
          <p:grpSpPr>
            <a:xfrm>
              <a:off x="-746199" y="4015362"/>
              <a:ext cx="860754" cy="36576"/>
              <a:chOff x="-488798" y="3918840"/>
              <a:chExt cx="860754" cy="36576"/>
            </a:xfrm>
            <a:grpFill/>
          </p:grpSpPr>
          <p:sp>
            <p:nvSpPr>
              <p:cNvPr id="3313" name="Oval 3312"/>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4" name="Oval 3313"/>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5" name="Oval 3314"/>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6" name="Oval 3315"/>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7" name="Oval 3316"/>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8" name="Oval 3317"/>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9" name="Oval 3318"/>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0" name="Oval 3319"/>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1" name="Oval 3320"/>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2" name="Oval 3321"/>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3" name="Oval 3322"/>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4" name="Oval 3323"/>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5" name="Oval 3324"/>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6" name="Oval 3325"/>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7" name="Oval 3326"/>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8" name="Oval 3327"/>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9" name="Oval 3328"/>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0" name="Oval 3329"/>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1" name="Oval 3330"/>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2" name="Oval 3331"/>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3" name="Oval 3332"/>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4" name="Oval 3333"/>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7" name="Group 2590"/>
            <p:cNvGrpSpPr/>
            <p:nvPr/>
          </p:nvGrpSpPr>
          <p:grpSpPr>
            <a:xfrm>
              <a:off x="-767027" y="4056250"/>
              <a:ext cx="902410" cy="36576"/>
              <a:chOff x="-488798" y="3954100"/>
              <a:chExt cx="902410" cy="36576"/>
            </a:xfrm>
            <a:grpFill/>
          </p:grpSpPr>
          <p:sp>
            <p:nvSpPr>
              <p:cNvPr id="3290" name="Oval 3289"/>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1" name="Oval 3290"/>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2" name="Oval 3291"/>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3" name="Oval 3292"/>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4" name="Oval 3293"/>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5" name="Oval 3294"/>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6" name="Oval 3295"/>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7" name="Oval 3296"/>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8" name="Oval 3297"/>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9" name="Oval 3298"/>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0" name="Oval 3299"/>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1" name="Oval 3300"/>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2" name="Oval 3301"/>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3" name="Oval 3302"/>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4" name="Oval 3303"/>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5" name="Oval 3304"/>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6" name="Oval 3305"/>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7" name="Oval 3306"/>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8" name="Oval 3307"/>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9" name="Oval 3308"/>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0" name="Oval 3309"/>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1" name="Oval 3310"/>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2" name="Oval 3311"/>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8" name="Group 2591"/>
            <p:cNvGrpSpPr/>
            <p:nvPr/>
          </p:nvGrpSpPr>
          <p:grpSpPr>
            <a:xfrm>
              <a:off x="-788821" y="4097138"/>
              <a:ext cx="945998" cy="36576"/>
              <a:chOff x="-488798" y="3995584"/>
              <a:chExt cx="945998" cy="36576"/>
            </a:xfrm>
            <a:grpFill/>
          </p:grpSpPr>
          <p:sp>
            <p:nvSpPr>
              <p:cNvPr id="3266" name="Oval 3265"/>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7" name="Oval 3266"/>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8" name="Oval 3267"/>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9" name="Oval 3268"/>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0" name="Oval 3269"/>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1" name="Oval 3270"/>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2" name="Oval 3271"/>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3" name="Oval 3272"/>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4" name="Oval 3273"/>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5" name="Oval 3274"/>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6" name="Oval 3275"/>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 name="Oval 3276"/>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8" name="Oval 3277"/>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9" name="Oval 3278"/>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0" name="Oval 3279"/>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1" name="Oval 3280"/>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2" name="Oval 3281"/>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3" name="Oval 3282"/>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4" name="Oval 3283"/>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5" name="Oval 3284"/>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6" name="Oval 3285"/>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7" name="Oval 3286"/>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8" name="Oval 3287"/>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9" name="Oval 3288"/>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69" name="Group 2592"/>
            <p:cNvGrpSpPr/>
            <p:nvPr/>
          </p:nvGrpSpPr>
          <p:grpSpPr>
            <a:xfrm>
              <a:off x="-807109" y="4138026"/>
              <a:ext cx="982574" cy="36576"/>
              <a:chOff x="-672592" y="4032832"/>
              <a:chExt cx="982574" cy="36576"/>
            </a:xfrm>
            <a:grpFill/>
          </p:grpSpPr>
          <p:sp>
            <p:nvSpPr>
              <p:cNvPr id="3241" name="Oval 3240"/>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2" name="Oval 3241"/>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3" name="Oval 3242"/>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4" name="Oval 3243"/>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5" name="Oval 3244"/>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6" name="Oval 3245"/>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7" name="Oval 3246"/>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8" name="Oval 3247"/>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9" name="Oval 3248"/>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0" name="Oval 3249"/>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1" name="Oval 3250"/>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2" name="Oval 3251"/>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3" name="Oval 3252"/>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4" name="Oval 3253"/>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5" name="Oval 3254"/>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6" name="Oval 3255"/>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7" name="Oval 3256"/>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8" name="Oval 3257"/>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9" name="Oval 3258"/>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0" name="Oval 3259"/>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1" name="Oval 3260"/>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2" name="Oval 3261"/>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3" name="Oval 3262"/>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4" name="Oval 3263"/>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5" name="Oval 3264"/>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70" name="Group 2593"/>
            <p:cNvGrpSpPr/>
            <p:nvPr/>
          </p:nvGrpSpPr>
          <p:grpSpPr>
            <a:xfrm>
              <a:off x="-829258" y="4178914"/>
              <a:ext cx="1026872" cy="36576"/>
              <a:chOff x="-672592" y="4071768"/>
              <a:chExt cx="1026872" cy="36576"/>
            </a:xfrm>
            <a:grpFill/>
          </p:grpSpPr>
          <p:sp>
            <p:nvSpPr>
              <p:cNvPr id="3215" name="Oval 3214"/>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6" name="Oval 3215"/>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7" name="Oval 3216"/>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8" name="Oval 3217"/>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9" name="Oval 3218"/>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0" name="Oval 3219"/>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1" name="Oval 3220"/>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2" name="Oval 3221"/>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3" name="Oval 3222"/>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4" name="Oval 3223"/>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5" name="Oval 3224"/>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6" name="Oval 3225"/>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7" name="Oval 3226"/>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8" name="Oval 3227"/>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9" name="Oval 3228"/>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0" name="Oval 3229"/>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1" name="Oval 3230"/>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2" name="Oval 3231"/>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3" name="Oval 3232"/>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4" name="Oval 3233"/>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5" name="Oval 3234"/>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6" name="Oval 3235"/>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7" name="Oval 3236"/>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8" name="Oval 3237"/>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9" name="Oval 3238"/>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0" name="Oval 3239"/>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35" name="Group 2594"/>
            <p:cNvGrpSpPr/>
            <p:nvPr/>
          </p:nvGrpSpPr>
          <p:grpSpPr>
            <a:xfrm>
              <a:off x="-850086" y="4219802"/>
              <a:ext cx="1068528" cy="36576"/>
              <a:chOff x="-672592" y="4114588"/>
              <a:chExt cx="1068528" cy="36576"/>
            </a:xfrm>
            <a:grpFill/>
          </p:grpSpPr>
          <p:sp>
            <p:nvSpPr>
              <p:cNvPr id="3188" name="Oval 3187"/>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9" name="Oval 3188"/>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0" name="Oval 3189"/>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1" name="Oval 3190"/>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2" name="Oval 3191"/>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3" name="Oval 3192"/>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4" name="Oval 3193"/>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5" name="Oval 3194"/>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6" name="Oval 3195"/>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7" name="Oval 3196"/>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8" name="Oval 3197"/>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9" name="Oval 3198"/>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0" name="Oval 3199"/>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1" name="Oval 3200"/>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2" name="Oval 3201"/>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3" name="Oval 3202"/>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4" name="Oval 3203"/>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5" name="Oval 3204"/>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6" name="Oval 3205"/>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7" name="Oval 3206"/>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8" name="Oval 3207"/>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9" name="Oval 3208"/>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0" name="Oval 3209"/>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1" name="Oval 3210"/>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2" name="Oval 3211"/>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3" name="Oval 3212"/>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4" name="Oval 3213"/>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36" name="Group 3089"/>
            <p:cNvGrpSpPr/>
            <p:nvPr/>
          </p:nvGrpSpPr>
          <p:grpSpPr>
            <a:xfrm>
              <a:off x="-871778" y="4260690"/>
              <a:ext cx="1111912" cy="36576"/>
              <a:chOff x="-672592" y="4156540"/>
              <a:chExt cx="1111912" cy="36576"/>
            </a:xfrm>
            <a:grpFill/>
          </p:grpSpPr>
          <p:sp>
            <p:nvSpPr>
              <p:cNvPr id="3160" name="Oval 3159"/>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1" name="Oval 3160"/>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2" name="Oval 3161"/>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3" name="Oval 3162"/>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4" name="Oval 3163"/>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5" name="Oval 3164"/>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6" name="Oval 3165"/>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7" name="Oval 3166"/>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8" name="Oval 3167"/>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9" name="Oval 3168"/>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0" name="Oval 3169"/>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1" name="Oval 3170"/>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2" name="Oval 3171"/>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3" name="Oval 3172"/>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 name="Oval 3173"/>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5" name="Oval 3174"/>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6" name="Oval 3175"/>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7" name="Oval 3176"/>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8" name="Oval 3177"/>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9" name="Oval 3178"/>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0" name="Oval 3179"/>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1" name="Oval 3180"/>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2" name="Oval 3181"/>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3" name="Oval 3182"/>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4" name="Oval 3183"/>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5" name="Oval 3184"/>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6" name="Oval 3185"/>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7" name="Oval 3186"/>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37" name="Group 3090"/>
            <p:cNvGrpSpPr/>
            <p:nvPr/>
          </p:nvGrpSpPr>
          <p:grpSpPr>
            <a:xfrm>
              <a:off x="-457239" y="3402042"/>
              <a:ext cx="282834" cy="36576"/>
              <a:chOff x="-291784" y="3367926"/>
              <a:chExt cx="282834" cy="36576"/>
            </a:xfrm>
            <a:grpFill/>
          </p:grpSpPr>
          <p:sp>
            <p:nvSpPr>
              <p:cNvPr id="3153" name="Oval 3152"/>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4" name="Oval 3153"/>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5" name="Oval 3154"/>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6" name="Oval 3155"/>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7" name="Oval 3156"/>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8" name="Oval 3157"/>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9" name="Oval 3158"/>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39" name="Group 3091"/>
            <p:cNvGrpSpPr/>
            <p:nvPr/>
          </p:nvGrpSpPr>
          <p:grpSpPr>
            <a:xfrm>
              <a:off x="-892302" y="4301578"/>
              <a:ext cx="1152960" cy="36576"/>
              <a:chOff x="-685800" y="4267200"/>
              <a:chExt cx="1152960" cy="36576"/>
            </a:xfrm>
            <a:grpFill/>
          </p:grpSpPr>
          <p:sp>
            <p:nvSpPr>
              <p:cNvPr id="3124" name="Oval 3123"/>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5" name="Oval 3124"/>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6" name="Oval 3125"/>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7" name="Oval 3126"/>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8" name="Oval 3127"/>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9" name="Oval 3128"/>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0" name="Oval 3129"/>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1" name="Oval 3130"/>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2" name="Oval 3131"/>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3" name="Oval 3132"/>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4" name="Oval 3133"/>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5" name="Oval 3134"/>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6" name="Oval 3135"/>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7" name="Oval 3136"/>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8" name="Oval 3137"/>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9" name="Oval 3138"/>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0" name="Oval 3139"/>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1" name="Oval 3140"/>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2" name="Oval 3141"/>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3" name="Oval 3142"/>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4" name="Oval 3143"/>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5" name="Oval 3144"/>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6" name="Oval 3145"/>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7" name="Oval 3146"/>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8" name="Oval 3147"/>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9" name="Oval 3148"/>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0" name="Oval 3149"/>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1" name="Oval 3150"/>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2" name="Oval 3151"/>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0" name="Group 3092"/>
            <p:cNvGrpSpPr/>
            <p:nvPr/>
          </p:nvGrpSpPr>
          <p:grpSpPr>
            <a:xfrm>
              <a:off x="-914400" y="4342468"/>
              <a:ext cx="1197156" cy="36576"/>
              <a:chOff x="-685800" y="4303776"/>
              <a:chExt cx="1197156" cy="36576"/>
            </a:xfrm>
            <a:grpFill/>
          </p:grpSpPr>
          <p:sp>
            <p:nvSpPr>
              <p:cNvPr id="3094" name="Oval 3093"/>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5" name="Oval 3094"/>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6" name="Oval 3095"/>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7" name="Oval 3096"/>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8" name="Oval 3097"/>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9" name="Oval 3098"/>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0" name="Oval 3099"/>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1" name="Oval 3100"/>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2" name="Oval 3101"/>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3" name="Oval 3102"/>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4" name="Oval 3103"/>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5" name="Oval 3104"/>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6" name="Oval 3105"/>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7" name="Oval 3106"/>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8" name="Oval 3107"/>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9" name="Oval 3108"/>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0" name="Oval 3109"/>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1" name="Oval 3110"/>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2" name="Oval 3111"/>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3" name="Oval 3112"/>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4" name="Oval 3113"/>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5" name="Oval 3114"/>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6" name="Oval 3115"/>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7" name="Oval 3116"/>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8" name="Oval 3117"/>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9" name="Oval 3118"/>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0" name="Oval 3119"/>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1" name="Oval 3120"/>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2" name="Oval 3121"/>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3" name="Oval 3122"/>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041" name="Group 1795"/>
          <p:cNvGrpSpPr/>
          <p:nvPr/>
        </p:nvGrpSpPr>
        <p:grpSpPr>
          <a:xfrm>
            <a:off x="4968019" y="3352800"/>
            <a:ext cx="791885" cy="864091"/>
            <a:chOff x="-914400" y="3156714"/>
            <a:chExt cx="1197156" cy="1222330"/>
          </a:xfrm>
          <a:solidFill>
            <a:schemeClr val="accent6">
              <a:lumMod val="20000"/>
              <a:lumOff val="80000"/>
            </a:schemeClr>
          </a:solidFill>
        </p:grpSpPr>
        <p:grpSp>
          <p:nvGrpSpPr>
            <p:cNvPr id="6042" name="Group 1796"/>
            <p:cNvGrpSpPr/>
            <p:nvPr/>
          </p:nvGrpSpPr>
          <p:grpSpPr>
            <a:xfrm>
              <a:off x="-398093" y="3279378"/>
              <a:ext cx="164542" cy="36576"/>
              <a:chOff x="-2040789" y="3280594"/>
              <a:chExt cx="164542" cy="36576"/>
            </a:xfrm>
            <a:grpFill/>
          </p:grpSpPr>
          <p:sp>
            <p:nvSpPr>
              <p:cNvPr id="2566" name="Oval 2565"/>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7" name="Oval 2566"/>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8" name="Oval 2567"/>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9" name="Oval 2568"/>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3" name="Group 1797"/>
            <p:cNvGrpSpPr/>
            <p:nvPr/>
          </p:nvGrpSpPr>
          <p:grpSpPr>
            <a:xfrm>
              <a:off x="-377526" y="3238490"/>
              <a:ext cx="123409" cy="36576"/>
              <a:chOff x="-2017944" y="3242894"/>
              <a:chExt cx="123409" cy="36576"/>
            </a:xfrm>
            <a:grpFill/>
          </p:grpSpPr>
          <p:sp>
            <p:nvSpPr>
              <p:cNvPr id="2563" name="Oval 2562"/>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4" name="Oval 2563"/>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5" name="Oval 2564"/>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4" name="Group 1798"/>
            <p:cNvGrpSpPr/>
            <p:nvPr/>
          </p:nvGrpSpPr>
          <p:grpSpPr>
            <a:xfrm>
              <a:off x="-357014" y="3197602"/>
              <a:ext cx="82385" cy="36576"/>
              <a:chOff x="-1990592" y="3206318"/>
              <a:chExt cx="82385" cy="36576"/>
            </a:xfrm>
            <a:grpFill/>
          </p:grpSpPr>
          <p:sp>
            <p:nvSpPr>
              <p:cNvPr id="2561" name="Oval 2560"/>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2" name="Oval 2561"/>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00" name="Oval 1799"/>
            <p:cNvSpPr/>
            <p:nvPr/>
          </p:nvSpPr>
          <p:spPr>
            <a:xfrm>
              <a:off x="-334110" y="31567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45" name="Group 1800"/>
            <p:cNvGrpSpPr/>
            <p:nvPr/>
          </p:nvGrpSpPr>
          <p:grpSpPr>
            <a:xfrm>
              <a:off x="-417916" y="3320266"/>
              <a:ext cx="204188" cy="36576"/>
              <a:chOff x="-2040789" y="3320034"/>
              <a:chExt cx="204188" cy="36576"/>
            </a:xfrm>
            <a:grpFill/>
          </p:grpSpPr>
          <p:sp>
            <p:nvSpPr>
              <p:cNvPr id="2556" name="Oval 2555"/>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7" name="Oval 2556"/>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8" name="Oval 2557"/>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9" name="Oval 2558"/>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 name="Oval 2559"/>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6" name="Group 1801"/>
            <p:cNvGrpSpPr/>
            <p:nvPr/>
          </p:nvGrpSpPr>
          <p:grpSpPr>
            <a:xfrm>
              <a:off x="-440508" y="3361154"/>
              <a:ext cx="249372" cy="36576"/>
              <a:chOff x="-685800" y="3356166"/>
              <a:chExt cx="249372" cy="36576"/>
            </a:xfrm>
            <a:grpFill/>
          </p:grpSpPr>
          <p:sp>
            <p:nvSpPr>
              <p:cNvPr id="2550" name="Oval 2549"/>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1" name="Oval 2550"/>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2" name="Oval 2551"/>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3" name="Oval 2552"/>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4" name="Oval 2553"/>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5" name="Oval 2554"/>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7" name="Group 1802"/>
            <p:cNvGrpSpPr/>
            <p:nvPr/>
          </p:nvGrpSpPr>
          <p:grpSpPr>
            <a:xfrm>
              <a:off x="-477762" y="3442930"/>
              <a:ext cx="323880" cy="36576"/>
              <a:chOff x="-685800" y="3397914"/>
              <a:chExt cx="323880" cy="36576"/>
            </a:xfrm>
            <a:grpFill/>
          </p:grpSpPr>
          <p:sp>
            <p:nvSpPr>
              <p:cNvPr id="2542" name="Oval 2541"/>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3" name="Oval 2542"/>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4" name="Oval 2543"/>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5" name="Oval 2544"/>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6" name="Oval 2545"/>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7" name="Oval 2546"/>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8" name="Oval 2547"/>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9" name="Oval 2548"/>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2" name="Group 1803"/>
            <p:cNvGrpSpPr/>
            <p:nvPr/>
          </p:nvGrpSpPr>
          <p:grpSpPr>
            <a:xfrm>
              <a:off x="-496050" y="3483818"/>
              <a:ext cx="360456" cy="36576"/>
              <a:chOff x="-685800" y="3434490"/>
              <a:chExt cx="360456" cy="36576"/>
            </a:xfrm>
            <a:grpFill/>
          </p:grpSpPr>
          <p:sp>
            <p:nvSpPr>
              <p:cNvPr id="2533" name="Oval 2532"/>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4" name="Oval 2533"/>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5" name="Oval 2534"/>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6" name="Oval 2535"/>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7" name="Oval 2536"/>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8" name="Oval 2537"/>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9" name="Oval 2538"/>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0" name="Oval 2539"/>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1" name="Oval 2540"/>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3" name="Group 1804"/>
            <p:cNvGrpSpPr/>
            <p:nvPr/>
          </p:nvGrpSpPr>
          <p:grpSpPr>
            <a:xfrm>
              <a:off x="-517782" y="3524706"/>
              <a:ext cx="403920" cy="36576"/>
              <a:chOff x="-685800" y="3470392"/>
              <a:chExt cx="403920" cy="36576"/>
            </a:xfrm>
            <a:grpFill/>
          </p:grpSpPr>
          <p:sp>
            <p:nvSpPr>
              <p:cNvPr id="2523" name="Oval 2522"/>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4" name="Oval 2523"/>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5" name="Oval 2524"/>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6" name="Oval 2525"/>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7" name="Oval 2526"/>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8" name="Oval 2527"/>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9" name="Oval 2528"/>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0" name="Oval 2529"/>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1" name="Oval 2530"/>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2" name="Oval 2531"/>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4" name="Group 1805"/>
            <p:cNvGrpSpPr/>
            <p:nvPr/>
          </p:nvGrpSpPr>
          <p:grpSpPr>
            <a:xfrm>
              <a:off x="-540926" y="3565594"/>
              <a:ext cx="450208" cy="36576"/>
              <a:chOff x="-685800" y="3508228"/>
              <a:chExt cx="450208" cy="36576"/>
            </a:xfrm>
            <a:grpFill/>
          </p:grpSpPr>
          <p:sp>
            <p:nvSpPr>
              <p:cNvPr id="2512" name="Oval 2511"/>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3" name="Oval 2512"/>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4" name="Oval 2513"/>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5" name="Oval 2514"/>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6" name="Oval 2515"/>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7" name="Oval 2516"/>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8" name="Oval 2517"/>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9" name="Oval 2518"/>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0" name="Oval 2519"/>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1" name="Oval 2520"/>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2" name="Oval 2521"/>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5" name="Group 1806"/>
            <p:cNvGrpSpPr/>
            <p:nvPr/>
          </p:nvGrpSpPr>
          <p:grpSpPr>
            <a:xfrm>
              <a:off x="-563084" y="3606482"/>
              <a:ext cx="494524" cy="36576"/>
              <a:chOff x="-685800" y="3544804"/>
              <a:chExt cx="494524" cy="36576"/>
            </a:xfrm>
            <a:grpFill/>
          </p:grpSpPr>
          <p:sp>
            <p:nvSpPr>
              <p:cNvPr id="2500" name="Oval 2499"/>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1" name="Oval 2500"/>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2" name="Oval 2501"/>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3" name="Oval 2502"/>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4" name="Oval 2503"/>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5" name="Oval 2504"/>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6" name="Oval 2505"/>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7" name="Oval 2506"/>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8" name="Oval 2507"/>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9" name="Oval 2508"/>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0" name="Oval 2509"/>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1" name="Oval 2510"/>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6" name="Group 1807"/>
            <p:cNvGrpSpPr/>
            <p:nvPr/>
          </p:nvGrpSpPr>
          <p:grpSpPr>
            <a:xfrm>
              <a:off x="-581372" y="3647370"/>
              <a:ext cx="531100" cy="36576"/>
              <a:chOff x="-685800" y="3581380"/>
              <a:chExt cx="531100" cy="36576"/>
            </a:xfrm>
            <a:grpFill/>
          </p:grpSpPr>
          <p:sp>
            <p:nvSpPr>
              <p:cNvPr id="2483" name="Oval 2482"/>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4" name="Oval 2483"/>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5" name="Oval 2484"/>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6" name="Oval 2485"/>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7" name="Oval 2486"/>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8" name="Oval 2487"/>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9" name="Oval 2488"/>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0" name="Oval 2489"/>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1" name="Oval 2490"/>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2" name="Oval 2491"/>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3" name="Oval 2492"/>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4" name="Oval 2493"/>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9" name="Oval 2498"/>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7" name="Group 1808"/>
            <p:cNvGrpSpPr/>
            <p:nvPr/>
          </p:nvGrpSpPr>
          <p:grpSpPr>
            <a:xfrm>
              <a:off x="-600810" y="3688258"/>
              <a:ext cx="569976" cy="36576"/>
              <a:chOff x="-685800" y="3617956"/>
              <a:chExt cx="569976" cy="36576"/>
            </a:xfrm>
            <a:grpFill/>
          </p:grpSpPr>
          <p:sp>
            <p:nvSpPr>
              <p:cNvPr id="2469" name="Oval 2468"/>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0" name="Oval 2469"/>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1" name="Oval 2470"/>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2" name="Oval 2471"/>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3" name="Oval 2472"/>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4" name="Oval 2473"/>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5" name="Oval 2474"/>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6" name="Oval 2475"/>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7" name="Oval 2476"/>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8" name="Oval 2477"/>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9" name="Oval 2478"/>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0" name="Oval 2479"/>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1" name="Oval 2480"/>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2" name="Oval 2481"/>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8" name="Group 1809"/>
            <p:cNvGrpSpPr/>
            <p:nvPr/>
          </p:nvGrpSpPr>
          <p:grpSpPr>
            <a:xfrm>
              <a:off x="-619098" y="3729146"/>
              <a:ext cx="606552" cy="36576"/>
              <a:chOff x="-685800" y="3654532"/>
              <a:chExt cx="606552" cy="36576"/>
            </a:xfrm>
            <a:grpFill/>
          </p:grpSpPr>
          <p:sp>
            <p:nvSpPr>
              <p:cNvPr id="2454" name="Oval 2453"/>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5" name="Oval 2454"/>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6" name="Oval 2455"/>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7" name="Oval 2456"/>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 name="Oval 2457"/>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9" name="Oval 2458"/>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0" name="Oval 2459"/>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1" name="Oval 2460"/>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2" name="Oval 2461"/>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3" name="Oval 2462"/>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4" name="Oval 2463"/>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5" name="Oval 2464"/>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6" name="Oval 2465"/>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7" name="Oval 2466"/>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8" name="Oval 2467"/>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9" name="Group 1810"/>
            <p:cNvGrpSpPr/>
            <p:nvPr/>
          </p:nvGrpSpPr>
          <p:grpSpPr>
            <a:xfrm>
              <a:off x="-637386" y="3770034"/>
              <a:ext cx="643128" cy="36576"/>
              <a:chOff x="-488798" y="3691596"/>
              <a:chExt cx="643128" cy="36576"/>
            </a:xfrm>
            <a:grpFill/>
          </p:grpSpPr>
          <p:sp>
            <p:nvSpPr>
              <p:cNvPr id="2438" name="Oval 2437"/>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9" name="Oval 2438"/>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0" name="Oval 2439"/>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1" name="Oval 2440"/>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2" name="Oval 2441"/>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3" name="Oval 2442"/>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4" name="Oval 2443"/>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5" name="Oval 2444"/>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6" name="Oval 2445"/>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7" name="Oval 2446"/>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8" name="Oval 2447"/>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9" name="Oval 2448"/>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0" name="Oval 2449"/>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1" name="Oval 2450"/>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2" name="Oval 2451"/>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3" name="Oval 2452"/>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0" name="Group 1811"/>
            <p:cNvGrpSpPr/>
            <p:nvPr/>
          </p:nvGrpSpPr>
          <p:grpSpPr>
            <a:xfrm>
              <a:off x="-655674" y="3810922"/>
              <a:ext cx="679704" cy="36576"/>
              <a:chOff x="-488798" y="3727863"/>
              <a:chExt cx="679704" cy="36576"/>
            </a:xfrm>
            <a:grpFill/>
          </p:grpSpPr>
          <p:sp>
            <p:nvSpPr>
              <p:cNvPr id="2421" name="Oval 2420"/>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2" name="Oval 2421"/>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3" name="Oval 2422"/>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4" name="Oval 2423"/>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5" name="Oval 2424"/>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6" name="Oval 2425"/>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7" name="Oval 2426"/>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8" name="Oval 2427"/>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9" name="Oval 2428"/>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0" name="Oval 2429"/>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1" name="Oval 2430"/>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2" name="Oval 2431"/>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3" name="Oval 2432"/>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4" name="Oval 2433"/>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5" name="Oval 2434"/>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6" name="Oval 2435"/>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7" name="Oval 2436"/>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1" name="Group 1812"/>
            <p:cNvGrpSpPr/>
            <p:nvPr/>
          </p:nvGrpSpPr>
          <p:grpSpPr>
            <a:xfrm>
              <a:off x="-673962" y="3851810"/>
              <a:ext cx="716280" cy="36576"/>
              <a:chOff x="-488798" y="3766630"/>
              <a:chExt cx="716280" cy="36576"/>
            </a:xfrm>
            <a:grpFill/>
          </p:grpSpPr>
          <p:sp>
            <p:nvSpPr>
              <p:cNvPr id="2403" name="Oval 2402"/>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4" name="Oval 2403"/>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5" name="Oval 2404"/>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6" name="Oval 2405"/>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7" name="Oval 2406"/>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8" name="Oval 2407"/>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9" name="Oval 2408"/>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0" name="Oval 2409"/>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1" name="Oval 2410"/>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2" name="Oval 2411"/>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3" name="Oval 2412"/>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4" name="Oval 2413"/>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5" name="Oval 2414"/>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6" name="Oval 2415"/>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7" name="Oval 2416"/>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8" name="Oval 2417"/>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9" name="Oval 2418"/>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0" name="Oval 2419"/>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2" name="Group 1813"/>
            <p:cNvGrpSpPr/>
            <p:nvPr/>
          </p:nvGrpSpPr>
          <p:grpSpPr>
            <a:xfrm>
              <a:off x="-693977" y="3892698"/>
              <a:ext cx="756310" cy="36576"/>
              <a:chOff x="-488798" y="3803206"/>
              <a:chExt cx="756310" cy="36576"/>
            </a:xfrm>
            <a:grpFill/>
          </p:grpSpPr>
          <p:sp>
            <p:nvSpPr>
              <p:cNvPr id="2384" name="Oval 2383"/>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5" name="Oval 2384"/>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6" name="Oval 2385"/>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7" name="Oval 2386"/>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8" name="Oval 2387"/>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9" name="Oval 2388"/>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0" name="Oval 2389"/>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1" name="Oval 2390"/>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2" name="Oval 2391"/>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3" name="Oval 2392"/>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4" name="Oval 2393"/>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5" name="Oval 2394"/>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6" name="Oval 2395"/>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7" name="Oval 2396"/>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8" name="Oval 2397"/>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9" name="Oval 2398"/>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0" name="Oval 2399"/>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1" name="Oval 2400"/>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2" name="Oval 2401"/>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3" name="Group 1814"/>
            <p:cNvGrpSpPr/>
            <p:nvPr/>
          </p:nvGrpSpPr>
          <p:grpSpPr>
            <a:xfrm>
              <a:off x="-712265" y="3933586"/>
              <a:ext cx="792886" cy="36576"/>
              <a:chOff x="-488798" y="3839782"/>
              <a:chExt cx="792886" cy="36576"/>
            </a:xfrm>
            <a:grpFill/>
          </p:grpSpPr>
          <p:sp>
            <p:nvSpPr>
              <p:cNvPr id="2364" name="Oval 2363"/>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5" name="Oval 2364"/>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6" name="Oval 2365"/>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7" name="Oval 2366"/>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8" name="Oval 2367"/>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9" name="Oval 2368"/>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0" name="Oval 2369"/>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1" name="Oval 2370"/>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2" name="Oval 2371"/>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3" name="Oval 2372"/>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4" name="Oval 2373"/>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5" name="Oval 2374"/>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6" name="Oval 2375"/>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7" name="Oval 2376"/>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8" name="Oval 2377"/>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9" name="Oval 2378"/>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0" name="Oval 2379"/>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1" name="Oval 2380"/>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2" name="Oval 2381"/>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3" name="Oval 2382"/>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4" name="Group 1815"/>
            <p:cNvGrpSpPr/>
            <p:nvPr/>
          </p:nvGrpSpPr>
          <p:grpSpPr>
            <a:xfrm>
              <a:off x="-730553" y="3974474"/>
              <a:ext cx="829462" cy="36576"/>
              <a:chOff x="-488798" y="3876358"/>
              <a:chExt cx="829462" cy="36576"/>
            </a:xfrm>
            <a:grpFill/>
          </p:grpSpPr>
          <p:sp>
            <p:nvSpPr>
              <p:cNvPr id="2343" name="Oval 2342"/>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4" name="Oval 2343"/>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5" name="Oval 2344"/>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6" name="Oval 2345"/>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7" name="Oval 2346"/>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8" name="Oval 2347"/>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9" name="Oval 2348"/>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0" name="Oval 2349"/>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1" name="Oval 2350"/>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2" name="Oval 2351"/>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3" name="Oval 2352"/>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4" name="Oval 2353"/>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 name="Oval 2354"/>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 name="Oval 2355"/>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7" name="Oval 2356"/>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8" name="Oval 2357"/>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9" name="Oval 2358"/>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0" name="Oval 2359"/>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1" name="Oval 2360"/>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2" name="Oval 2361"/>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3" name="Oval 2362"/>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5" name="Group 1816"/>
            <p:cNvGrpSpPr/>
            <p:nvPr/>
          </p:nvGrpSpPr>
          <p:grpSpPr>
            <a:xfrm>
              <a:off x="-746199" y="4015362"/>
              <a:ext cx="860754" cy="36576"/>
              <a:chOff x="-488798" y="3918840"/>
              <a:chExt cx="860754" cy="36576"/>
            </a:xfrm>
            <a:grpFill/>
          </p:grpSpPr>
          <p:sp>
            <p:nvSpPr>
              <p:cNvPr id="2321" name="Oval 2320"/>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2" name="Oval 2321"/>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3" name="Oval 2322"/>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4" name="Oval 2323"/>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5" name="Oval 2324"/>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6" name="Oval 2325"/>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7" name="Oval 2326"/>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8" name="Oval 2327"/>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9" name="Oval 2328"/>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0" name="Oval 2329"/>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1" name="Oval 2330"/>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2" name="Oval 2331"/>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3" name="Oval 2332"/>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4" name="Oval 2333"/>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5" name="Oval 2334"/>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6" name="Oval 2335"/>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7" name="Oval 2336"/>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8" name="Oval 2337"/>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9" name="Oval 2338"/>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0" name="Oval 2339"/>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1" name="Oval 2340"/>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2" name="Oval 2341"/>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6" name="Group 1817"/>
            <p:cNvGrpSpPr/>
            <p:nvPr/>
          </p:nvGrpSpPr>
          <p:grpSpPr>
            <a:xfrm>
              <a:off x="-767027" y="4056250"/>
              <a:ext cx="902410" cy="36576"/>
              <a:chOff x="-488798" y="3954100"/>
              <a:chExt cx="902410" cy="36576"/>
            </a:xfrm>
            <a:grpFill/>
          </p:grpSpPr>
          <p:sp>
            <p:nvSpPr>
              <p:cNvPr id="2298" name="Oval 2297"/>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9" name="Oval 2298"/>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0" name="Oval 2299"/>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1" name="Oval 2300"/>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2" name="Oval 2301"/>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3" name="Oval 2302"/>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4" name="Oval 2303"/>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5" name="Oval 2304"/>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6" name="Oval 2305"/>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7" name="Oval 2306"/>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8" name="Oval 2307"/>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9" name="Oval 2308"/>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0" name="Oval 2309"/>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1" name="Oval 2310"/>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2" name="Oval 2311"/>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3" name="Oval 2312"/>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4" name="Oval 2313"/>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5" name="Oval 2314"/>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6" name="Oval 2315"/>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7" name="Oval 2316"/>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8" name="Oval 2317"/>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9" name="Oval 2318"/>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0" name="Oval 2319"/>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7" name="Group 1818"/>
            <p:cNvGrpSpPr/>
            <p:nvPr/>
          </p:nvGrpSpPr>
          <p:grpSpPr>
            <a:xfrm>
              <a:off x="-788821" y="4097138"/>
              <a:ext cx="945998" cy="36576"/>
              <a:chOff x="-488798" y="3995584"/>
              <a:chExt cx="945998" cy="36576"/>
            </a:xfrm>
            <a:grpFill/>
          </p:grpSpPr>
          <p:sp>
            <p:nvSpPr>
              <p:cNvPr id="2274" name="Oval 2273"/>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5" name="Oval 2274"/>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6" name="Oval 2275"/>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7" name="Oval 2276"/>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8" name="Oval 2277"/>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9" name="Oval 2278"/>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0" name="Oval 2279"/>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1" name="Oval 2280"/>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2" name="Oval 2281"/>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3" name="Oval 2282"/>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4" name="Oval 2283"/>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5" name="Oval 2284"/>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6" name="Oval 2285"/>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7" name="Oval 2286"/>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8" name="Oval 2287"/>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9" name="Oval 2288"/>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0" name="Oval 2289"/>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1" name="Oval 2290"/>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2" name="Oval 2291"/>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3" name="Oval 2292"/>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4" name="Oval 2293"/>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5" name="Oval 2294"/>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6" name="Oval 2295"/>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7" name="Oval 2296"/>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1" name="Group 1819"/>
            <p:cNvGrpSpPr/>
            <p:nvPr/>
          </p:nvGrpSpPr>
          <p:grpSpPr>
            <a:xfrm>
              <a:off x="-807109" y="4138026"/>
              <a:ext cx="982574" cy="36576"/>
              <a:chOff x="-672592" y="4032832"/>
              <a:chExt cx="982574" cy="36576"/>
            </a:xfrm>
            <a:grpFill/>
          </p:grpSpPr>
          <p:sp>
            <p:nvSpPr>
              <p:cNvPr id="2249" name="Oval 2248"/>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0" name="Oval 2249"/>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1" name="Oval 2250"/>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2" name="Oval 2251"/>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 name="Oval 2252"/>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 name="Oval 2253"/>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5" name="Oval 2254"/>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6" name="Oval 2255"/>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7" name="Oval 2256"/>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8" name="Oval 2257"/>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9" name="Oval 2258"/>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0" name="Oval 2259"/>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1" name="Oval 2260"/>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2" name="Oval 2261"/>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3" name="Oval 2262"/>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4" name="Oval 2263"/>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5" name="Oval 2264"/>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6" name="Oval 2265"/>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7" name="Oval 2266"/>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8" name="Oval 2267"/>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9" name="Oval 2268"/>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0" name="Oval 2269"/>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1" name="Oval 2270"/>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2" name="Oval 2271"/>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3" name="Oval 2272"/>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3" name="Group 1820"/>
            <p:cNvGrpSpPr/>
            <p:nvPr/>
          </p:nvGrpSpPr>
          <p:grpSpPr>
            <a:xfrm>
              <a:off x="-829258" y="4178914"/>
              <a:ext cx="1026872" cy="36576"/>
              <a:chOff x="-672592" y="4071768"/>
              <a:chExt cx="1026872" cy="36576"/>
            </a:xfrm>
            <a:grpFill/>
          </p:grpSpPr>
          <p:sp>
            <p:nvSpPr>
              <p:cNvPr id="1948" name="Oval 1947"/>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9" name="Oval 1948"/>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0" name="Oval 1949"/>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1" name="Oval 1950"/>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2" name="Oval 1951"/>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8" name="Oval 2227"/>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9" name="Oval 2228"/>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0" name="Oval 2229"/>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1" name="Oval 2230"/>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2" name="Oval 2231"/>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3" name="Oval 2232"/>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4" name="Oval 2233"/>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5" name="Oval 2234"/>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6" name="Oval 2235"/>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7" name="Oval 2236"/>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8" name="Oval 2237"/>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9" name="Oval 2238"/>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0" name="Oval 2239"/>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1" name="Oval 2240"/>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2" name="Oval 2241"/>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3" name="Oval 2242"/>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4" name="Oval 2243"/>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5" name="Oval 2244"/>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6" name="Oval 2245"/>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7" name="Oval 2246"/>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8" name="Oval 2247"/>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4" name="Group 1821"/>
            <p:cNvGrpSpPr/>
            <p:nvPr/>
          </p:nvGrpSpPr>
          <p:grpSpPr>
            <a:xfrm>
              <a:off x="-850086" y="4219802"/>
              <a:ext cx="1068528" cy="36576"/>
              <a:chOff x="-672592" y="4114588"/>
              <a:chExt cx="1068528" cy="36576"/>
            </a:xfrm>
            <a:grpFill/>
          </p:grpSpPr>
          <p:sp>
            <p:nvSpPr>
              <p:cNvPr id="1921" name="Oval 1920"/>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2" name="Oval 1921"/>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3" name="Oval 1922"/>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4" name="Oval 1923"/>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5" name="Oval 1924"/>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6" name="Oval 1925"/>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7" name="Oval 1926"/>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8" name="Oval 1927"/>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9" name="Oval 1928"/>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0" name="Oval 1929"/>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1" name="Oval 1930"/>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2" name="Oval 1931"/>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3" name="Oval 1932"/>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4" name="Oval 1933"/>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5" name="Oval 1934"/>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6" name="Oval 1935"/>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7" name="Oval 1936"/>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8" name="Oval 1937"/>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9" name="Oval 1938"/>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0" name="Oval 1939"/>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1" name="Oval 1940"/>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2" name="Oval 1941"/>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3" name="Oval 1942"/>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4" name="Oval 1943"/>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5" name="Oval 1944"/>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6" name="Oval 1945"/>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7" name="Oval 1946"/>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5" name="Group 1822"/>
            <p:cNvGrpSpPr/>
            <p:nvPr/>
          </p:nvGrpSpPr>
          <p:grpSpPr>
            <a:xfrm>
              <a:off x="-871778" y="4260690"/>
              <a:ext cx="1111912" cy="36576"/>
              <a:chOff x="-672592" y="4156540"/>
              <a:chExt cx="1111912" cy="36576"/>
            </a:xfrm>
            <a:grpFill/>
          </p:grpSpPr>
          <p:sp>
            <p:nvSpPr>
              <p:cNvPr id="1893" name="Oval 1892"/>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4" name="Oval 1893"/>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5" name="Oval 1894"/>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6" name="Oval 1895"/>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7" name="Oval 1896"/>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8" name="Oval 1897"/>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9" name="Oval 1898"/>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0" name="Oval 1899"/>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1" name="Oval 1900"/>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2" name="Oval 1901"/>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3" name="Oval 1902"/>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4" name="Oval 1903"/>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5" name="Oval 1904"/>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6" name="Oval 1905"/>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7" name="Oval 1906"/>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8" name="Oval 1907"/>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9" name="Oval 1908"/>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0" name="Oval 1909"/>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1" name="Oval 1910"/>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2" name="Oval 1911"/>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3" name="Oval 1912"/>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4" name="Oval 1913"/>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5" name="Oval 1914"/>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6" name="Oval 1915"/>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7" name="Oval 1916"/>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8" name="Oval 1917"/>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9" name="Oval 1918"/>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0" name="Oval 1919"/>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61" name="Group 1823"/>
            <p:cNvGrpSpPr/>
            <p:nvPr/>
          </p:nvGrpSpPr>
          <p:grpSpPr>
            <a:xfrm>
              <a:off x="-457239" y="3402042"/>
              <a:ext cx="282834" cy="36576"/>
              <a:chOff x="-291784" y="3367926"/>
              <a:chExt cx="282834" cy="36576"/>
            </a:xfrm>
            <a:grpFill/>
          </p:grpSpPr>
          <p:sp>
            <p:nvSpPr>
              <p:cNvPr id="1886" name="Oval 1885"/>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7" name="Oval 1886"/>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8" name="Oval 1887"/>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9" name="Oval 1888"/>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0" name="Oval 1889"/>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1" name="Oval 1890"/>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2" name="Oval 1891"/>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8" name="Group 1824"/>
            <p:cNvGrpSpPr/>
            <p:nvPr/>
          </p:nvGrpSpPr>
          <p:grpSpPr>
            <a:xfrm>
              <a:off x="-892302" y="4301578"/>
              <a:ext cx="1152960" cy="36576"/>
              <a:chOff x="-685800" y="4267200"/>
              <a:chExt cx="1152960" cy="36576"/>
            </a:xfrm>
            <a:grpFill/>
          </p:grpSpPr>
          <p:sp>
            <p:nvSpPr>
              <p:cNvPr id="1857" name="Oval 1856"/>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8" name="Oval 1857"/>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9" name="Oval 1858"/>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0" name="Oval 1859"/>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1" name="Oval 1860"/>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2" name="Oval 1861"/>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3" name="Oval 1862"/>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4" name="Oval 1863"/>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5" name="Oval 1864"/>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6" name="Oval 1865"/>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7" name="Oval 1866"/>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8" name="Oval 1867"/>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9" name="Oval 1868"/>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0" name="Oval 1869"/>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1" name="Oval 1870"/>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2" name="Oval 1871"/>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3" name="Oval 1872"/>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4" name="Oval 1873"/>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5" name="Oval 1874"/>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6" name="Oval 1875"/>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7" name="Oval 1876"/>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8" name="Oval 1877"/>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9" name="Oval 1878"/>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0" name="Oval 1879"/>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1" name="Oval 1880"/>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2" name="Oval 1881"/>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3" name="Oval 1882"/>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4" name="Oval 1883"/>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5" name="Oval 1884"/>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9" name="Group 1825"/>
            <p:cNvGrpSpPr/>
            <p:nvPr/>
          </p:nvGrpSpPr>
          <p:grpSpPr>
            <a:xfrm>
              <a:off x="-914400" y="4342468"/>
              <a:ext cx="1197156" cy="36576"/>
              <a:chOff x="-685800" y="4303776"/>
              <a:chExt cx="1197156" cy="36576"/>
            </a:xfrm>
            <a:grpFill/>
          </p:grpSpPr>
          <p:sp>
            <p:nvSpPr>
              <p:cNvPr id="1827" name="Oval 1826"/>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8" name="Oval 1827"/>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9" name="Oval 1828"/>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0" name="Oval 1829"/>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1" name="Oval 1830"/>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2" name="Oval 1831"/>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3" name="Oval 1832"/>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4" name="Oval 1833"/>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5" name="Oval 1834"/>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6" name="Oval 1835"/>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7" name="Oval 1836"/>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8" name="Oval 1837"/>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9" name="Oval 1838"/>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0" name="Oval 1839"/>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1" name="Oval 1840"/>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2" name="Oval 1841"/>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 name="Oval 1842"/>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 name="Oval 1843"/>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5" name="Oval 1844"/>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6" name="Oval 1845"/>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7" name="Oval 1846"/>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8" name="Oval 1847"/>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9" name="Oval 1848"/>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0" name="Oval 1849"/>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1" name="Oval 1850"/>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2" name="Oval 1851"/>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3" name="Oval 1852"/>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4" name="Oval 1853"/>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5" name="Oval 1854"/>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6" name="Oval 1855"/>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504" name="Picture 2"/>
          <p:cNvPicPr>
            <a:picLocks noChangeAspect="1" noChangeArrowheads="1"/>
          </p:cNvPicPr>
          <p:nvPr/>
        </p:nvPicPr>
        <p:blipFill>
          <a:blip r:embed="rId5" cstate="print">
            <a:clrChange>
              <a:clrFrom>
                <a:srgbClr val="FFFFFF"/>
              </a:clrFrom>
              <a:clrTo>
                <a:srgbClr val="FFFFFF">
                  <a:alpha val="0"/>
                </a:srgbClr>
              </a:clrTo>
            </a:clrChange>
          </a:blip>
          <a:srcRect l="32657" t="-121" r="13898" b="10582"/>
          <a:stretch>
            <a:fillRect/>
          </a:stretch>
        </p:blipFill>
        <p:spPr bwMode="auto">
          <a:xfrm>
            <a:off x="5252126" y="4671060"/>
            <a:ext cx="339332" cy="365760"/>
          </a:xfrm>
          <a:prstGeom prst="rect">
            <a:avLst/>
          </a:prstGeom>
          <a:noFill/>
          <a:ln w="9525">
            <a:noFill/>
            <a:miter lim="800000"/>
            <a:headEnd/>
            <a:tailEnd/>
          </a:ln>
        </p:spPr>
      </p:pic>
      <p:pic>
        <p:nvPicPr>
          <p:cNvPr id="1505" name="Picture 2"/>
          <p:cNvPicPr>
            <a:picLocks noChangeAspect="1" noChangeArrowheads="1"/>
          </p:cNvPicPr>
          <p:nvPr/>
        </p:nvPicPr>
        <p:blipFill>
          <a:blip r:embed="rId5" cstate="print">
            <a:clrChange>
              <a:clrFrom>
                <a:srgbClr val="FFFFFF"/>
              </a:clrFrom>
              <a:clrTo>
                <a:srgbClr val="FFFFFF">
                  <a:alpha val="0"/>
                </a:srgbClr>
              </a:clrTo>
            </a:clrChange>
          </a:blip>
          <a:srcRect l="32657" t="-121" r="13898" b="10582"/>
          <a:stretch>
            <a:fillRect/>
          </a:stretch>
        </p:blipFill>
        <p:spPr bwMode="auto">
          <a:xfrm>
            <a:off x="4418470" y="4671060"/>
            <a:ext cx="339332" cy="365760"/>
          </a:xfrm>
          <a:prstGeom prst="rect">
            <a:avLst/>
          </a:prstGeom>
          <a:noFill/>
          <a:ln w="9525">
            <a:noFill/>
            <a:miter lim="800000"/>
            <a:headEnd/>
            <a:tailEnd/>
          </a:ln>
        </p:spPr>
      </p:pic>
      <p:pic>
        <p:nvPicPr>
          <p:cNvPr id="1506" name="Picture 2"/>
          <p:cNvPicPr>
            <a:picLocks noChangeAspect="1" noChangeArrowheads="1"/>
          </p:cNvPicPr>
          <p:nvPr/>
        </p:nvPicPr>
        <p:blipFill>
          <a:blip r:embed="rId5" cstate="print">
            <a:clrChange>
              <a:clrFrom>
                <a:srgbClr val="FFFFFF"/>
              </a:clrFrom>
              <a:clrTo>
                <a:srgbClr val="FFFFFF">
                  <a:alpha val="0"/>
                </a:srgbClr>
              </a:clrTo>
            </a:clrChange>
          </a:blip>
          <a:srcRect l="32657" t="-121" r="13898" b="10582"/>
          <a:stretch>
            <a:fillRect/>
          </a:stretch>
        </p:blipFill>
        <p:spPr bwMode="auto">
          <a:xfrm>
            <a:off x="3648278" y="4671060"/>
            <a:ext cx="339332" cy="365760"/>
          </a:xfrm>
          <a:prstGeom prst="rect">
            <a:avLst/>
          </a:prstGeom>
          <a:noFill/>
          <a:ln w="9525">
            <a:noFill/>
            <a:miter lim="800000"/>
            <a:headEnd/>
            <a:tailEnd/>
          </a:ln>
        </p:spPr>
      </p:pic>
      <p:grpSp>
        <p:nvGrpSpPr>
          <p:cNvPr id="1507" name="Group 1793"/>
          <p:cNvGrpSpPr/>
          <p:nvPr/>
        </p:nvGrpSpPr>
        <p:grpSpPr>
          <a:xfrm>
            <a:off x="3794745" y="3352800"/>
            <a:ext cx="791885" cy="864091"/>
            <a:chOff x="-914400" y="3156714"/>
            <a:chExt cx="1197156" cy="1222330"/>
          </a:xfrm>
          <a:solidFill>
            <a:schemeClr val="accent6">
              <a:lumMod val="20000"/>
              <a:lumOff val="80000"/>
            </a:schemeClr>
          </a:solidFill>
        </p:grpSpPr>
        <p:grpSp>
          <p:nvGrpSpPr>
            <p:cNvPr id="1508" name="Group 3557"/>
            <p:cNvGrpSpPr/>
            <p:nvPr/>
          </p:nvGrpSpPr>
          <p:grpSpPr>
            <a:xfrm>
              <a:off x="-398093" y="3279378"/>
              <a:ext cx="164542" cy="36576"/>
              <a:chOff x="-2040789" y="3280594"/>
              <a:chExt cx="164542" cy="36576"/>
            </a:xfrm>
            <a:grpFill/>
          </p:grpSpPr>
          <p:sp>
            <p:nvSpPr>
              <p:cNvPr id="2126" name="Oval 2125"/>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7" name="Oval 2126"/>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8" name="Oval 2127"/>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9" name="Oval 2128"/>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09" name="Group 3558"/>
            <p:cNvGrpSpPr/>
            <p:nvPr/>
          </p:nvGrpSpPr>
          <p:grpSpPr>
            <a:xfrm>
              <a:off x="-377526" y="3238490"/>
              <a:ext cx="123409" cy="36576"/>
              <a:chOff x="-2017944" y="3242894"/>
              <a:chExt cx="123409" cy="36576"/>
            </a:xfrm>
            <a:grpFill/>
          </p:grpSpPr>
          <p:sp>
            <p:nvSpPr>
              <p:cNvPr id="2123" name="Oval 2122"/>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4" name="Oval 2123"/>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5" name="Oval 2124"/>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0" name="Group 3559"/>
            <p:cNvGrpSpPr/>
            <p:nvPr/>
          </p:nvGrpSpPr>
          <p:grpSpPr>
            <a:xfrm>
              <a:off x="-357014" y="3197602"/>
              <a:ext cx="82385" cy="36576"/>
              <a:chOff x="-1990592" y="3206318"/>
              <a:chExt cx="82385" cy="36576"/>
            </a:xfrm>
            <a:grpFill/>
          </p:grpSpPr>
          <p:sp>
            <p:nvSpPr>
              <p:cNvPr id="2121" name="Oval 2120"/>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2" name="Oval 2121"/>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11" name="Oval 1510"/>
            <p:cNvSpPr/>
            <p:nvPr/>
          </p:nvSpPr>
          <p:spPr>
            <a:xfrm>
              <a:off x="-334110" y="31567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12" name="Group 3561"/>
            <p:cNvGrpSpPr/>
            <p:nvPr/>
          </p:nvGrpSpPr>
          <p:grpSpPr>
            <a:xfrm>
              <a:off x="-417916" y="3320266"/>
              <a:ext cx="204188" cy="36576"/>
              <a:chOff x="-2040789" y="3320034"/>
              <a:chExt cx="204188" cy="36576"/>
            </a:xfrm>
            <a:grpFill/>
          </p:grpSpPr>
          <p:sp>
            <p:nvSpPr>
              <p:cNvPr id="2116" name="Oval 2115"/>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7" name="Oval 2116"/>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8" name="Oval 2117"/>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9" name="Oval 2118"/>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0" name="Oval 2119"/>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3" name="Group 3562"/>
            <p:cNvGrpSpPr/>
            <p:nvPr/>
          </p:nvGrpSpPr>
          <p:grpSpPr>
            <a:xfrm>
              <a:off x="-440508" y="3361154"/>
              <a:ext cx="249372" cy="36576"/>
              <a:chOff x="-685800" y="3356166"/>
              <a:chExt cx="249372" cy="36576"/>
            </a:xfrm>
            <a:grpFill/>
          </p:grpSpPr>
          <p:sp>
            <p:nvSpPr>
              <p:cNvPr id="2110" name="Oval 2109"/>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1" name="Oval 2110"/>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2" name="Oval 2111"/>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3" name="Oval 2112"/>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4" name="Oval 2113"/>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5" name="Oval 2114"/>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4" name="Group 3563"/>
            <p:cNvGrpSpPr/>
            <p:nvPr/>
          </p:nvGrpSpPr>
          <p:grpSpPr>
            <a:xfrm>
              <a:off x="-477762" y="3442930"/>
              <a:ext cx="323880" cy="36576"/>
              <a:chOff x="-685800" y="3397914"/>
              <a:chExt cx="323880" cy="36576"/>
            </a:xfrm>
            <a:grpFill/>
          </p:grpSpPr>
          <p:sp>
            <p:nvSpPr>
              <p:cNvPr id="2102" name="Oval 2101"/>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3" name="Oval 2102"/>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4" name="Oval 2103"/>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5" name="Oval 2104"/>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6" name="Oval 2105"/>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7" name="Oval 2106"/>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8" name="Oval 2107"/>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9" name="Oval 2108"/>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5" name="Group 3564"/>
            <p:cNvGrpSpPr/>
            <p:nvPr/>
          </p:nvGrpSpPr>
          <p:grpSpPr>
            <a:xfrm>
              <a:off x="-496050" y="3483818"/>
              <a:ext cx="360456" cy="36576"/>
              <a:chOff x="-685800" y="3434490"/>
              <a:chExt cx="360456" cy="36576"/>
            </a:xfrm>
            <a:grpFill/>
          </p:grpSpPr>
          <p:sp>
            <p:nvSpPr>
              <p:cNvPr id="2093" name="Oval 2092"/>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4" name="Oval 2093"/>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5" name="Oval 2094"/>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6" name="Oval 2095"/>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7" name="Oval 2096"/>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8" name="Oval 2097"/>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9" name="Oval 2098"/>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0" name="Oval 2099"/>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1" name="Oval 2100"/>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6" name="Group 3565"/>
            <p:cNvGrpSpPr/>
            <p:nvPr/>
          </p:nvGrpSpPr>
          <p:grpSpPr>
            <a:xfrm>
              <a:off x="-517782" y="3524706"/>
              <a:ext cx="403920" cy="36576"/>
              <a:chOff x="-685800" y="3470392"/>
              <a:chExt cx="403920" cy="36576"/>
            </a:xfrm>
            <a:grpFill/>
          </p:grpSpPr>
          <p:sp>
            <p:nvSpPr>
              <p:cNvPr id="2083" name="Oval 2082"/>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4" name="Oval 2083"/>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5" name="Oval 2084"/>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6" name="Oval 2085"/>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7" name="Oval 2086"/>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8" name="Oval 2087"/>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9" name="Oval 2088"/>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0" name="Oval 2089"/>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1" name="Oval 2090"/>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2" name="Oval 2091"/>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7" name="Group 3566"/>
            <p:cNvGrpSpPr/>
            <p:nvPr/>
          </p:nvGrpSpPr>
          <p:grpSpPr>
            <a:xfrm>
              <a:off x="-540926" y="3565594"/>
              <a:ext cx="450208" cy="36576"/>
              <a:chOff x="-685800" y="3508228"/>
              <a:chExt cx="450208" cy="36576"/>
            </a:xfrm>
            <a:grpFill/>
          </p:grpSpPr>
          <p:sp>
            <p:nvSpPr>
              <p:cNvPr id="2072" name="Oval 2071"/>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3" name="Oval 2072"/>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4" name="Oval 2073"/>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5" name="Oval 2074"/>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Oval 2075"/>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7" name="Oval 2076"/>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8" name="Oval 2077"/>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9" name="Oval 2078"/>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0" name="Oval 2079"/>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1" name="Oval 2080"/>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2" name="Oval 2081"/>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8" name="Group 3567"/>
            <p:cNvGrpSpPr/>
            <p:nvPr/>
          </p:nvGrpSpPr>
          <p:grpSpPr>
            <a:xfrm>
              <a:off x="-563084" y="3606482"/>
              <a:ext cx="494524" cy="36576"/>
              <a:chOff x="-685800" y="3544804"/>
              <a:chExt cx="494524" cy="36576"/>
            </a:xfrm>
            <a:grpFill/>
          </p:grpSpPr>
          <p:sp>
            <p:nvSpPr>
              <p:cNvPr id="2060" name="Oval 2059"/>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Oval 2060"/>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2" name="Oval 2061"/>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Oval 2062"/>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4" name="Oval 2063"/>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5" name="Oval 2064"/>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6" name="Oval 2065"/>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7" name="Oval 2066"/>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8" name="Oval 2067"/>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9" name="Oval 2068"/>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0" name="Oval 2069"/>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1" name="Oval 2070"/>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9" name="Group 3568"/>
            <p:cNvGrpSpPr/>
            <p:nvPr/>
          </p:nvGrpSpPr>
          <p:grpSpPr>
            <a:xfrm>
              <a:off x="-581372" y="3647370"/>
              <a:ext cx="531100" cy="36576"/>
              <a:chOff x="-685800" y="3581380"/>
              <a:chExt cx="531100" cy="36576"/>
            </a:xfrm>
            <a:grpFill/>
          </p:grpSpPr>
          <p:sp>
            <p:nvSpPr>
              <p:cNvPr id="2047" name="Oval 2046"/>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 name="Oval 2047"/>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 name="Oval 2048"/>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Oval 2049"/>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1" name="Oval 2050"/>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2" name="Oval 2051"/>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3" name="Oval 2052"/>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4" name="Oval 2053"/>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5" name="Oval 2054"/>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6" name="Oval 2055"/>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Oval 2056"/>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8" name="Oval 2057"/>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Oval 2058"/>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0" name="Group 3569"/>
            <p:cNvGrpSpPr/>
            <p:nvPr/>
          </p:nvGrpSpPr>
          <p:grpSpPr>
            <a:xfrm>
              <a:off x="-600810" y="3688258"/>
              <a:ext cx="569976" cy="36576"/>
              <a:chOff x="-685800" y="3617956"/>
              <a:chExt cx="569976" cy="36576"/>
            </a:xfrm>
            <a:grpFill/>
          </p:grpSpPr>
          <p:sp>
            <p:nvSpPr>
              <p:cNvPr id="2033" name="Oval 2032"/>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4" name="Oval 2033"/>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5" name="Oval 2034"/>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6" name="Oval 2035"/>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7" name="Oval 2036"/>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8" name="Oval 2037"/>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9" name="Oval 2038"/>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0" name="Oval 2039"/>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1" name="Oval 2040"/>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2" name="Oval 2041"/>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3" name="Oval 2042"/>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4" name="Oval 2043"/>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5" name="Oval 2044"/>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6" name="Oval 2045"/>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1" name="Group 3570"/>
            <p:cNvGrpSpPr/>
            <p:nvPr/>
          </p:nvGrpSpPr>
          <p:grpSpPr>
            <a:xfrm>
              <a:off x="-619098" y="3729146"/>
              <a:ext cx="606552" cy="36576"/>
              <a:chOff x="-685800" y="3654532"/>
              <a:chExt cx="606552" cy="36576"/>
            </a:xfrm>
            <a:grpFill/>
          </p:grpSpPr>
          <p:sp>
            <p:nvSpPr>
              <p:cNvPr id="2018" name="Oval 2017"/>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9" name="Oval 2018"/>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0" name="Oval 2019"/>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1" name="Oval 2020"/>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2" name="Oval 2021"/>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3" name="Oval 2022"/>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4" name="Oval 2023"/>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5" name="Oval 2024"/>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6" name="Oval 2025"/>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7" name="Oval 2026"/>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8" name="Oval 2027"/>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9" name="Oval 2028"/>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0" name="Oval 2029"/>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1" name="Oval 2030"/>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2" name="Oval 2031"/>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2" name="Group 3571"/>
            <p:cNvGrpSpPr/>
            <p:nvPr/>
          </p:nvGrpSpPr>
          <p:grpSpPr>
            <a:xfrm>
              <a:off x="-637386" y="3770034"/>
              <a:ext cx="643128" cy="36576"/>
              <a:chOff x="-488798" y="3691596"/>
              <a:chExt cx="643128" cy="36576"/>
            </a:xfrm>
            <a:grpFill/>
          </p:grpSpPr>
          <p:sp>
            <p:nvSpPr>
              <p:cNvPr id="2002" name="Oval 2001"/>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3" name="Oval 2002"/>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4" name="Oval 2003"/>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5" name="Oval 2004"/>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6" name="Oval 2005"/>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7" name="Oval 2006"/>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8" name="Oval 2007"/>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9" name="Oval 2008"/>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0" name="Oval 2009"/>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1" name="Oval 2010"/>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2" name="Oval 2011"/>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3" name="Oval 2012"/>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4" name="Oval 2013"/>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5" name="Oval 2014"/>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6" name="Oval 2015"/>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7" name="Oval 2016"/>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3" name="Group 3572"/>
            <p:cNvGrpSpPr/>
            <p:nvPr/>
          </p:nvGrpSpPr>
          <p:grpSpPr>
            <a:xfrm>
              <a:off x="-655674" y="3810922"/>
              <a:ext cx="679704" cy="36576"/>
              <a:chOff x="-488798" y="3727863"/>
              <a:chExt cx="679704" cy="36576"/>
            </a:xfrm>
            <a:grpFill/>
          </p:grpSpPr>
          <p:sp>
            <p:nvSpPr>
              <p:cNvPr id="1985" name="Oval 1984"/>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6" name="Oval 1985"/>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7" name="Oval 1986"/>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8" name="Oval 1987"/>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9" name="Oval 1988"/>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0" name="Oval 1989"/>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1" name="Oval 1990"/>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2" name="Oval 1991"/>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3" name="Oval 1992"/>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4" name="Oval 1993"/>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5" name="Oval 1994"/>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6" name="Oval 1995"/>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7" name="Oval 1996"/>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8" name="Oval 1997"/>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9" name="Oval 1998"/>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0" name="Oval 1999"/>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1" name="Oval 2000"/>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4" name="Group 3573"/>
            <p:cNvGrpSpPr/>
            <p:nvPr/>
          </p:nvGrpSpPr>
          <p:grpSpPr>
            <a:xfrm>
              <a:off x="-673962" y="3851810"/>
              <a:ext cx="716280" cy="36576"/>
              <a:chOff x="-488798" y="3766630"/>
              <a:chExt cx="716280" cy="36576"/>
            </a:xfrm>
            <a:grpFill/>
          </p:grpSpPr>
          <p:sp>
            <p:nvSpPr>
              <p:cNvPr id="1967" name="Oval 1966"/>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8" name="Oval 1967"/>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9" name="Oval 1968"/>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0" name="Oval 1969"/>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1" name="Oval 1970"/>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2" name="Oval 1971"/>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3" name="Oval 1972"/>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4" name="Oval 1973"/>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5" name="Oval 1974"/>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6" name="Oval 1975"/>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7" name="Oval 1976"/>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8" name="Oval 1977"/>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9" name="Oval 1978"/>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0" name="Oval 1979"/>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1" name="Oval 1980"/>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2" name="Oval 1981"/>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3" name="Oval 1982"/>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4" name="Oval 1983"/>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5" name="Group 3574"/>
            <p:cNvGrpSpPr/>
            <p:nvPr/>
          </p:nvGrpSpPr>
          <p:grpSpPr>
            <a:xfrm>
              <a:off x="-693977" y="3892698"/>
              <a:ext cx="756310" cy="36576"/>
              <a:chOff x="-488798" y="3803206"/>
              <a:chExt cx="756310" cy="36576"/>
            </a:xfrm>
            <a:grpFill/>
          </p:grpSpPr>
          <p:sp>
            <p:nvSpPr>
              <p:cNvPr id="1822" name="Oval 1821"/>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3" name="Oval 1822"/>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4" name="Oval 1823"/>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5" name="Oval 1824"/>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6" name="Oval 1825"/>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3" name="Oval 1952"/>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4" name="Oval 1953"/>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5" name="Oval 1954"/>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6" name="Oval 1955"/>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7" name="Oval 1956"/>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8" name="Oval 1957"/>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9" name="Oval 1958"/>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0" name="Oval 1959"/>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1" name="Oval 1960"/>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2" name="Oval 1961"/>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3" name="Oval 1962"/>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4" name="Oval 1963"/>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5" name="Oval 1964"/>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6" name="Oval 1965"/>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6" name="Group 3575"/>
            <p:cNvGrpSpPr/>
            <p:nvPr/>
          </p:nvGrpSpPr>
          <p:grpSpPr>
            <a:xfrm>
              <a:off x="-712265" y="3933586"/>
              <a:ext cx="792886" cy="36576"/>
              <a:chOff x="-488798" y="3839782"/>
              <a:chExt cx="792886" cy="36576"/>
            </a:xfrm>
            <a:grpFill/>
          </p:grpSpPr>
          <p:sp>
            <p:nvSpPr>
              <p:cNvPr id="1802" name="Oval 1801"/>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3" name="Oval 1802"/>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4" name="Oval 1803"/>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5" name="Oval 1804"/>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6" name="Oval 1805"/>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7" name="Oval 1806"/>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8" name="Oval 1807"/>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9" name="Oval 1808"/>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0" name="Oval 1809"/>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1" name="Oval 1810"/>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2" name="Oval 1811"/>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3" name="Oval 1812"/>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4" name="Oval 1813"/>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5" name="Oval 1814"/>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6" name="Oval 1815"/>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7" name="Oval 1816"/>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8" name="Oval 1817"/>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9" name="Oval 1818"/>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0" name="Oval 1819"/>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1" name="Oval 1820"/>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7" name="Group 3576"/>
            <p:cNvGrpSpPr/>
            <p:nvPr/>
          </p:nvGrpSpPr>
          <p:grpSpPr>
            <a:xfrm>
              <a:off x="-730553" y="3974474"/>
              <a:ext cx="829462" cy="36576"/>
              <a:chOff x="-488798" y="3876358"/>
              <a:chExt cx="829462" cy="36576"/>
            </a:xfrm>
            <a:grpFill/>
          </p:grpSpPr>
          <p:sp>
            <p:nvSpPr>
              <p:cNvPr id="1779" name="Oval 1778"/>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0" name="Oval 1779"/>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1" name="Oval 1780"/>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2" name="Oval 1781"/>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3" name="Oval 1782"/>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4" name="Oval 1783"/>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5" name="Oval 1784"/>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6" name="Oval 1785"/>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7" name="Oval 1786"/>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8" name="Oval 1787"/>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9" name="Oval 1788"/>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0" name="Oval 1789"/>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1" name="Oval 1790"/>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2" name="Oval 1791"/>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4" name="Oval 1793"/>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5" name="Oval 1794"/>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6" name="Oval 1795"/>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7" name="Oval 1796"/>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8" name="Oval 1797"/>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9" name="Oval 1798"/>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1" name="Oval 1800"/>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8" name="Group 3577"/>
            <p:cNvGrpSpPr/>
            <p:nvPr/>
          </p:nvGrpSpPr>
          <p:grpSpPr>
            <a:xfrm>
              <a:off x="-746199" y="4015362"/>
              <a:ext cx="860754" cy="36576"/>
              <a:chOff x="-488798" y="3918840"/>
              <a:chExt cx="860754" cy="36576"/>
            </a:xfrm>
            <a:grpFill/>
          </p:grpSpPr>
          <p:sp>
            <p:nvSpPr>
              <p:cNvPr id="1757" name="Oval 1756"/>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8" name="Oval 1757"/>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9" name="Oval 1758"/>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0" name="Oval 1759"/>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1" name="Oval 1760"/>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2" name="Oval 1761"/>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3" name="Oval 1762"/>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4" name="Oval 1763"/>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5" name="Oval 1764"/>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6" name="Oval 1765"/>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7" name="Oval 1766"/>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8" name="Oval 1767"/>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9" name="Oval 1768"/>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0" name="Oval 1769"/>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1" name="Oval 1770"/>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2" name="Oval 1771"/>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3" name="Oval 1772"/>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4" name="Oval 1773"/>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5" name="Oval 1774"/>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6" name="Oval 1775"/>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7" name="Oval 1776"/>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8" name="Oval 1777"/>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9" name="Group 3578"/>
            <p:cNvGrpSpPr/>
            <p:nvPr/>
          </p:nvGrpSpPr>
          <p:grpSpPr>
            <a:xfrm>
              <a:off x="-767027" y="4056250"/>
              <a:ext cx="902410" cy="36576"/>
              <a:chOff x="-488798" y="3954100"/>
              <a:chExt cx="902410" cy="36576"/>
            </a:xfrm>
            <a:grpFill/>
          </p:grpSpPr>
          <p:sp>
            <p:nvSpPr>
              <p:cNvPr id="1734" name="Oval 1733"/>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5" name="Oval 1734"/>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6" name="Oval 1735"/>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7" name="Oval 1736"/>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8" name="Oval 1737"/>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9" name="Oval 1738"/>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0" name="Oval 1739"/>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 name="Oval 1740"/>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 name="Oval 1741"/>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3" name="Oval 1742"/>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4" name="Oval 1743"/>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5" name="Oval 1744"/>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6" name="Oval 1745"/>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7" name="Oval 1746"/>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8" name="Oval 1747"/>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9" name="Oval 1748"/>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0" name="Oval 1749"/>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1" name="Oval 1750"/>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2" name="Oval 1751"/>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3" name="Oval 1752"/>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4" name="Oval 1753"/>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5" name="Oval 1754"/>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6" name="Oval 1755"/>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0" name="Group 3579"/>
            <p:cNvGrpSpPr/>
            <p:nvPr/>
          </p:nvGrpSpPr>
          <p:grpSpPr>
            <a:xfrm>
              <a:off x="-788821" y="4097138"/>
              <a:ext cx="945998" cy="36576"/>
              <a:chOff x="-488798" y="3995584"/>
              <a:chExt cx="945998" cy="36576"/>
            </a:xfrm>
            <a:grpFill/>
          </p:grpSpPr>
          <p:sp>
            <p:nvSpPr>
              <p:cNvPr id="1710" name="Oval 1709"/>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1" name="Oval 1710"/>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2" name="Oval 1711"/>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3" name="Oval 1712"/>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4" name="Oval 1713"/>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5" name="Oval 1714"/>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6" name="Oval 1715"/>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7" name="Oval 1716"/>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8" name="Oval 1717"/>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9" name="Oval 1718"/>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0" name="Oval 1719"/>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1" name="Oval 1720"/>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2" name="Oval 1721"/>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3" name="Oval 1722"/>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4" name="Oval 1723"/>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5" name="Oval 1724"/>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6" name="Oval 1725"/>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7" name="Oval 1726"/>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8" name="Oval 1727"/>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9" name="Oval 1728"/>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0" name="Oval 1729"/>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1" name="Oval 1730"/>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2" name="Oval 1731"/>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3" name="Oval 1732"/>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1" name="Group 3580"/>
            <p:cNvGrpSpPr/>
            <p:nvPr/>
          </p:nvGrpSpPr>
          <p:grpSpPr>
            <a:xfrm>
              <a:off x="-807109" y="4138026"/>
              <a:ext cx="982574" cy="36576"/>
              <a:chOff x="-672592" y="4032832"/>
              <a:chExt cx="982574" cy="36576"/>
            </a:xfrm>
            <a:grpFill/>
          </p:grpSpPr>
          <p:sp>
            <p:nvSpPr>
              <p:cNvPr id="1685" name="Oval 1684"/>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6" name="Oval 1685"/>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7" name="Oval 1686"/>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8" name="Oval 1687"/>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9" name="Oval 1688"/>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0" name="Oval 1689"/>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1" name="Oval 1690"/>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2" name="Oval 1691"/>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3" name="Oval 1692"/>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4" name="Oval 1693"/>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5" name="Oval 1694"/>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6" name="Oval 1695"/>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7" name="Oval 1696"/>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8" name="Oval 1697"/>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9" name="Oval 1698"/>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0" name="Oval 1699"/>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1" name="Oval 1700"/>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2" name="Oval 1701"/>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3" name="Oval 1702"/>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4" name="Oval 1703"/>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5" name="Oval 1704"/>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6" name="Oval 1705"/>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7" name="Oval 1706"/>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8" name="Oval 1707"/>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9" name="Oval 1708"/>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2" name="Group 3581"/>
            <p:cNvGrpSpPr/>
            <p:nvPr/>
          </p:nvGrpSpPr>
          <p:grpSpPr>
            <a:xfrm>
              <a:off x="-829258" y="4178914"/>
              <a:ext cx="1026872" cy="36576"/>
              <a:chOff x="-672592" y="4071768"/>
              <a:chExt cx="1026872" cy="36576"/>
            </a:xfrm>
            <a:grpFill/>
          </p:grpSpPr>
          <p:sp>
            <p:nvSpPr>
              <p:cNvPr id="1659" name="Oval 1658"/>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0" name="Oval 1659"/>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1" name="Oval 1660"/>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2" name="Oval 1661"/>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3" name="Oval 1662"/>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4" name="Oval 1663"/>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5" name="Oval 1664"/>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6" name="Oval 1665"/>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7" name="Oval 1666"/>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8" name="Oval 1667"/>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9" name="Oval 1668"/>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0" name="Oval 1669"/>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1" name="Oval 1670"/>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2" name="Oval 1671"/>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3" name="Oval 1672"/>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4" name="Oval 1673"/>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5" name="Oval 1674"/>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6" name="Oval 1675"/>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7" name="Oval 1676"/>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8" name="Oval 1677"/>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9" name="Oval 1678"/>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0" name="Oval 1679"/>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1" name="Oval 1680"/>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2" name="Oval 1681"/>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3" name="Oval 1682"/>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4" name="Oval 1683"/>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3" name="Group 3582"/>
            <p:cNvGrpSpPr/>
            <p:nvPr/>
          </p:nvGrpSpPr>
          <p:grpSpPr>
            <a:xfrm>
              <a:off x="-850086" y="4219802"/>
              <a:ext cx="1068528" cy="36576"/>
              <a:chOff x="-672592" y="4114588"/>
              <a:chExt cx="1068528" cy="36576"/>
            </a:xfrm>
            <a:grpFill/>
          </p:grpSpPr>
          <p:sp>
            <p:nvSpPr>
              <p:cNvPr id="1632" name="Oval 1631"/>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3" name="Oval 1632"/>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4" name="Oval 1633"/>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5" name="Oval 1634"/>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6" name="Oval 1635"/>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7" name="Oval 1636"/>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 name="Oval 1637"/>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9" name="Oval 1638"/>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0" name="Oval 1639"/>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1" name="Oval 1640"/>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2" name="Oval 1641"/>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3" name="Oval 1642"/>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4" name="Oval 1643"/>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5" name="Oval 1644"/>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6" name="Oval 1645"/>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7" name="Oval 1646"/>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8" name="Oval 1647"/>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9" name="Oval 1648"/>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0" name="Oval 1649"/>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1" name="Oval 1650"/>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2" name="Oval 1651"/>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3" name="Oval 1652"/>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4" name="Oval 1653"/>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5" name="Oval 1654"/>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6" name="Oval 1655"/>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7" name="Oval 1656"/>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8" name="Oval 1657"/>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4" name="Group 3583"/>
            <p:cNvGrpSpPr/>
            <p:nvPr/>
          </p:nvGrpSpPr>
          <p:grpSpPr>
            <a:xfrm>
              <a:off x="-871778" y="4260690"/>
              <a:ext cx="1111912" cy="36576"/>
              <a:chOff x="-672592" y="4156540"/>
              <a:chExt cx="1111912" cy="36576"/>
            </a:xfrm>
            <a:grpFill/>
          </p:grpSpPr>
          <p:sp>
            <p:nvSpPr>
              <p:cNvPr id="1604" name="Oval 1603"/>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5" name="Oval 1604"/>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6" name="Oval 1605"/>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7" name="Oval 1606"/>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8" name="Oval 1607"/>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9" name="Oval 1608"/>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0" name="Oval 1609"/>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1" name="Oval 1610"/>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2" name="Oval 1611"/>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3" name="Oval 1612"/>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4" name="Oval 1613"/>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5" name="Oval 1614"/>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6" name="Oval 1615"/>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7" name="Oval 1616"/>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8" name="Oval 1617"/>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9" name="Oval 1618"/>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0" name="Oval 1619"/>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1" name="Oval 1620"/>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2" name="Oval 1621"/>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3" name="Oval 1622"/>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4" name="Oval 1623"/>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5" name="Oval 1624"/>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6" name="Oval 1625"/>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7" name="Oval 1626"/>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8" name="Oval 1627"/>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9" name="Oval 1628"/>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0" name="Oval 1629"/>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1" name="Oval 1630"/>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5" name="Group 4574"/>
            <p:cNvGrpSpPr/>
            <p:nvPr/>
          </p:nvGrpSpPr>
          <p:grpSpPr>
            <a:xfrm>
              <a:off x="-457239" y="3402042"/>
              <a:ext cx="282834" cy="36576"/>
              <a:chOff x="-291784" y="3367926"/>
              <a:chExt cx="282834" cy="36576"/>
            </a:xfrm>
            <a:grpFill/>
          </p:grpSpPr>
          <p:sp>
            <p:nvSpPr>
              <p:cNvPr id="1597" name="Oval 1596"/>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8" name="Oval 1597"/>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9" name="Oval 1598"/>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0" name="Oval 1599"/>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1" name="Oval 1600"/>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2" name="Oval 1601"/>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3" name="Oval 1602"/>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6" name="Group 4575"/>
            <p:cNvGrpSpPr/>
            <p:nvPr/>
          </p:nvGrpSpPr>
          <p:grpSpPr>
            <a:xfrm>
              <a:off x="-892302" y="4301578"/>
              <a:ext cx="1152960" cy="36576"/>
              <a:chOff x="-685800" y="4267200"/>
              <a:chExt cx="1152960" cy="36576"/>
            </a:xfrm>
            <a:grpFill/>
          </p:grpSpPr>
          <p:sp>
            <p:nvSpPr>
              <p:cNvPr id="1568" name="Oval 1567"/>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9" name="Oval 1568"/>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0" name="Oval 1569"/>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1" name="Oval 1570"/>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2" name="Oval 1571"/>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3" name="Oval 1572"/>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4" name="Oval 1573"/>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5" name="Oval 1574"/>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6" name="Oval 1575"/>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7" name="Oval 1576"/>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8" name="Oval 1577"/>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9" name="Oval 1578"/>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0" name="Oval 1579"/>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1" name="Oval 1580"/>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2" name="Oval 1581"/>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3" name="Oval 1582"/>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4" name="Oval 1583"/>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5" name="Oval 1584"/>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6" name="Oval 1585"/>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7" name="Oval 1586"/>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8" name="Oval 1587"/>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9" name="Oval 1588"/>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0" name="Oval 1589"/>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1" name="Oval 1590"/>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2" name="Oval 1591"/>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3" name="Oval 1592"/>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4" name="Oval 1593"/>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5" name="Oval 1594"/>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6" name="Oval 1595"/>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7" name="Group 4576"/>
            <p:cNvGrpSpPr/>
            <p:nvPr/>
          </p:nvGrpSpPr>
          <p:grpSpPr>
            <a:xfrm>
              <a:off x="-914400" y="4342468"/>
              <a:ext cx="1197156" cy="36576"/>
              <a:chOff x="-685800" y="4303776"/>
              <a:chExt cx="1197156" cy="36576"/>
            </a:xfrm>
            <a:grpFill/>
          </p:grpSpPr>
          <p:sp>
            <p:nvSpPr>
              <p:cNvPr id="1538" name="Oval 1537"/>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9" name="Oval 1538"/>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0" name="Oval 1539"/>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1" name="Oval 1540"/>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2" name="Oval 1541"/>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3" name="Oval 1542"/>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4" name="Oval 1543"/>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5" name="Oval 1544"/>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6" name="Oval 1545"/>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7" name="Oval 1546"/>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8" name="Oval 1547"/>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9" name="Oval 1548"/>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0" name="Oval 1549"/>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1" name="Oval 1550"/>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2" name="Oval 1551"/>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3" name="Oval 1552"/>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4" name="Oval 1553"/>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5" name="Oval 1554"/>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6" name="Oval 1555"/>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7" name="Oval 1556"/>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8" name="Oval 1557"/>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9" name="Oval 1558"/>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0" name="Oval 1559"/>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1" name="Oval 1560"/>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2" name="Oval 1561"/>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3" name="Oval 1562"/>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4" name="Oval 1563"/>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5" name="Oval 1564"/>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6" name="Oval 1565"/>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7" name="Oval 1566"/>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30" name="Group 1793"/>
          <p:cNvGrpSpPr/>
          <p:nvPr/>
        </p:nvGrpSpPr>
        <p:grpSpPr>
          <a:xfrm>
            <a:off x="4586630" y="3352800"/>
            <a:ext cx="791885" cy="864091"/>
            <a:chOff x="-914400" y="3156714"/>
            <a:chExt cx="1197156" cy="1222330"/>
          </a:xfrm>
          <a:solidFill>
            <a:schemeClr val="accent6">
              <a:lumMod val="20000"/>
              <a:lumOff val="80000"/>
            </a:schemeClr>
          </a:solidFill>
        </p:grpSpPr>
        <p:grpSp>
          <p:nvGrpSpPr>
            <p:cNvPr id="2131" name="Group 3557"/>
            <p:cNvGrpSpPr/>
            <p:nvPr/>
          </p:nvGrpSpPr>
          <p:grpSpPr>
            <a:xfrm>
              <a:off x="-398093" y="3279378"/>
              <a:ext cx="164542" cy="36576"/>
              <a:chOff x="-2040789" y="3280594"/>
              <a:chExt cx="164542" cy="36576"/>
            </a:xfrm>
            <a:grpFill/>
          </p:grpSpPr>
          <p:sp>
            <p:nvSpPr>
              <p:cNvPr id="2960" name="Oval 2959"/>
              <p:cNvSpPr/>
              <p:nvPr/>
            </p:nvSpPr>
            <p:spPr>
              <a:xfrm>
                <a:off x="-204078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1" name="Oval 2960"/>
              <p:cNvSpPr/>
              <p:nvPr/>
            </p:nvSpPr>
            <p:spPr>
              <a:xfrm>
                <a:off x="-1998134"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2" name="Oval 2961"/>
              <p:cNvSpPr/>
              <p:nvPr/>
            </p:nvSpPr>
            <p:spPr>
              <a:xfrm>
                <a:off x="-1955479"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3" name="Oval 2962"/>
              <p:cNvSpPr/>
              <p:nvPr/>
            </p:nvSpPr>
            <p:spPr>
              <a:xfrm>
                <a:off x="-1912823" y="32805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32" name="Group 3558"/>
            <p:cNvGrpSpPr/>
            <p:nvPr/>
          </p:nvGrpSpPr>
          <p:grpSpPr>
            <a:xfrm>
              <a:off x="-377526" y="3238490"/>
              <a:ext cx="123409" cy="36576"/>
              <a:chOff x="-2017944" y="3242894"/>
              <a:chExt cx="123409" cy="36576"/>
            </a:xfrm>
            <a:grpFill/>
          </p:grpSpPr>
          <p:sp>
            <p:nvSpPr>
              <p:cNvPr id="2957" name="Oval 2956"/>
              <p:cNvSpPr/>
              <p:nvPr/>
            </p:nvSpPr>
            <p:spPr>
              <a:xfrm>
                <a:off x="-2017944"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8" name="Oval 2957"/>
              <p:cNvSpPr/>
              <p:nvPr/>
            </p:nvSpPr>
            <p:spPr>
              <a:xfrm>
                <a:off x="-1974528"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9" name="Oval 2958"/>
              <p:cNvSpPr/>
              <p:nvPr/>
            </p:nvSpPr>
            <p:spPr>
              <a:xfrm>
                <a:off x="-1931111" y="324289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33" name="Group 3559"/>
            <p:cNvGrpSpPr/>
            <p:nvPr/>
          </p:nvGrpSpPr>
          <p:grpSpPr>
            <a:xfrm>
              <a:off x="-357014" y="3197602"/>
              <a:ext cx="82385" cy="36576"/>
              <a:chOff x="-1990592" y="3206318"/>
              <a:chExt cx="82385" cy="36576"/>
            </a:xfrm>
            <a:grpFill/>
          </p:grpSpPr>
          <p:sp>
            <p:nvSpPr>
              <p:cNvPr id="2955" name="Oval 2954"/>
              <p:cNvSpPr/>
              <p:nvPr/>
            </p:nvSpPr>
            <p:spPr>
              <a:xfrm>
                <a:off x="-1990592"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6" name="Oval 2955"/>
              <p:cNvSpPr/>
              <p:nvPr/>
            </p:nvSpPr>
            <p:spPr>
              <a:xfrm>
                <a:off x="-1944783" y="320631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34" name="Oval 2133"/>
            <p:cNvSpPr/>
            <p:nvPr/>
          </p:nvSpPr>
          <p:spPr>
            <a:xfrm>
              <a:off x="-334110" y="31567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5" name="Group 3561"/>
            <p:cNvGrpSpPr/>
            <p:nvPr/>
          </p:nvGrpSpPr>
          <p:grpSpPr>
            <a:xfrm>
              <a:off x="-417916" y="3320266"/>
              <a:ext cx="204188" cy="36576"/>
              <a:chOff x="-2040789" y="3320034"/>
              <a:chExt cx="204188" cy="36576"/>
            </a:xfrm>
            <a:grpFill/>
          </p:grpSpPr>
          <p:sp>
            <p:nvSpPr>
              <p:cNvPr id="2950" name="Oval 2949"/>
              <p:cNvSpPr/>
              <p:nvPr/>
            </p:nvSpPr>
            <p:spPr>
              <a:xfrm>
                <a:off x="-2040789"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1" name="Oval 2950"/>
              <p:cNvSpPr/>
              <p:nvPr/>
            </p:nvSpPr>
            <p:spPr>
              <a:xfrm>
                <a:off x="-1998886"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2" name="Oval 2951"/>
              <p:cNvSpPr/>
              <p:nvPr/>
            </p:nvSpPr>
            <p:spPr>
              <a:xfrm>
                <a:off x="-1956983"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3" name="Oval 2952"/>
              <p:cNvSpPr/>
              <p:nvPr/>
            </p:nvSpPr>
            <p:spPr>
              <a:xfrm>
                <a:off x="-1915080"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4" name="Oval 2953"/>
              <p:cNvSpPr/>
              <p:nvPr/>
            </p:nvSpPr>
            <p:spPr>
              <a:xfrm>
                <a:off x="-1873177" y="332003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36" name="Group 3562"/>
            <p:cNvGrpSpPr/>
            <p:nvPr/>
          </p:nvGrpSpPr>
          <p:grpSpPr>
            <a:xfrm>
              <a:off x="-440508" y="3361154"/>
              <a:ext cx="249372" cy="36576"/>
              <a:chOff x="-685800" y="3356166"/>
              <a:chExt cx="249372" cy="36576"/>
            </a:xfrm>
            <a:grpFill/>
          </p:grpSpPr>
          <p:sp>
            <p:nvSpPr>
              <p:cNvPr id="2944" name="Oval 2943"/>
              <p:cNvSpPr/>
              <p:nvPr/>
            </p:nvSpPr>
            <p:spPr>
              <a:xfrm>
                <a:off x="-685800"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5" name="Oval 2944"/>
              <p:cNvSpPr/>
              <p:nvPr/>
            </p:nvSpPr>
            <p:spPr>
              <a:xfrm>
                <a:off x="-643897"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6" name="Oval 2945"/>
              <p:cNvSpPr/>
              <p:nvPr/>
            </p:nvSpPr>
            <p:spPr>
              <a:xfrm>
                <a:off x="-60199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7" name="Oval 2946"/>
              <p:cNvSpPr/>
              <p:nvPr/>
            </p:nvSpPr>
            <p:spPr>
              <a:xfrm>
                <a:off x="-560091"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8" name="Oval 2947"/>
              <p:cNvSpPr/>
              <p:nvPr/>
            </p:nvSpPr>
            <p:spPr>
              <a:xfrm>
                <a:off x="-518188"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9" name="Oval 2948"/>
              <p:cNvSpPr/>
              <p:nvPr/>
            </p:nvSpPr>
            <p:spPr>
              <a:xfrm>
                <a:off x="-473004" y="335616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37" name="Group 3563"/>
            <p:cNvGrpSpPr/>
            <p:nvPr/>
          </p:nvGrpSpPr>
          <p:grpSpPr>
            <a:xfrm>
              <a:off x="-477762" y="3442930"/>
              <a:ext cx="323880" cy="36576"/>
              <a:chOff x="-685800" y="3397914"/>
              <a:chExt cx="323880" cy="36576"/>
            </a:xfrm>
            <a:grpFill/>
          </p:grpSpPr>
          <p:sp>
            <p:nvSpPr>
              <p:cNvPr id="2936" name="Oval 2935"/>
              <p:cNvSpPr/>
              <p:nvPr/>
            </p:nvSpPr>
            <p:spPr>
              <a:xfrm>
                <a:off x="-685800"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7" name="Oval 2936"/>
              <p:cNvSpPr/>
              <p:nvPr/>
            </p:nvSpPr>
            <p:spPr>
              <a:xfrm>
                <a:off x="-644757"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8" name="Oval 2937"/>
              <p:cNvSpPr/>
              <p:nvPr/>
            </p:nvSpPr>
            <p:spPr>
              <a:xfrm>
                <a:off x="-603714"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9" name="Oval 2938"/>
              <p:cNvSpPr/>
              <p:nvPr/>
            </p:nvSpPr>
            <p:spPr>
              <a:xfrm>
                <a:off x="-562671"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0" name="Oval 2939"/>
              <p:cNvSpPr/>
              <p:nvPr/>
            </p:nvSpPr>
            <p:spPr>
              <a:xfrm>
                <a:off x="-521628"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1" name="Oval 2940"/>
              <p:cNvSpPr/>
              <p:nvPr/>
            </p:nvSpPr>
            <p:spPr>
              <a:xfrm>
                <a:off x="-480585"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2" name="Oval 2941"/>
              <p:cNvSpPr/>
              <p:nvPr/>
            </p:nvSpPr>
            <p:spPr>
              <a:xfrm>
                <a:off x="-439542"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3" name="Oval 2942"/>
              <p:cNvSpPr/>
              <p:nvPr/>
            </p:nvSpPr>
            <p:spPr>
              <a:xfrm>
                <a:off x="-398496" y="339791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38" name="Group 3564"/>
            <p:cNvGrpSpPr/>
            <p:nvPr/>
          </p:nvGrpSpPr>
          <p:grpSpPr>
            <a:xfrm>
              <a:off x="-496050" y="3483818"/>
              <a:ext cx="360456" cy="36576"/>
              <a:chOff x="-685800" y="3434490"/>
              <a:chExt cx="360456" cy="36576"/>
            </a:xfrm>
            <a:grpFill/>
          </p:grpSpPr>
          <p:sp>
            <p:nvSpPr>
              <p:cNvPr id="2927" name="Oval 2926"/>
              <p:cNvSpPr/>
              <p:nvPr/>
            </p:nvSpPr>
            <p:spPr>
              <a:xfrm>
                <a:off x="-68580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8" name="Oval 2927"/>
              <p:cNvSpPr/>
              <p:nvPr/>
            </p:nvSpPr>
            <p:spPr>
              <a:xfrm>
                <a:off x="-64531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9" name="Oval 2928"/>
              <p:cNvSpPr/>
              <p:nvPr/>
            </p:nvSpPr>
            <p:spPr>
              <a:xfrm>
                <a:off x="-60483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0" name="Oval 2929"/>
              <p:cNvSpPr/>
              <p:nvPr/>
            </p:nvSpPr>
            <p:spPr>
              <a:xfrm>
                <a:off x="-56434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1" name="Oval 2930"/>
              <p:cNvSpPr/>
              <p:nvPr/>
            </p:nvSpPr>
            <p:spPr>
              <a:xfrm>
                <a:off x="-52386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2" name="Oval 2931"/>
              <p:cNvSpPr/>
              <p:nvPr/>
            </p:nvSpPr>
            <p:spPr>
              <a:xfrm>
                <a:off x="-48337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3" name="Oval 2932"/>
              <p:cNvSpPr/>
              <p:nvPr/>
            </p:nvSpPr>
            <p:spPr>
              <a:xfrm>
                <a:off x="-44289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4" name="Oval 2933"/>
              <p:cNvSpPr/>
              <p:nvPr/>
            </p:nvSpPr>
            <p:spPr>
              <a:xfrm>
                <a:off x="-402405"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5" name="Oval 2934"/>
              <p:cNvSpPr/>
              <p:nvPr/>
            </p:nvSpPr>
            <p:spPr>
              <a:xfrm>
                <a:off x="-361920" y="343449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39" name="Group 3565"/>
            <p:cNvGrpSpPr/>
            <p:nvPr/>
          </p:nvGrpSpPr>
          <p:grpSpPr>
            <a:xfrm>
              <a:off x="-517782" y="3524706"/>
              <a:ext cx="403920" cy="36576"/>
              <a:chOff x="-685800" y="3470392"/>
              <a:chExt cx="403920" cy="36576"/>
            </a:xfrm>
            <a:grpFill/>
          </p:grpSpPr>
          <p:sp>
            <p:nvSpPr>
              <p:cNvPr id="2917" name="Oval 2916"/>
              <p:cNvSpPr/>
              <p:nvPr/>
            </p:nvSpPr>
            <p:spPr>
              <a:xfrm>
                <a:off x="-68580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8" name="Oval 2917"/>
              <p:cNvSpPr/>
              <p:nvPr/>
            </p:nvSpPr>
            <p:spPr>
              <a:xfrm>
                <a:off x="-64498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9" name="Oval 2918"/>
              <p:cNvSpPr/>
              <p:nvPr/>
            </p:nvSpPr>
            <p:spPr>
              <a:xfrm>
                <a:off x="-60416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0" name="Oval 2919"/>
              <p:cNvSpPr/>
              <p:nvPr/>
            </p:nvSpPr>
            <p:spPr>
              <a:xfrm>
                <a:off x="-56335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1" name="Oval 2920"/>
              <p:cNvSpPr/>
              <p:nvPr/>
            </p:nvSpPr>
            <p:spPr>
              <a:xfrm>
                <a:off x="-52253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2" name="Oval 2921"/>
              <p:cNvSpPr/>
              <p:nvPr/>
            </p:nvSpPr>
            <p:spPr>
              <a:xfrm>
                <a:off x="-481720"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3" name="Oval 2922"/>
              <p:cNvSpPr/>
              <p:nvPr/>
            </p:nvSpPr>
            <p:spPr>
              <a:xfrm>
                <a:off x="-440904"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4" name="Oval 2923"/>
              <p:cNvSpPr/>
              <p:nvPr/>
            </p:nvSpPr>
            <p:spPr>
              <a:xfrm>
                <a:off x="-400088"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5" name="Oval 2924"/>
              <p:cNvSpPr/>
              <p:nvPr/>
            </p:nvSpPr>
            <p:spPr>
              <a:xfrm>
                <a:off x="-359272"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6" name="Oval 2925"/>
              <p:cNvSpPr/>
              <p:nvPr/>
            </p:nvSpPr>
            <p:spPr>
              <a:xfrm>
                <a:off x="-318456" y="347039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0" name="Group 3566"/>
            <p:cNvGrpSpPr/>
            <p:nvPr/>
          </p:nvGrpSpPr>
          <p:grpSpPr>
            <a:xfrm>
              <a:off x="-540926" y="3565594"/>
              <a:ext cx="450208" cy="36576"/>
              <a:chOff x="-685800" y="3508228"/>
              <a:chExt cx="450208" cy="36576"/>
            </a:xfrm>
            <a:grpFill/>
          </p:grpSpPr>
          <p:sp>
            <p:nvSpPr>
              <p:cNvPr id="2906" name="Oval 2905"/>
              <p:cNvSpPr/>
              <p:nvPr/>
            </p:nvSpPr>
            <p:spPr>
              <a:xfrm>
                <a:off x="-685800"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7" name="Oval 2906"/>
              <p:cNvSpPr/>
              <p:nvPr/>
            </p:nvSpPr>
            <p:spPr>
              <a:xfrm>
                <a:off x="-644437"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8" name="Oval 2907"/>
              <p:cNvSpPr/>
              <p:nvPr/>
            </p:nvSpPr>
            <p:spPr>
              <a:xfrm>
                <a:off x="-603074"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9" name="Oval 2908"/>
              <p:cNvSpPr/>
              <p:nvPr/>
            </p:nvSpPr>
            <p:spPr>
              <a:xfrm>
                <a:off x="-561711"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0" name="Oval 2909"/>
              <p:cNvSpPr/>
              <p:nvPr/>
            </p:nvSpPr>
            <p:spPr>
              <a:xfrm>
                <a:off x="-52034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1" name="Oval 2910"/>
              <p:cNvSpPr/>
              <p:nvPr/>
            </p:nvSpPr>
            <p:spPr>
              <a:xfrm>
                <a:off x="-478985"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2" name="Oval 2911"/>
              <p:cNvSpPr/>
              <p:nvPr/>
            </p:nvSpPr>
            <p:spPr>
              <a:xfrm>
                <a:off x="-437622"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3" name="Oval 2912"/>
              <p:cNvSpPr/>
              <p:nvPr/>
            </p:nvSpPr>
            <p:spPr>
              <a:xfrm>
                <a:off x="-396259"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4" name="Oval 2913"/>
              <p:cNvSpPr/>
              <p:nvPr/>
            </p:nvSpPr>
            <p:spPr>
              <a:xfrm>
                <a:off x="-354896"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5" name="Oval 2914"/>
              <p:cNvSpPr/>
              <p:nvPr/>
            </p:nvSpPr>
            <p:spPr>
              <a:xfrm>
                <a:off x="-313533"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6" name="Oval 2915"/>
              <p:cNvSpPr/>
              <p:nvPr/>
            </p:nvSpPr>
            <p:spPr>
              <a:xfrm>
                <a:off x="-272168" y="350822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1" name="Group 3567"/>
            <p:cNvGrpSpPr/>
            <p:nvPr/>
          </p:nvGrpSpPr>
          <p:grpSpPr>
            <a:xfrm>
              <a:off x="-563084" y="3606482"/>
              <a:ext cx="494524" cy="36576"/>
              <a:chOff x="-685800" y="3544804"/>
              <a:chExt cx="494524" cy="36576"/>
            </a:xfrm>
            <a:grpFill/>
          </p:grpSpPr>
          <p:sp>
            <p:nvSpPr>
              <p:cNvPr id="2894" name="Oval 2893"/>
              <p:cNvSpPr/>
              <p:nvPr/>
            </p:nvSpPr>
            <p:spPr>
              <a:xfrm>
                <a:off x="-68580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5" name="Oval 2894"/>
              <p:cNvSpPr/>
              <p:nvPr/>
            </p:nvSpPr>
            <p:spPr>
              <a:xfrm>
                <a:off x="-64416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6" name="Oval 2895"/>
              <p:cNvSpPr/>
              <p:nvPr/>
            </p:nvSpPr>
            <p:spPr>
              <a:xfrm>
                <a:off x="-60253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7" name="Oval 2896"/>
              <p:cNvSpPr/>
              <p:nvPr/>
            </p:nvSpPr>
            <p:spPr>
              <a:xfrm>
                <a:off x="-56090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8" name="Oval 2897"/>
              <p:cNvSpPr/>
              <p:nvPr/>
            </p:nvSpPr>
            <p:spPr>
              <a:xfrm>
                <a:off x="-51927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9" name="Oval 2898"/>
              <p:cNvSpPr/>
              <p:nvPr/>
            </p:nvSpPr>
            <p:spPr>
              <a:xfrm>
                <a:off x="-47764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0" name="Oval 2899"/>
              <p:cNvSpPr/>
              <p:nvPr/>
            </p:nvSpPr>
            <p:spPr>
              <a:xfrm>
                <a:off x="-436008"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1" name="Oval 2900"/>
              <p:cNvSpPr/>
              <p:nvPr/>
            </p:nvSpPr>
            <p:spPr>
              <a:xfrm>
                <a:off x="-394376"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2" name="Oval 2901"/>
              <p:cNvSpPr/>
              <p:nvPr/>
            </p:nvSpPr>
            <p:spPr>
              <a:xfrm>
                <a:off x="-352744"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3" name="Oval 2902"/>
              <p:cNvSpPr/>
              <p:nvPr/>
            </p:nvSpPr>
            <p:spPr>
              <a:xfrm>
                <a:off x="-31111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4" name="Oval 2903"/>
              <p:cNvSpPr/>
              <p:nvPr/>
            </p:nvSpPr>
            <p:spPr>
              <a:xfrm>
                <a:off x="-269480"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5" name="Oval 2904"/>
              <p:cNvSpPr/>
              <p:nvPr/>
            </p:nvSpPr>
            <p:spPr>
              <a:xfrm>
                <a:off x="-227852" y="354480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2" name="Group 3568"/>
            <p:cNvGrpSpPr/>
            <p:nvPr/>
          </p:nvGrpSpPr>
          <p:grpSpPr>
            <a:xfrm>
              <a:off x="-581372" y="3647370"/>
              <a:ext cx="531100" cy="36576"/>
              <a:chOff x="-685800" y="3581380"/>
              <a:chExt cx="531100" cy="36576"/>
            </a:xfrm>
            <a:grpFill/>
          </p:grpSpPr>
          <p:sp>
            <p:nvSpPr>
              <p:cNvPr id="2881" name="Oval 2880"/>
              <p:cNvSpPr/>
              <p:nvPr/>
            </p:nvSpPr>
            <p:spPr>
              <a:xfrm>
                <a:off x="-6858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2" name="Oval 2881"/>
              <p:cNvSpPr/>
              <p:nvPr/>
            </p:nvSpPr>
            <p:spPr>
              <a:xfrm>
                <a:off x="-6445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3" name="Oval 2882"/>
              <p:cNvSpPr/>
              <p:nvPr/>
            </p:nvSpPr>
            <p:spPr>
              <a:xfrm>
                <a:off x="-60338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4" name="Oval 2883"/>
              <p:cNvSpPr/>
              <p:nvPr/>
            </p:nvSpPr>
            <p:spPr>
              <a:xfrm>
                <a:off x="-56217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5" name="Oval 2884"/>
              <p:cNvSpPr/>
              <p:nvPr/>
            </p:nvSpPr>
            <p:spPr>
              <a:xfrm>
                <a:off x="-52096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6" name="Oval 2885"/>
              <p:cNvSpPr/>
              <p:nvPr/>
            </p:nvSpPr>
            <p:spPr>
              <a:xfrm>
                <a:off x="-47975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7" name="Oval 2886"/>
              <p:cNvSpPr/>
              <p:nvPr/>
            </p:nvSpPr>
            <p:spPr>
              <a:xfrm>
                <a:off x="-43854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8" name="Oval 2887"/>
              <p:cNvSpPr/>
              <p:nvPr/>
            </p:nvSpPr>
            <p:spPr>
              <a:xfrm>
                <a:off x="-39733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9" name="Oval 2888"/>
              <p:cNvSpPr/>
              <p:nvPr/>
            </p:nvSpPr>
            <p:spPr>
              <a:xfrm>
                <a:off x="-35612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0" name="Oval 2889"/>
              <p:cNvSpPr/>
              <p:nvPr/>
            </p:nvSpPr>
            <p:spPr>
              <a:xfrm>
                <a:off x="-31491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1" name="Oval 2890"/>
              <p:cNvSpPr/>
              <p:nvPr/>
            </p:nvSpPr>
            <p:spPr>
              <a:xfrm>
                <a:off x="-27370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2" name="Oval 2891"/>
              <p:cNvSpPr/>
              <p:nvPr/>
            </p:nvSpPr>
            <p:spPr>
              <a:xfrm>
                <a:off x="-232490"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3" name="Oval 2892"/>
              <p:cNvSpPr/>
              <p:nvPr/>
            </p:nvSpPr>
            <p:spPr>
              <a:xfrm>
                <a:off x="-191276" y="358138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3" name="Group 3569"/>
            <p:cNvGrpSpPr/>
            <p:nvPr/>
          </p:nvGrpSpPr>
          <p:grpSpPr>
            <a:xfrm>
              <a:off x="-600810" y="3688258"/>
              <a:ext cx="569976" cy="36576"/>
              <a:chOff x="-685800" y="3617956"/>
              <a:chExt cx="569976" cy="36576"/>
            </a:xfrm>
            <a:grpFill/>
          </p:grpSpPr>
          <p:sp>
            <p:nvSpPr>
              <p:cNvPr id="2867" name="Oval 2866"/>
              <p:cNvSpPr/>
              <p:nvPr/>
            </p:nvSpPr>
            <p:spPr>
              <a:xfrm>
                <a:off x="-6858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 name="Oval 2867"/>
              <p:cNvSpPr/>
              <p:nvPr/>
            </p:nvSpPr>
            <p:spPr>
              <a:xfrm>
                <a:off x="-64476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9" name="Oval 2868"/>
              <p:cNvSpPr/>
              <p:nvPr/>
            </p:nvSpPr>
            <p:spPr>
              <a:xfrm>
                <a:off x="-60373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0" name="Oval 2869"/>
              <p:cNvSpPr/>
              <p:nvPr/>
            </p:nvSpPr>
            <p:spPr>
              <a:xfrm>
                <a:off x="-562707"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1" name="Oval 2870"/>
              <p:cNvSpPr/>
              <p:nvPr/>
            </p:nvSpPr>
            <p:spPr>
              <a:xfrm>
                <a:off x="-521676"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2" name="Oval 2871"/>
              <p:cNvSpPr/>
              <p:nvPr/>
            </p:nvSpPr>
            <p:spPr>
              <a:xfrm>
                <a:off x="-480645"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3" name="Oval 2872"/>
              <p:cNvSpPr/>
              <p:nvPr/>
            </p:nvSpPr>
            <p:spPr>
              <a:xfrm>
                <a:off x="-439614"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4" name="Oval 2873"/>
              <p:cNvSpPr/>
              <p:nvPr/>
            </p:nvSpPr>
            <p:spPr>
              <a:xfrm>
                <a:off x="-398583"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5" name="Oval 2874"/>
              <p:cNvSpPr/>
              <p:nvPr/>
            </p:nvSpPr>
            <p:spPr>
              <a:xfrm>
                <a:off x="-357552"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6" name="Oval 2875"/>
              <p:cNvSpPr/>
              <p:nvPr/>
            </p:nvSpPr>
            <p:spPr>
              <a:xfrm>
                <a:off x="-316521"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7" name="Oval 2876"/>
              <p:cNvSpPr/>
              <p:nvPr/>
            </p:nvSpPr>
            <p:spPr>
              <a:xfrm>
                <a:off x="-27549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8" name="Oval 2877"/>
              <p:cNvSpPr/>
              <p:nvPr/>
            </p:nvSpPr>
            <p:spPr>
              <a:xfrm>
                <a:off x="-234459"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9" name="Oval 2878"/>
              <p:cNvSpPr/>
              <p:nvPr/>
            </p:nvSpPr>
            <p:spPr>
              <a:xfrm>
                <a:off x="-193428"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0" name="Oval 2879"/>
              <p:cNvSpPr/>
              <p:nvPr/>
            </p:nvSpPr>
            <p:spPr>
              <a:xfrm>
                <a:off x="-152400" y="361795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4" name="Group 3570"/>
            <p:cNvGrpSpPr/>
            <p:nvPr/>
          </p:nvGrpSpPr>
          <p:grpSpPr>
            <a:xfrm>
              <a:off x="-619098" y="3729146"/>
              <a:ext cx="606552" cy="36576"/>
              <a:chOff x="-685800" y="3654532"/>
              <a:chExt cx="606552" cy="36576"/>
            </a:xfrm>
            <a:grpFill/>
          </p:grpSpPr>
          <p:sp>
            <p:nvSpPr>
              <p:cNvPr id="2852" name="Oval 2851"/>
              <p:cNvSpPr/>
              <p:nvPr/>
            </p:nvSpPr>
            <p:spPr>
              <a:xfrm>
                <a:off x="-68580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3" name="Oval 2852"/>
              <p:cNvSpPr/>
              <p:nvPr/>
            </p:nvSpPr>
            <p:spPr>
              <a:xfrm>
                <a:off x="-64508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4" name="Oval 2853"/>
              <p:cNvSpPr/>
              <p:nvPr/>
            </p:nvSpPr>
            <p:spPr>
              <a:xfrm>
                <a:off x="-60437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5" name="Oval 2854"/>
              <p:cNvSpPr/>
              <p:nvPr/>
            </p:nvSpPr>
            <p:spPr>
              <a:xfrm>
                <a:off x="-56366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6" name="Oval 2855"/>
              <p:cNvSpPr/>
              <p:nvPr/>
            </p:nvSpPr>
            <p:spPr>
              <a:xfrm>
                <a:off x="-522948"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7" name="Oval 2856"/>
              <p:cNvSpPr/>
              <p:nvPr/>
            </p:nvSpPr>
            <p:spPr>
              <a:xfrm>
                <a:off x="-482235"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8" name="Oval 2857"/>
              <p:cNvSpPr/>
              <p:nvPr/>
            </p:nvSpPr>
            <p:spPr>
              <a:xfrm>
                <a:off x="-441522"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9" name="Oval 2858"/>
              <p:cNvSpPr/>
              <p:nvPr/>
            </p:nvSpPr>
            <p:spPr>
              <a:xfrm>
                <a:off x="-400809"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0" name="Oval 2859"/>
              <p:cNvSpPr/>
              <p:nvPr/>
            </p:nvSpPr>
            <p:spPr>
              <a:xfrm>
                <a:off x="-360096"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1" name="Oval 2860"/>
              <p:cNvSpPr/>
              <p:nvPr/>
            </p:nvSpPr>
            <p:spPr>
              <a:xfrm>
                <a:off x="-319383"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2" name="Oval 2861"/>
              <p:cNvSpPr/>
              <p:nvPr/>
            </p:nvSpPr>
            <p:spPr>
              <a:xfrm>
                <a:off x="-278670"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3" name="Oval 2862"/>
              <p:cNvSpPr/>
              <p:nvPr/>
            </p:nvSpPr>
            <p:spPr>
              <a:xfrm>
                <a:off x="-237957"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4" name="Oval 2863"/>
              <p:cNvSpPr/>
              <p:nvPr/>
            </p:nvSpPr>
            <p:spPr>
              <a:xfrm>
                <a:off x="-19724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5" name="Oval 2864"/>
              <p:cNvSpPr/>
              <p:nvPr/>
            </p:nvSpPr>
            <p:spPr>
              <a:xfrm>
                <a:off x="-156531"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6" name="Oval 2865"/>
              <p:cNvSpPr/>
              <p:nvPr/>
            </p:nvSpPr>
            <p:spPr>
              <a:xfrm>
                <a:off x="-115824" y="36545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5" name="Group 3571"/>
            <p:cNvGrpSpPr/>
            <p:nvPr/>
          </p:nvGrpSpPr>
          <p:grpSpPr>
            <a:xfrm>
              <a:off x="-637386" y="3770034"/>
              <a:ext cx="643128" cy="36576"/>
              <a:chOff x="-488798" y="3691596"/>
              <a:chExt cx="643128" cy="36576"/>
            </a:xfrm>
            <a:grpFill/>
          </p:grpSpPr>
          <p:sp>
            <p:nvSpPr>
              <p:cNvPr id="2836" name="Oval 2835"/>
              <p:cNvSpPr/>
              <p:nvPr/>
            </p:nvSpPr>
            <p:spPr>
              <a:xfrm>
                <a:off x="-48879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7" name="Oval 2836"/>
              <p:cNvSpPr/>
              <p:nvPr/>
            </p:nvSpPr>
            <p:spPr>
              <a:xfrm>
                <a:off x="-44836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8" name="Oval 2837"/>
              <p:cNvSpPr/>
              <p:nvPr/>
            </p:nvSpPr>
            <p:spPr>
              <a:xfrm>
                <a:off x="-40792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9" name="Oval 2838"/>
              <p:cNvSpPr/>
              <p:nvPr/>
            </p:nvSpPr>
            <p:spPr>
              <a:xfrm>
                <a:off x="-367487"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0" name="Oval 2839"/>
              <p:cNvSpPr/>
              <p:nvPr/>
            </p:nvSpPr>
            <p:spPr>
              <a:xfrm>
                <a:off x="-32705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1" name="Oval 2840"/>
              <p:cNvSpPr/>
              <p:nvPr/>
            </p:nvSpPr>
            <p:spPr>
              <a:xfrm>
                <a:off x="-28661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2" name="Oval 2841"/>
              <p:cNvSpPr/>
              <p:nvPr/>
            </p:nvSpPr>
            <p:spPr>
              <a:xfrm>
                <a:off x="-246176"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3" name="Oval 2842"/>
              <p:cNvSpPr/>
              <p:nvPr/>
            </p:nvSpPr>
            <p:spPr>
              <a:xfrm>
                <a:off x="-205739"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4" name="Oval 2843"/>
              <p:cNvSpPr/>
              <p:nvPr/>
            </p:nvSpPr>
            <p:spPr>
              <a:xfrm>
                <a:off x="-165302"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5" name="Oval 2844"/>
              <p:cNvSpPr/>
              <p:nvPr/>
            </p:nvSpPr>
            <p:spPr>
              <a:xfrm>
                <a:off x="-124865"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6" name="Oval 2845"/>
              <p:cNvSpPr/>
              <p:nvPr/>
            </p:nvSpPr>
            <p:spPr>
              <a:xfrm>
                <a:off x="-84428"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7" name="Oval 2846"/>
              <p:cNvSpPr/>
              <p:nvPr/>
            </p:nvSpPr>
            <p:spPr>
              <a:xfrm>
                <a:off x="-43991"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8" name="Oval 2847"/>
              <p:cNvSpPr/>
              <p:nvPr/>
            </p:nvSpPr>
            <p:spPr>
              <a:xfrm>
                <a:off x="-35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9" name="Oval 2848"/>
              <p:cNvSpPr/>
              <p:nvPr/>
            </p:nvSpPr>
            <p:spPr>
              <a:xfrm>
                <a:off x="36883"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0" name="Oval 2849"/>
              <p:cNvSpPr/>
              <p:nvPr/>
            </p:nvSpPr>
            <p:spPr>
              <a:xfrm>
                <a:off x="77320"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1" name="Oval 2850"/>
              <p:cNvSpPr/>
              <p:nvPr/>
            </p:nvSpPr>
            <p:spPr>
              <a:xfrm>
                <a:off x="117754" y="369159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6" name="Group 3572"/>
            <p:cNvGrpSpPr/>
            <p:nvPr/>
          </p:nvGrpSpPr>
          <p:grpSpPr>
            <a:xfrm>
              <a:off x="-655674" y="3810922"/>
              <a:ext cx="679704" cy="36576"/>
              <a:chOff x="-488798" y="3727863"/>
              <a:chExt cx="679704" cy="36576"/>
            </a:xfrm>
            <a:grpFill/>
          </p:grpSpPr>
          <p:sp>
            <p:nvSpPr>
              <p:cNvPr id="2819" name="Oval 2818"/>
              <p:cNvSpPr/>
              <p:nvPr/>
            </p:nvSpPr>
            <p:spPr>
              <a:xfrm>
                <a:off x="-48879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0" name="Oval 2819"/>
              <p:cNvSpPr/>
              <p:nvPr/>
            </p:nvSpPr>
            <p:spPr>
              <a:xfrm>
                <a:off x="-44860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1" name="Oval 2820"/>
              <p:cNvSpPr/>
              <p:nvPr/>
            </p:nvSpPr>
            <p:spPr>
              <a:xfrm>
                <a:off x="-40840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2" name="Oval 2821"/>
              <p:cNvSpPr/>
              <p:nvPr/>
            </p:nvSpPr>
            <p:spPr>
              <a:xfrm>
                <a:off x="-36821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3" name="Oval 2822"/>
              <p:cNvSpPr/>
              <p:nvPr/>
            </p:nvSpPr>
            <p:spPr>
              <a:xfrm>
                <a:off x="-32801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4" name="Oval 2823"/>
              <p:cNvSpPr/>
              <p:nvPr/>
            </p:nvSpPr>
            <p:spPr>
              <a:xfrm>
                <a:off x="-28782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5" name="Oval 2824"/>
              <p:cNvSpPr/>
              <p:nvPr/>
            </p:nvSpPr>
            <p:spPr>
              <a:xfrm>
                <a:off x="-24762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6" name="Oval 2825"/>
              <p:cNvSpPr/>
              <p:nvPr/>
            </p:nvSpPr>
            <p:spPr>
              <a:xfrm>
                <a:off x="-20743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7" name="Oval 2826"/>
              <p:cNvSpPr/>
              <p:nvPr/>
            </p:nvSpPr>
            <p:spPr>
              <a:xfrm>
                <a:off x="-16723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8" name="Oval 2827"/>
              <p:cNvSpPr/>
              <p:nvPr/>
            </p:nvSpPr>
            <p:spPr>
              <a:xfrm>
                <a:off x="-12704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9" name="Oval 2828"/>
              <p:cNvSpPr/>
              <p:nvPr/>
            </p:nvSpPr>
            <p:spPr>
              <a:xfrm>
                <a:off x="-8684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0" name="Oval 2829"/>
              <p:cNvSpPr/>
              <p:nvPr/>
            </p:nvSpPr>
            <p:spPr>
              <a:xfrm>
                <a:off x="-46653"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1" name="Oval 2830"/>
              <p:cNvSpPr/>
              <p:nvPr/>
            </p:nvSpPr>
            <p:spPr>
              <a:xfrm>
                <a:off x="-6458"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2" name="Oval 2831"/>
              <p:cNvSpPr/>
              <p:nvPr/>
            </p:nvSpPr>
            <p:spPr>
              <a:xfrm>
                <a:off x="3373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3" name="Oval 2832"/>
              <p:cNvSpPr/>
              <p:nvPr/>
            </p:nvSpPr>
            <p:spPr>
              <a:xfrm>
                <a:off x="73932"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4" name="Oval 2833"/>
              <p:cNvSpPr/>
              <p:nvPr/>
            </p:nvSpPr>
            <p:spPr>
              <a:xfrm>
                <a:off x="114127"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5" name="Oval 2834"/>
              <p:cNvSpPr/>
              <p:nvPr/>
            </p:nvSpPr>
            <p:spPr>
              <a:xfrm>
                <a:off x="154330" y="3727863"/>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7" name="Group 3573"/>
            <p:cNvGrpSpPr/>
            <p:nvPr/>
          </p:nvGrpSpPr>
          <p:grpSpPr>
            <a:xfrm>
              <a:off x="-673962" y="3851810"/>
              <a:ext cx="716280" cy="36576"/>
              <a:chOff x="-488798" y="3766630"/>
              <a:chExt cx="716280" cy="36576"/>
            </a:xfrm>
            <a:grpFill/>
          </p:grpSpPr>
          <p:sp>
            <p:nvSpPr>
              <p:cNvPr id="2801" name="Oval 2800"/>
              <p:cNvSpPr/>
              <p:nvPr/>
            </p:nvSpPr>
            <p:spPr>
              <a:xfrm>
                <a:off x="-48879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2" name="Oval 2801"/>
              <p:cNvSpPr/>
              <p:nvPr/>
            </p:nvSpPr>
            <p:spPr>
              <a:xfrm>
                <a:off x="-44881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3" name="Oval 2802"/>
              <p:cNvSpPr/>
              <p:nvPr/>
            </p:nvSpPr>
            <p:spPr>
              <a:xfrm>
                <a:off x="-40883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4" name="Oval 2803"/>
              <p:cNvSpPr/>
              <p:nvPr/>
            </p:nvSpPr>
            <p:spPr>
              <a:xfrm>
                <a:off x="-368849"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5" name="Oval 2804"/>
              <p:cNvSpPr/>
              <p:nvPr/>
            </p:nvSpPr>
            <p:spPr>
              <a:xfrm>
                <a:off x="-32886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6" name="Oval 2805"/>
              <p:cNvSpPr/>
              <p:nvPr/>
            </p:nvSpPr>
            <p:spPr>
              <a:xfrm>
                <a:off x="-288883"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7" name="Oval 2806"/>
              <p:cNvSpPr/>
              <p:nvPr/>
            </p:nvSpPr>
            <p:spPr>
              <a:xfrm>
                <a:off x="-24890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8" name="Oval 2807"/>
              <p:cNvSpPr/>
              <p:nvPr/>
            </p:nvSpPr>
            <p:spPr>
              <a:xfrm>
                <a:off x="-20891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9" name="Oval 2808"/>
              <p:cNvSpPr/>
              <p:nvPr/>
            </p:nvSpPr>
            <p:spPr>
              <a:xfrm>
                <a:off x="-16893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0" name="Oval 2809"/>
              <p:cNvSpPr/>
              <p:nvPr/>
            </p:nvSpPr>
            <p:spPr>
              <a:xfrm>
                <a:off x="-12895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1" name="Oval 2810"/>
              <p:cNvSpPr/>
              <p:nvPr/>
            </p:nvSpPr>
            <p:spPr>
              <a:xfrm>
                <a:off x="-88968"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2" name="Oval 2811"/>
              <p:cNvSpPr/>
              <p:nvPr/>
            </p:nvSpPr>
            <p:spPr>
              <a:xfrm>
                <a:off x="-48985"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3" name="Oval 2812"/>
              <p:cNvSpPr/>
              <p:nvPr/>
            </p:nvSpPr>
            <p:spPr>
              <a:xfrm>
                <a:off x="-9002"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4" name="Oval 2813"/>
              <p:cNvSpPr/>
              <p:nvPr/>
            </p:nvSpPr>
            <p:spPr>
              <a:xfrm>
                <a:off x="30981"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5" name="Oval 2814"/>
              <p:cNvSpPr/>
              <p:nvPr/>
            </p:nvSpPr>
            <p:spPr>
              <a:xfrm>
                <a:off x="70964"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6" name="Oval 2815"/>
              <p:cNvSpPr/>
              <p:nvPr/>
            </p:nvSpPr>
            <p:spPr>
              <a:xfrm>
                <a:off x="110947"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7" name="Oval 2816"/>
              <p:cNvSpPr/>
              <p:nvPr/>
            </p:nvSpPr>
            <p:spPr>
              <a:xfrm>
                <a:off x="150930"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8" name="Oval 2817"/>
              <p:cNvSpPr/>
              <p:nvPr/>
            </p:nvSpPr>
            <p:spPr>
              <a:xfrm>
                <a:off x="190906" y="376663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8" name="Group 3574"/>
            <p:cNvGrpSpPr/>
            <p:nvPr/>
          </p:nvGrpSpPr>
          <p:grpSpPr>
            <a:xfrm>
              <a:off x="-693977" y="3892698"/>
              <a:ext cx="756310" cy="36576"/>
              <a:chOff x="-488798" y="3803206"/>
              <a:chExt cx="756310" cy="36576"/>
            </a:xfrm>
            <a:grpFill/>
          </p:grpSpPr>
          <p:sp>
            <p:nvSpPr>
              <p:cNvPr id="2782" name="Oval 2781"/>
              <p:cNvSpPr/>
              <p:nvPr/>
            </p:nvSpPr>
            <p:spPr>
              <a:xfrm>
                <a:off x="-48879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3" name="Oval 2782"/>
              <p:cNvSpPr/>
              <p:nvPr/>
            </p:nvSpPr>
            <p:spPr>
              <a:xfrm>
                <a:off x="-44881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4" name="Oval 2783"/>
              <p:cNvSpPr/>
              <p:nvPr/>
            </p:nvSpPr>
            <p:spPr>
              <a:xfrm>
                <a:off x="-40882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5" name="Oval 2784"/>
              <p:cNvSpPr/>
              <p:nvPr/>
            </p:nvSpPr>
            <p:spPr>
              <a:xfrm>
                <a:off x="-36884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6" name="Oval 2785"/>
              <p:cNvSpPr/>
              <p:nvPr/>
            </p:nvSpPr>
            <p:spPr>
              <a:xfrm>
                <a:off x="-32885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7" name="Oval 2786"/>
              <p:cNvSpPr/>
              <p:nvPr/>
            </p:nvSpPr>
            <p:spPr>
              <a:xfrm>
                <a:off x="-28887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8" name="Oval 2787"/>
              <p:cNvSpPr/>
              <p:nvPr/>
            </p:nvSpPr>
            <p:spPr>
              <a:xfrm>
                <a:off x="-24888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9" name="Oval 2788"/>
              <p:cNvSpPr/>
              <p:nvPr/>
            </p:nvSpPr>
            <p:spPr>
              <a:xfrm>
                <a:off x="-20890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0" name="Oval 2789"/>
              <p:cNvSpPr/>
              <p:nvPr/>
            </p:nvSpPr>
            <p:spPr>
              <a:xfrm>
                <a:off x="-16891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1" name="Oval 2790"/>
              <p:cNvSpPr/>
              <p:nvPr/>
            </p:nvSpPr>
            <p:spPr>
              <a:xfrm>
                <a:off x="-12893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2" name="Oval 2791"/>
              <p:cNvSpPr/>
              <p:nvPr/>
            </p:nvSpPr>
            <p:spPr>
              <a:xfrm>
                <a:off x="-8894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3" name="Oval 2792"/>
              <p:cNvSpPr/>
              <p:nvPr/>
            </p:nvSpPr>
            <p:spPr>
              <a:xfrm>
                <a:off x="-48963"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4" name="Oval 2793"/>
              <p:cNvSpPr/>
              <p:nvPr/>
            </p:nvSpPr>
            <p:spPr>
              <a:xfrm>
                <a:off x="-8978"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5" name="Oval 2794"/>
              <p:cNvSpPr/>
              <p:nvPr/>
            </p:nvSpPr>
            <p:spPr>
              <a:xfrm>
                <a:off x="3100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6" name="Oval 2795"/>
              <p:cNvSpPr/>
              <p:nvPr/>
            </p:nvSpPr>
            <p:spPr>
              <a:xfrm>
                <a:off x="7099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7" name="Oval 2796"/>
              <p:cNvSpPr/>
              <p:nvPr/>
            </p:nvSpPr>
            <p:spPr>
              <a:xfrm>
                <a:off x="11097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8" name="Oval 2797"/>
              <p:cNvSpPr/>
              <p:nvPr/>
            </p:nvSpPr>
            <p:spPr>
              <a:xfrm>
                <a:off x="150962"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9" name="Oval 2798"/>
              <p:cNvSpPr/>
              <p:nvPr/>
            </p:nvSpPr>
            <p:spPr>
              <a:xfrm>
                <a:off x="190947"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0" name="Oval 2799"/>
              <p:cNvSpPr/>
              <p:nvPr/>
            </p:nvSpPr>
            <p:spPr>
              <a:xfrm>
                <a:off x="230936" y="380320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9" name="Group 3575"/>
            <p:cNvGrpSpPr/>
            <p:nvPr/>
          </p:nvGrpSpPr>
          <p:grpSpPr>
            <a:xfrm>
              <a:off x="-712265" y="3933586"/>
              <a:ext cx="792886" cy="36576"/>
              <a:chOff x="-488798" y="3839782"/>
              <a:chExt cx="792886" cy="36576"/>
            </a:xfrm>
            <a:grpFill/>
          </p:grpSpPr>
          <p:sp>
            <p:nvSpPr>
              <p:cNvPr id="2762" name="Oval 2761"/>
              <p:cNvSpPr/>
              <p:nvPr/>
            </p:nvSpPr>
            <p:spPr>
              <a:xfrm>
                <a:off x="-4887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3" name="Oval 2762"/>
              <p:cNvSpPr/>
              <p:nvPr/>
            </p:nvSpPr>
            <p:spPr>
              <a:xfrm>
                <a:off x="-4489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4" name="Oval 2763"/>
              <p:cNvSpPr/>
              <p:nvPr/>
            </p:nvSpPr>
            <p:spPr>
              <a:xfrm>
                <a:off x="-4091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 name="Oval 2764"/>
              <p:cNvSpPr/>
              <p:nvPr/>
            </p:nvSpPr>
            <p:spPr>
              <a:xfrm>
                <a:off x="-3693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6" name="Oval 2765"/>
              <p:cNvSpPr/>
              <p:nvPr/>
            </p:nvSpPr>
            <p:spPr>
              <a:xfrm>
                <a:off x="-32957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7" name="Oval 2766"/>
              <p:cNvSpPr/>
              <p:nvPr/>
            </p:nvSpPr>
            <p:spPr>
              <a:xfrm>
                <a:off x="-28976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8" name="Oval 2767"/>
              <p:cNvSpPr/>
              <p:nvPr/>
            </p:nvSpPr>
            <p:spPr>
              <a:xfrm>
                <a:off x="-24996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9" name="Oval 2768"/>
              <p:cNvSpPr/>
              <p:nvPr/>
            </p:nvSpPr>
            <p:spPr>
              <a:xfrm>
                <a:off x="-21015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0" name="Oval 2769"/>
              <p:cNvSpPr/>
              <p:nvPr/>
            </p:nvSpPr>
            <p:spPr>
              <a:xfrm>
                <a:off x="-17035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1" name="Oval 2770"/>
              <p:cNvSpPr/>
              <p:nvPr/>
            </p:nvSpPr>
            <p:spPr>
              <a:xfrm>
                <a:off x="-13054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2" name="Oval 2771"/>
              <p:cNvSpPr/>
              <p:nvPr/>
            </p:nvSpPr>
            <p:spPr>
              <a:xfrm>
                <a:off x="-9073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3" name="Oval 2772"/>
              <p:cNvSpPr/>
              <p:nvPr/>
            </p:nvSpPr>
            <p:spPr>
              <a:xfrm>
                <a:off x="-5093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4" name="Oval 2773"/>
              <p:cNvSpPr/>
              <p:nvPr/>
            </p:nvSpPr>
            <p:spPr>
              <a:xfrm>
                <a:off x="-1112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5" name="Oval 2774"/>
              <p:cNvSpPr/>
              <p:nvPr/>
            </p:nvSpPr>
            <p:spPr>
              <a:xfrm>
                <a:off x="2868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6" name="Oval 2775"/>
              <p:cNvSpPr/>
              <p:nvPr/>
            </p:nvSpPr>
            <p:spPr>
              <a:xfrm>
                <a:off x="68486"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7" name="Oval 2776"/>
              <p:cNvSpPr/>
              <p:nvPr/>
            </p:nvSpPr>
            <p:spPr>
              <a:xfrm>
                <a:off x="10829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8" name="Oval 2777"/>
              <p:cNvSpPr/>
              <p:nvPr/>
            </p:nvSpPr>
            <p:spPr>
              <a:xfrm>
                <a:off x="148098"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9" name="Oval 2778"/>
              <p:cNvSpPr/>
              <p:nvPr/>
            </p:nvSpPr>
            <p:spPr>
              <a:xfrm>
                <a:off x="187904"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0" name="Oval 2779"/>
              <p:cNvSpPr/>
              <p:nvPr/>
            </p:nvSpPr>
            <p:spPr>
              <a:xfrm>
                <a:off x="227710"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1" name="Oval 2780"/>
              <p:cNvSpPr/>
              <p:nvPr/>
            </p:nvSpPr>
            <p:spPr>
              <a:xfrm>
                <a:off x="267512" y="383978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0" name="Group 3576"/>
            <p:cNvGrpSpPr/>
            <p:nvPr/>
          </p:nvGrpSpPr>
          <p:grpSpPr>
            <a:xfrm>
              <a:off x="-730553" y="3974474"/>
              <a:ext cx="829462" cy="36576"/>
              <a:chOff x="-488798" y="3876358"/>
              <a:chExt cx="829462" cy="36576"/>
            </a:xfrm>
            <a:grpFill/>
          </p:grpSpPr>
          <p:sp>
            <p:nvSpPr>
              <p:cNvPr id="2741" name="Oval 2740"/>
              <p:cNvSpPr/>
              <p:nvPr/>
            </p:nvSpPr>
            <p:spPr>
              <a:xfrm>
                <a:off x="-48879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2" name="Oval 2741"/>
              <p:cNvSpPr/>
              <p:nvPr/>
            </p:nvSpPr>
            <p:spPr>
              <a:xfrm>
                <a:off x="-44915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3" name="Oval 2742"/>
              <p:cNvSpPr/>
              <p:nvPr/>
            </p:nvSpPr>
            <p:spPr>
              <a:xfrm>
                <a:off x="-40951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4" name="Oval 2743"/>
              <p:cNvSpPr/>
              <p:nvPr/>
            </p:nvSpPr>
            <p:spPr>
              <a:xfrm>
                <a:off x="-36986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5" name="Oval 2744"/>
              <p:cNvSpPr/>
              <p:nvPr/>
            </p:nvSpPr>
            <p:spPr>
              <a:xfrm>
                <a:off x="-33022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6" name="Oval 2745"/>
              <p:cNvSpPr/>
              <p:nvPr/>
            </p:nvSpPr>
            <p:spPr>
              <a:xfrm>
                <a:off x="-29057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7" name="Oval 2746"/>
              <p:cNvSpPr/>
              <p:nvPr/>
            </p:nvSpPr>
            <p:spPr>
              <a:xfrm>
                <a:off x="-25093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8" name="Oval 2747"/>
              <p:cNvSpPr/>
              <p:nvPr/>
            </p:nvSpPr>
            <p:spPr>
              <a:xfrm>
                <a:off x="-21129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9" name="Oval 2748"/>
              <p:cNvSpPr/>
              <p:nvPr/>
            </p:nvSpPr>
            <p:spPr>
              <a:xfrm>
                <a:off x="-17164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0" name="Oval 2749"/>
              <p:cNvSpPr/>
              <p:nvPr/>
            </p:nvSpPr>
            <p:spPr>
              <a:xfrm>
                <a:off x="-13200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1" name="Oval 2750"/>
              <p:cNvSpPr/>
              <p:nvPr/>
            </p:nvSpPr>
            <p:spPr>
              <a:xfrm>
                <a:off x="-9235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2" name="Oval 2751"/>
              <p:cNvSpPr/>
              <p:nvPr/>
            </p:nvSpPr>
            <p:spPr>
              <a:xfrm>
                <a:off x="-5271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3" name="Oval 2752"/>
              <p:cNvSpPr/>
              <p:nvPr/>
            </p:nvSpPr>
            <p:spPr>
              <a:xfrm>
                <a:off x="-1307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4" name="Oval 2753"/>
              <p:cNvSpPr/>
              <p:nvPr/>
            </p:nvSpPr>
            <p:spPr>
              <a:xfrm>
                <a:off x="2657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5" name="Oval 2754"/>
              <p:cNvSpPr/>
              <p:nvPr/>
            </p:nvSpPr>
            <p:spPr>
              <a:xfrm>
                <a:off x="6621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6" name="Oval 2755"/>
              <p:cNvSpPr/>
              <p:nvPr/>
            </p:nvSpPr>
            <p:spPr>
              <a:xfrm>
                <a:off x="105862"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7" name="Oval 2756"/>
              <p:cNvSpPr/>
              <p:nvPr/>
            </p:nvSpPr>
            <p:spPr>
              <a:xfrm>
                <a:off x="145506"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8" name="Oval 2757"/>
              <p:cNvSpPr/>
              <p:nvPr/>
            </p:nvSpPr>
            <p:spPr>
              <a:xfrm>
                <a:off x="185150"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9" name="Oval 2758"/>
              <p:cNvSpPr/>
              <p:nvPr/>
            </p:nvSpPr>
            <p:spPr>
              <a:xfrm>
                <a:off x="224794"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0" name="Oval 2759"/>
              <p:cNvSpPr/>
              <p:nvPr/>
            </p:nvSpPr>
            <p:spPr>
              <a:xfrm>
                <a:off x="26443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1" name="Oval 2760"/>
              <p:cNvSpPr/>
              <p:nvPr/>
            </p:nvSpPr>
            <p:spPr>
              <a:xfrm>
                <a:off x="304088" y="387635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1" name="Group 3577"/>
            <p:cNvGrpSpPr/>
            <p:nvPr/>
          </p:nvGrpSpPr>
          <p:grpSpPr>
            <a:xfrm>
              <a:off x="-746199" y="4015362"/>
              <a:ext cx="860754" cy="36576"/>
              <a:chOff x="-488798" y="3918840"/>
              <a:chExt cx="860754" cy="36576"/>
            </a:xfrm>
            <a:grpFill/>
          </p:grpSpPr>
          <p:sp>
            <p:nvSpPr>
              <p:cNvPr id="2719" name="Oval 2718"/>
              <p:cNvSpPr/>
              <p:nvPr/>
            </p:nvSpPr>
            <p:spPr>
              <a:xfrm>
                <a:off x="-48879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0" name="Oval 2719"/>
              <p:cNvSpPr/>
              <p:nvPr/>
            </p:nvSpPr>
            <p:spPr>
              <a:xfrm>
                <a:off x="-44955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1" name="Oval 2720"/>
              <p:cNvSpPr/>
              <p:nvPr/>
            </p:nvSpPr>
            <p:spPr>
              <a:xfrm>
                <a:off x="-41030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2" name="Oval 2721"/>
              <p:cNvSpPr/>
              <p:nvPr/>
            </p:nvSpPr>
            <p:spPr>
              <a:xfrm>
                <a:off x="-37105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3" name="Oval 2722"/>
              <p:cNvSpPr/>
              <p:nvPr/>
            </p:nvSpPr>
            <p:spPr>
              <a:xfrm>
                <a:off x="-33181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4" name="Oval 2723"/>
              <p:cNvSpPr/>
              <p:nvPr/>
            </p:nvSpPr>
            <p:spPr>
              <a:xfrm>
                <a:off x="-29256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5" name="Oval 2724"/>
              <p:cNvSpPr/>
              <p:nvPr/>
            </p:nvSpPr>
            <p:spPr>
              <a:xfrm>
                <a:off x="-253316"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6" name="Oval 2725"/>
              <p:cNvSpPr/>
              <p:nvPr/>
            </p:nvSpPr>
            <p:spPr>
              <a:xfrm>
                <a:off x="-214069"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7" name="Oval 2726"/>
              <p:cNvSpPr/>
              <p:nvPr/>
            </p:nvSpPr>
            <p:spPr>
              <a:xfrm>
                <a:off x="-17482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8" name="Oval 2727"/>
              <p:cNvSpPr/>
              <p:nvPr/>
            </p:nvSpPr>
            <p:spPr>
              <a:xfrm>
                <a:off x="-13557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9" name="Oval 2728"/>
              <p:cNvSpPr/>
              <p:nvPr/>
            </p:nvSpPr>
            <p:spPr>
              <a:xfrm>
                <a:off x="-9632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0" name="Oval 2729"/>
              <p:cNvSpPr/>
              <p:nvPr/>
            </p:nvSpPr>
            <p:spPr>
              <a:xfrm>
                <a:off x="-5708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1" name="Oval 2730"/>
              <p:cNvSpPr/>
              <p:nvPr/>
            </p:nvSpPr>
            <p:spPr>
              <a:xfrm>
                <a:off x="-1783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2" name="Oval 2731"/>
              <p:cNvSpPr/>
              <p:nvPr/>
            </p:nvSpPr>
            <p:spPr>
              <a:xfrm>
                <a:off x="21413"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3" name="Oval 2732"/>
              <p:cNvSpPr/>
              <p:nvPr/>
            </p:nvSpPr>
            <p:spPr>
              <a:xfrm>
                <a:off x="6066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4" name="Oval 2733"/>
              <p:cNvSpPr/>
              <p:nvPr/>
            </p:nvSpPr>
            <p:spPr>
              <a:xfrm>
                <a:off x="99907"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5" name="Oval 2734"/>
              <p:cNvSpPr/>
              <p:nvPr/>
            </p:nvSpPr>
            <p:spPr>
              <a:xfrm>
                <a:off x="139154"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6" name="Oval 2735"/>
              <p:cNvSpPr/>
              <p:nvPr/>
            </p:nvSpPr>
            <p:spPr>
              <a:xfrm>
                <a:off x="178401"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7" name="Oval 2736"/>
              <p:cNvSpPr/>
              <p:nvPr/>
            </p:nvSpPr>
            <p:spPr>
              <a:xfrm>
                <a:off x="217648"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8" name="Oval 2737"/>
              <p:cNvSpPr/>
              <p:nvPr/>
            </p:nvSpPr>
            <p:spPr>
              <a:xfrm>
                <a:off x="256895"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9" name="Oval 2738"/>
              <p:cNvSpPr/>
              <p:nvPr/>
            </p:nvSpPr>
            <p:spPr>
              <a:xfrm>
                <a:off x="296142"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0" name="Oval 2739"/>
              <p:cNvSpPr/>
              <p:nvPr/>
            </p:nvSpPr>
            <p:spPr>
              <a:xfrm>
                <a:off x="335380" y="39188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2" name="Group 3578"/>
            <p:cNvGrpSpPr/>
            <p:nvPr/>
          </p:nvGrpSpPr>
          <p:grpSpPr>
            <a:xfrm>
              <a:off x="-767027" y="4056250"/>
              <a:ext cx="902410" cy="36576"/>
              <a:chOff x="-488798" y="3954100"/>
              <a:chExt cx="902410" cy="36576"/>
            </a:xfrm>
            <a:grpFill/>
          </p:grpSpPr>
          <p:sp>
            <p:nvSpPr>
              <p:cNvPr id="2696" name="Oval 2695"/>
              <p:cNvSpPr/>
              <p:nvPr/>
            </p:nvSpPr>
            <p:spPr>
              <a:xfrm>
                <a:off x="-4887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7" name="Oval 2696"/>
              <p:cNvSpPr/>
              <p:nvPr/>
            </p:nvSpPr>
            <p:spPr>
              <a:xfrm>
                <a:off x="-4494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8" name="Oval 2697"/>
              <p:cNvSpPr/>
              <p:nvPr/>
            </p:nvSpPr>
            <p:spPr>
              <a:xfrm>
                <a:off x="-4100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9" name="Oval 2698"/>
              <p:cNvSpPr/>
              <p:nvPr/>
            </p:nvSpPr>
            <p:spPr>
              <a:xfrm>
                <a:off x="-3707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0" name="Oval 2699"/>
              <p:cNvSpPr/>
              <p:nvPr/>
            </p:nvSpPr>
            <p:spPr>
              <a:xfrm>
                <a:off x="-33137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1" name="Oval 2700"/>
              <p:cNvSpPr/>
              <p:nvPr/>
            </p:nvSpPr>
            <p:spPr>
              <a:xfrm>
                <a:off x="-29201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2" name="Oval 2701"/>
              <p:cNvSpPr/>
              <p:nvPr/>
            </p:nvSpPr>
            <p:spPr>
              <a:xfrm>
                <a:off x="-25266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3" name="Oval 2702"/>
              <p:cNvSpPr/>
              <p:nvPr/>
            </p:nvSpPr>
            <p:spPr>
              <a:xfrm>
                <a:off x="-21330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4" name="Oval 2703"/>
              <p:cNvSpPr/>
              <p:nvPr/>
            </p:nvSpPr>
            <p:spPr>
              <a:xfrm>
                <a:off x="-17395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5" name="Oval 2704"/>
              <p:cNvSpPr/>
              <p:nvPr/>
            </p:nvSpPr>
            <p:spPr>
              <a:xfrm>
                <a:off x="-13459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6" name="Oval 2705"/>
              <p:cNvSpPr/>
              <p:nvPr/>
            </p:nvSpPr>
            <p:spPr>
              <a:xfrm>
                <a:off x="-9523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7" name="Oval 2706"/>
              <p:cNvSpPr/>
              <p:nvPr/>
            </p:nvSpPr>
            <p:spPr>
              <a:xfrm>
                <a:off x="-5588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8" name="Oval 2707"/>
              <p:cNvSpPr/>
              <p:nvPr/>
            </p:nvSpPr>
            <p:spPr>
              <a:xfrm>
                <a:off x="-1652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9" name="Oval 2708"/>
              <p:cNvSpPr/>
              <p:nvPr/>
            </p:nvSpPr>
            <p:spPr>
              <a:xfrm>
                <a:off x="2283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0" name="Oval 2709"/>
              <p:cNvSpPr/>
              <p:nvPr/>
            </p:nvSpPr>
            <p:spPr>
              <a:xfrm>
                <a:off x="6218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1" name="Oval 2710"/>
              <p:cNvSpPr/>
              <p:nvPr/>
            </p:nvSpPr>
            <p:spPr>
              <a:xfrm>
                <a:off x="10154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2" name="Oval 2711"/>
              <p:cNvSpPr/>
              <p:nvPr/>
            </p:nvSpPr>
            <p:spPr>
              <a:xfrm>
                <a:off x="14089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3" name="Oval 2712"/>
              <p:cNvSpPr/>
              <p:nvPr/>
            </p:nvSpPr>
            <p:spPr>
              <a:xfrm>
                <a:off x="180254"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4" name="Oval 2713"/>
              <p:cNvSpPr/>
              <p:nvPr/>
            </p:nvSpPr>
            <p:spPr>
              <a:xfrm>
                <a:off x="219610"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5" name="Oval 2714"/>
              <p:cNvSpPr/>
              <p:nvPr/>
            </p:nvSpPr>
            <p:spPr>
              <a:xfrm>
                <a:off x="25896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6" name="Oval 2715"/>
              <p:cNvSpPr/>
              <p:nvPr/>
            </p:nvSpPr>
            <p:spPr>
              <a:xfrm>
                <a:off x="298322"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7" name="Oval 2716"/>
              <p:cNvSpPr/>
              <p:nvPr/>
            </p:nvSpPr>
            <p:spPr>
              <a:xfrm>
                <a:off x="337678"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8" name="Oval 2717"/>
              <p:cNvSpPr/>
              <p:nvPr/>
            </p:nvSpPr>
            <p:spPr>
              <a:xfrm>
                <a:off x="377036" y="39541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3" name="Group 3579"/>
            <p:cNvGrpSpPr/>
            <p:nvPr/>
          </p:nvGrpSpPr>
          <p:grpSpPr>
            <a:xfrm>
              <a:off x="-788821" y="4097138"/>
              <a:ext cx="945998" cy="36576"/>
              <a:chOff x="-488798" y="3995584"/>
              <a:chExt cx="945998" cy="36576"/>
            </a:xfrm>
            <a:grpFill/>
          </p:grpSpPr>
          <p:sp>
            <p:nvSpPr>
              <p:cNvPr id="2672" name="Oval 2671"/>
              <p:cNvSpPr/>
              <p:nvPr/>
            </p:nvSpPr>
            <p:spPr>
              <a:xfrm>
                <a:off x="-4887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3" name="Oval 2672"/>
              <p:cNvSpPr/>
              <p:nvPr/>
            </p:nvSpPr>
            <p:spPr>
              <a:xfrm>
                <a:off x="-4492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4" name="Oval 2673"/>
              <p:cNvSpPr/>
              <p:nvPr/>
            </p:nvSpPr>
            <p:spPr>
              <a:xfrm>
                <a:off x="-4097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5" name="Oval 2674"/>
              <p:cNvSpPr/>
              <p:nvPr/>
            </p:nvSpPr>
            <p:spPr>
              <a:xfrm>
                <a:off x="-3701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6" name="Oval 2675"/>
              <p:cNvSpPr/>
              <p:nvPr/>
            </p:nvSpPr>
            <p:spPr>
              <a:xfrm>
                <a:off x="-3306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7" name="Oval 2676"/>
              <p:cNvSpPr/>
              <p:nvPr/>
            </p:nvSpPr>
            <p:spPr>
              <a:xfrm>
                <a:off x="-2910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8" name="Oval 2677"/>
              <p:cNvSpPr/>
              <p:nvPr/>
            </p:nvSpPr>
            <p:spPr>
              <a:xfrm>
                <a:off x="-2515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9" name="Oval 2678"/>
              <p:cNvSpPr/>
              <p:nvPr/>
            </p:nvSpPr>
            <p:spPr>
              <a:xfrm>
                <a:off x="-2120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0" name="Oval 2679"/>
              <p:cNvSpPr/>
              <p:nvPr/>
            </p:nvSpPr>
            <p:spPr>
              <a:xfrm>
                <a:off x="-17247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1" name="Oval 2680"/>
              <p:cNvSpPr/>
              <p:nvPr/>
            </p:nvSpPr>
            <p:spPr>
              <a:xfrm>
                <a:off x="-13293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2" name="Oval 2681"/>
              <p:cNvSpPr/>
              <p:nvPr/>
            </p:nvSpPr>
            <p:spPr>
              <a:xfrm>
                <a:off x="-9339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3" name="Oval 2682"/>
              <p:cNvSpPr/>
              <p:nvPr/>
            </p:nvSpPr>
            <p:spPr>
              <a:xfrm>
                <a:off x="-5385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4" name="Oval 2683"/>
              <p:cNvSpPr/>
              <p:nvPr/>
            </p:nvSpPr>
            <p:spPr>
              <a:xfrm>
                <a:off x="-14318"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5" name="Oval 2684"/>
              <p:cNvSpPr/>
              <p:nvPr/>
            </p:nvSpPr>
            <p:spPr>
              <a:xfrm>
                <a:off x="252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6" name="Oval 2685"/>
              <p:cNvSpPr/>
              <p:nvPr/>
            </p:nvSpPr>
            <p:spPr>
              <a:xfrm>
                <a:off x="647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7" name="Oval 2686"/>
              <p:cNvSpPr/>
              <p:nvPr/>
            </p:nvSpPr>
            <p:spPr>
              <a:xfrm>
                <a:off x="1043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8" name="Oval 2687"/>
              <p:cNvSpPr/>
              <p:nvPr/>
            </p:nvSpPr>
            <p:spPr>
              <a:xfrm>
                <a:off x="1438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9" name="Oval 2688"/>
              <p:cNvSpPr/>
              <p:nvPr/>
            </p:nvSpPr>
            <p:spPr>
              <a:xfrm>
                <a:off x="1833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0" name="Oval 2689"/>
              <p:cNvSpPr/>
              <p:nvPr/>
            </p:nvSpPr>
            <p:spPr>
              <a:xfrm>
                <a:off x="22292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1" name="Oval 2690"/>
              <p:cNvSpPr/>
              <p:nvPr/>
            </p:nvSpPr>
            <p:spPr>
              <a:xfrm>
                <a:off x="26246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2" name="Oval 2691"/>
              <p:cNvSpPr/>
              <p:nvPr/>
            </p:nvSpPr>
            <p:spPr>
              <a:xfrm>
                <a:off x="30200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3" name="Oval 2692"/>
              <p:cNvSpPr/>
              <p:nvPr/>
            </p:nvSpPr>
            <p:spPr>
              <a:xfrm>
                <a:off x="34154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4" name="Oval 2693"/>
              <p:cNvSpPr/>
              <p:nvPr/>
            </p:nvSpPr>
            <p:spPr>
              <a:xfrm>
                <a:off x="381082"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5" name="Oval 2694"/>
              <p:cNvSpPr/>
              <p:nvPr/>
            </p:nvSpPr>
            <p:spPr>
              <a:xfrm>
                <a:off x="420624" y="3995584"/>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4" name="Group 3580"/>
            <p:cNvGrpSpPr/>
            <p:nvPr/>
          </p:nvGrpSpPr>
          <p:grpSpPr>
            <a:xfrm>
              <a:off x="-807109" y="4138026"/>
              <a:ext cx="982574" cy="36576"/>
              <a:chOff x="-672592" y="4032832"/>
              <a:chExt cx="982574" cy="36576"/>
            </a:xfrm>
            <a:grpFill/>
          </p:grpSpPr>
          <p:sp>
            <p:nvSpPr>
              <p:cNvPr id="2647" name="Oval 2646"/>
              <p:cNvSpPr/>
              <p:nvPr/>
            </p:nvSpPr>
            <p:spPr>
              <a:xfrm>
                <a:off x="-67259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8" name="Oval 2647"/>
              <p:cNvSpPr/>
              <p:nvPr/>
            </p:nvSpPr>
            <p:spPr>
              <a:xfrm>
                <a:off x="-63317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9" name="Oval 2648"/>
              <p:cNvSpPr/>
              <p:nvPr/>
            </p:nvSpPr>
            <p:spPr>
              <a:xfrm>
                <a:off x="-59375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0" name="Oval 2649"/>
              <p:cNvSpPr/>
              <p:nvPr/>
            </p:nvSpPr>
            <p:spPr>
              <a:xfrm>
                <a:off x="-55434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1" name="Oval 2650"/>
              <p:cNvSpPr/>
              <p:nvPr/>
            </p:nvSpPr>
            <p:spPr>
              <a:xfrm>
                <a:off x="-51492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2" name="Oval 2651"/>
              <p:cNvSpPr/>
              <p:nvPr/>
            </p:nvSpPr>
            <p:spPr>
              <a:xfrm>
                <a:off x="-47550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3" name="Oval 2652"/>
              <p:cNvSpPr/>
              <p:nvPr/>
            </p:nvSpPr>
            <p:spPr>
              <a:xfrm>
                <a:off x="-43609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4" name="Oval 2653"/>
              <p:cNvSpPr/>
              <p:nvPr/>
            </p:nvSpPr>
            <p:spPr>
              <a:xfrm>
                <a:off x="-39667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5" name="Oval 2654"/>
              <p:cNvSpPr/>
              <p:nvPr/>
            </p:nvSpPr>
            <p:spPr>
              <a:xfrm>
                <a:off x="-35725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6" name="Oval 2655"/>
              <p:cNvSpPr/>
              <p:nvPr/>
            </p:nvSpPr>
            <p:spPr>
              <a:xfrm>
                <a:off x="-31783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7" name="Oval 2656"/>
              <p:cNvSpPr/>
              <p:nvPr/>
            </p:nvSpPr>
            <p:spPr>
              <a:xfrm>
                <a:off x="-27842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8" name="Oval 2657"/>
              <p:cNvSpPr/>
              <p:nvPr/>
            </p:nvSpPr>
            <p:spPr>
              <a:xfrm>
                <a:off x="-23900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9" name="Oval 2658"/>
              <p:cNvSpPr/>
              <p:nvPr/>
            </p:nvSpPr>
            <p:spPr>
              <a:xfrm>
                <a:off x="-19958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0" name="Oval 2659"/>
              <p:cNvSpPr/>
              <p:nvPr/>
            </p:nvSpPr>
            <p:spPr>
              <a:xfrm>
                <a:off x="-16017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1" name="Oval 2660"/>
              <p:cNvSpPr/>
              <p:nvPr/>
            </p:nvSpPr>
            <p:spPr>
              <a:xfrm>
                <a:off x="-12075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 name="Oval 2661"/>
              <p:cNvSpPr/>
              <p:nvPr/>
            </p:nvSpPr>
            <p:spPr>
              <a:xfrm>
                <a:off x="-81337"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 name="Oval 2662"/>
              <p:cNvSpPr/>
              <p:nvPr/>
            </p:nvSpPr>
            <p:spPr>
              <a:xfrm>
                <a:off x="-41920"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4" name="Oval 2663"/>
              <p:cNvSpPr/>
              <p:nvPr/>
            </p:nvSpPr>
            <p:spPr>
              <a:xfrm>
                <a:off x="-2503"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5" name="Oval 2664"/>
              <p:cNvSpPr/>
              <p:nvPr/>
            </p:nvSpPr>
            <p:spPr>
              <a:xfrm>
                <a:off x="36914"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6" name="Oval 2665"/>
              <p:cNvSpPr/>
              <p:nvPr/>
            </p:nvSpPr>
            <p:spPr>
              <a:xfrm>
                <a:off x="76331"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7" name="Oval 2666"/>
              <p:cNvSpPr/>
              <p:nvPr/>
            </p:nvSpPr>
            <p:spPr>
              <a:xfrm>
                <a:off x="115748"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8" name="Oval 2667"/>
              <p:cNvSpPr/>
              <p:nvPr/>
            </p:nvSpPr>
            <p:spPr>
              <a:xfrm>
                <a:off x="155165"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9" name="Oval 2668"/>
              <p:cNvSpPr/>
              <p:nvPr/>
            </p:nvSpPr>
            <p:spPr>
              <a:xfrm>
                <a:off x="194582"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0" name="Oval 2669"/>
              <p:cNvSpPr/>
              <p:nvPr/>
            </p:nvSpPr>
            <p:spPr>
              <a:xfrm>
                <a:off x="233999"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1" name="Oval 2670"/>
              <p:cNvSpPr/>
              <p:nvPr/>
            </p:nvSpPr>
            <p:spPr>
              <a:xfrm>
                <a:off x="273406" y="4032832"/>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5" name="Group 3581"/>
            <p:cNvGrpSpPr/>
            <p:nvPr/>
          </p:nvGrpSpPr>
          <p:grpSpPr>
            <a:xfrm>
              <a:off x="-829258" y="4178914"/>
              <a:ext cx="1026872" cy="36576"/>
              <a:chOff x="-672592" y="4071768"/>
              <a:chExt cx="1026872" cy="36576"/>
            </a:xfrm>
            <a:grpFill/>
          </p:grpSpPr>
          <p:sp>
            <p:nvSpPr>
              <p:cNvPr id="2621" name="Oval 2620"/>
              <p:cNvSpPr/>
              <p:nvPr/>
            </p:nvSpPr>
            <p:spPr>
              <a:xfrm>
                <a:off x="-67259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2" name="Oval 2621"/>
              <p:cNvSpPr/>
              <p:nvPr/>
            </p:nvSpPr>
            <p:spPr>
              <a:xfrm>
                <a:off x="-63298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3" name="Oval 2622"/>
              <p:cNvSpPr/>
              <p:nvPr/>
            </p:nvSpPr>
            <p:spPr>
              <a:xfrm>
                <a:off x="-59336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4" name="Oval 2623"/>
              <p:cNvSpPr/>
              <p:nvPr/>
            </p:nvSpPr>
            <p:spPr>
              <a:xfrm>
                <a:off x="-55375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5" name="Oval 2624"/>
              <p:cNvSpPr/>
              <p:nvPr/>
            </p:nvSpPr>
            <p:spPr>
              <a:xfrm>
                <a:off x="-51414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6" name="Oval 2625"/>
              <p:cNvSpPr/>
              <p:nvPr/>
            </p:nvSpPr>
            <p:spPr>
              <a:xfrm>
                <a:off x="-47453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7" name="Oval 2626"/>
              <p:cNvSpPr/>
              <p:nvPr/>
            </p:nvSpPr>
            <p:spPr>
              <a:xfrm>
                <a:off x="-43492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8" name="Oval 2627"/>
              <p:cNvSpPr/>
              <p:nvPr/>
            </p:nvSpPr>
            <p:spPr>
              <a:xfrm>
                <a:off x="-39530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9" name="Oval 2628"/>
              <p:cNvSpPr/>
              <p:nvPr/>
            </p:nvSpPr>
            <p:spPr>
              <a:xfrm>
                <a:off x="-3556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0" name="Oval 2629"/>
              <p:cNvSpPr/>
              <p:nvPr/>
            </p:nvSpPr>
            <p:spPr>
              <a:xfrm>
                <a:off x="-3160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1" name="Oval 2630"/>
              <p:cNvSpPr/>
              <p:nvPr/>
            </p:nvSpPr>
            <p:spPr>
              <a:xfrm>
                <a:off x="-2764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2" name="Oval 2631"/>
              <p:cNvSpPr/>
              <p:nvPr/>
            </p:nvSpPr>
            <p:spPr>
              <a:xfrm>
                <a:off x="-2368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3" name="Oval 2632"/>
              <p:cNvSpPr/>
              <p:nvPr/>
            </p:nvSpPr>
            <p:spPr>
              <a:xfrm>
                <a:off x="-1972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4" name="Oval 2633"/>
              <p:cNvSpPr/>
              <p:nvPr/>
            </p:nvSpPr>
            <p:spPr>
              <a:xfrm>
                <a:off x="-1576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5" name="Oval 2634"/>
              <p:cNvSpPr/>
              <p:nvPr/>
            </p:nvSpPr>
            <p:spPr>
              <a:xfrm>
                <a:off x="-1180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6" name="Oval 2635"/>
              <p:cNvSpPr/>
              <p:nvPr/>
            </p:nvSpPr>
            <p:spPr>
              <a:xfrm>
                <a:off x="-784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7" name="Oval 2636"/>
              <p:cNvSpPr/>
              <p:nvPr/>
            </p:nvSpPr>
            <p:spPr>
              <a:xfrm>
                <a:off x="-3880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8" name="Oval 2637"/>
              <p:cNvSpPr/>
              <p:nvPr/>
            </p:nvSpPr>
            <p:spPr>
              <a:xfrm>
                <a:off x="81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9" name="Oval 2638"/>
              <p:cNvSpPr/>
              <p:nvPr/>
            </p:nvSpPr>
            <p:spPr>
              <a:xfrm>
                <a:off x="4042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0" name="Oval 2639"/>
              <p:cNvSpPr/>
              <p:nvPr/>
            </p:nvSpPr>
            <p:spPr>
              <a:xfrm>
                <a:off x="8003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1" name="Oval 2640"/>
              <p:cNvSpPr/>
              <p:nvPr/>
            </p:nvSpPr>
            <p:spPr>
              <a:xfrm>
                <a:off x="119648"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2" name="Oval 2641"/>
              <p:cNvSpPr/>
              <p:nvPr/>
            </p:nvSpPr>
            <p:spPr>
              <a:xfrm>
                <a:off x="159260"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3" name="Oval 2642"/>
              <p:cNvSpPr/>
              <p:nvPr/>
            </p:nvSpPr>
            <p:spPr>
              <a:xfrm>
                <a:off x="198872"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4" name="Oval 2643"/>
              <p:cNvSpPr/>
              <p:nvPr/>
            </p:nvSpPr>
            <p:spPr>
              <a:xfrm>
                <a:off x="23848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5" name="Oval 2644"/>
              <p:cNvSpPr/>
              <p:nvPr/>
            </p:nvSpPr>
            <p:spPr>
              <a:xfrm>
                <a:off x="278096"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6" name="Oval 2645"/>
              <p:cNvSpPr/>
              <p:nvPr/>
            </p:nvSpPr>
            <p:spPr>
              <a:xfrm>
                <a:off x="317704" y="407176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6" name="Group 3582"/>
            <p:cNvGrpSpPr/>
            <p:nvPr/>
          </p:nvGrpSpPr>
          <p:grpSpPr>
            <a:xfrm>
              <a:off x="-850086" y="4219802"/>
              <a:ext cx="1068528" cy="36576"/>
              <a:chOff x="-672592" y="4114588"/>
              <a:chExt cx="1068528" cy="36576"/>
            </a:xfrm>
            <a:grpFill/>
          </p:grpSpPr>
          <p:sp>
            <p:nvSpPr>
              <p:cNvPr id="2594" name="Oval 2593"/>
              <p:cNvSpPr/>
              <p:nvPr/>
            </p:nvSpPr>
            <p:spPr>
              <a:xfrm>
                <a:off x="-6725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5" name="Oval 2594"/>
              <p:cNvSpPr/>
              <p:nvPr/>
            </p:nvSpPr>
            <p:spPr>
              <a:xfrm>
                <a:off x="-6329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6" name="Oval 2595"/>
              <p:cNvSpPr/>
              <p:nvPr/>
            </p:nvSpPr>
            <p:spPr>
              <a:xfrm>
                <a:off x="-5932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7" name="Oval 2596"/>
              <p:cNvSpPr/>
              <p:nvPr/>
            </p:nvSpPr>
            <p:spPr>
              <a:xfrm>
                <a:off x="-5535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8" name="Oval 2597"/>
              <p:cNvSpPr/>
              <p:nvPr/>
            </p:nvSpPr>
            <p:spPr>
              <a:xfrm>
                <a:off x="-5138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9" name="Oval 2598"/>
              <p:cNvSpPr/>
              <p:nvPr/>
            </p:nvSpPr>
            <p:spPr>
              <a:xfrm>
                <a:off x="-4741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0" name="Oval 2599"/>
              <p:cNvSpPr/>
              <p:nvPr/>
            </p:nvSpPr>
            <p:spPr>
              <a:xfrm>
                <a:off x="-4344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1" name="Oval 2600"/>
              <p:cNvSpPr/>
              <p:nvPr/>
            </p:nvSpPr>
            <p:spPr>
              <a:xfrm>
                <a:off x="-39476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2" name="Oval 2601"/>
              <p:cNvSpPr/>
              <p:nvPr/>
            </p:nvSpPr>
            <p:spPr>
              <a:xfrm>
                <a:off x="-35507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3" name="Oval 2602"/>
              <p:cNvSpPr/>
              <p:nvPr/>
            </p:nvSpPr>
            <p:spPr>
              <a:xfrm>
                <a:off x="-31538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4" name="Oval 2603"/>
              <p:cNvSpPr/>
              <p:nvPr/>
            </p:nvSpPr>
            <p:spPr>
              <a:xfrm>
                <a:off x="-27569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5" name="Oval 2604"/>
              <p:cNvSpPr/>
              <p:nvPr/>
            </p:nvSpPr>
            <p:spPr>
              <a:xfrm>
                <a:off x="-23600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6" name="Oval 2605"/>
              <p:cNvSpPr/>
              <p:nvPr/>
            </p:nvSpPr>
            <p:spPr>
              <a:xfrm>
                <a:off x="-19631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7" name="Oval 2606"/>
              <p:cNvSpPr/>
              <p:nvPr/>
            </p:nvSpPr>
            <p:spPr>
              <a:xfrm>
                <a:off x="-15662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8" name="Oval 2607"/>
              <p:cNvSpPr/>
              <p:nvPr/>
            </p:nvSpPr>
            <p:spPr>
              <a:xfrm>
                <a:off x="-11693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9" name="Oval 2608"/>
              <p:cNvSpPr/>
              <p:nvPr/>
            </p:nvSpPr>
            <p:spPr>
              <a:xfrm>
                <a:off x="-7724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0" name="Oval 2609"/>
              <p:cNvSpPr/>
              <p:nvPr/>
            </p:nvSpPr>
            <p:spPr>
              <a:xfrm>
                <a:off x="-37552"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1" name="Oval 2610"/>
              <p:cNvSpPr/>
              <p:nvPr/>
            </p:nvSpPr>
            <p:spPr>
              <a:xfrm>
                <a:off x="213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2" name="Oval 2611"/>
              <p:cNvSpPr/>
              <p:nvPr/>
            </p:nvSpPr>
            <p:spPr>
              <a:xfrm>
                <a:off x="4182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3" name="Oval 2612"/>
              <p:cNvSpPr/>
              <p:nvPr/>
            </p:nvSpPr>
            <p:spPr>
              <a:xfrm>
                <a:off x="8151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4" name="Oval 2613"/>
              <p:cNvSpPr/>
              <p:nvPr/>
            </p:nvSpPr>
            <p:spPr>
              <a:xfrm>
                <a:off x="12120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5" name="Oval 2614"/>
              <p:cNvSpPr/>
              <p:nvPr/>
            </p:nvSpPr>
            <p:spPr>
              <a:xfrm>
                <a:off x="16089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6" name="Oval 2615"/>
              <p:cNvSpPr/>
              <p:nvPr/>
            </p:nvSpPr>
            <p:spPr>
              <a:xfrm>
                <a:off x="20058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7" name="Oval 2616"/>
              <p:cNvSpPr/>
              <p:nvPr/>
            </p:nvSpPr>
            <p:spPr>
              <a:xfrm>
                <a:off x="24027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8" name="Oval 2617"/>
              <p:cNvSpPr/>
              <p:nvPr/>
            </p:nvSpPr>
            <p:spPr>
              <a:xfrm>
                <a:off x="27996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9" name="Oval 2618"/>
              <p:cNvSpPr/>
              <p:nvPr/>
            </p:nvSpPr>
            <p:spPr>
              <a:xfrm>
                <a:off x="319658"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0" name="Oval 2619"/>
              <p:cNvSpPr/>
              <p:nvPr/>
            </p:nvSpPr>
            <p:spPr>
              <a:xfrm>
                <a:off x="359360" y="4114588"/>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7" name="Group 3583"/>
            <p:cNvGrpSpPr/>
            <p:nvPr/>
          </p:nvGrpSpPr>
          <p:grpSpPr>
            <a:xfrm>
              <a:off x="-871778" y="4260690"/>
              <a:ext cx="1111912" cy="36576"/>
              <a:chOff x="-672592" y="4156540"/>
              <a:chExt cx="1111912" cy="36576"/>
            </a:xfrm>
            <a:grpFill/>
          </p:grpSpPr>
          <p:sp>
            <p:nvSpPr>
              <p:cNvPr id="2227" name="Oval 2226"/>
              <p:cNvSpPr/>
              <p:nvPr/>
            </p:nvSpPr>
            <p:spPr>
              <a:xfrm>
                <a:off x="-67259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5" name="Oval 2494"/>
              <p:cNvSpPr/>
              <p:nvPr/>
            </p:nvSpPr>
            <p:spPr>
              <a:xfrm>
                <a:off x="-63276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6" name="Oval 2495"/>
              <p:cNvSpPr/>
              <p:nvPr/>
            </p:nvSpPr>
            <p:spPr>
              <a:xfrm>
                <a:off x="-59293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7" name="Oval 2496"/>
              <p:cNvSpPr/>
              <p:nvPr/>
            </p:nvSpPr>
            <p:spPr>
              <a:xfrm>
                <a:off x="-55311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8" name="Oval 2497"/>
              <p:cNvSpPr/>
              <p:nvPr/>
            </p:nvSpPr>
            <p:spPr>
              <a:xfrm>
                <a:off x="-51328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0" name="Oval 2569"/>
              <p:cNvSpPr/>
              <p:nvPr/>
            </p:nvSpPr>
            <p:spPr>
              <a:xfrm>
                <a:off x="-47345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1" name="Oval 2570"/>
              <p:cNvSpPr/>
              <p:nvPr/>
            </p:nvSpPr>
            <p:spPr>
              <a:xfrm>
                <a:off x="-43363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2" name="Oval 2571"/>
              <p:cNvSpPr/>
              <p:nvPr/>
            </p:nvSpPr>
            <p:spPr>
              <a:xfrm>
                <a:off x="-39380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4" name="Oval 2573"/>
              <p:cNvSpPr/>
              <p:nvPr/>
            </p:nvSpPr>
            <p:spPr>
              <a:xfrm>
                <a:off x="-35397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5" name="Oval 2574"/>
              <p:cNvSpPr/>
              <p:nvPr/>
            </p:nvSpPr>
            <p:spPr>
              <a:xfrm>
                <a:off x="-31414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6" name="Oval 2575"/>
              <p:cNvSpPr/>
              <p:nvPr/>
            </p:nvSpPr>
            <p:spPr>
              <a:xfrm>
                <a:off x="-27432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7" name="Oval 2576"/>
              <p:cNvSpPr/>
              <p:nvPr/>
            </p:nvSpPr>
            <p:spPr>
              <a:xfrm>
                <a:off x="-23449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8" name="Oval 2577"/>
              <p:cNvSpPr/>
              <p:nvPr/>
            </p:nvSpPr>
            <p:spPr>
              <a:xfrm>
                <a:off x="-19466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9" name="Oval 2578"/>
              <p:cNvSpPr/>
              <p:nvPr/>
            </p:nvSpPr>
            <p:spPr>
              <a:xfrm>
                <a:off x="-15484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0" name="Oval 2579"/>
              <p:cNvSpPr/>
              <p:nvPr/>
            </p:nvSpPr>
            <p:spPr>
              <a:xfrm>
                <a:off x="-11501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1" name="Oval 2580"/>
              <p:cNvSpPr/>
              <p:nvPr/>
            </p:nvSpPr>
            <p:spPr>
              <a:xfrm>
                <a:off x="-7518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2" name="Oval 2581"/>
              <p:cNvSpPr/>
              <p:nvPr/>
            </p:nvSpPr>
            <p:spPr>
              <a:xfrm>
                <a:off x="-3536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3" name="Oval 2582"/>
              <p:cNvSpPr/>
              <p:nvPr/>
            </p:nvSpPr>
            <p:spPr>
              <a:xfrm>
                <a:off x="4467"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4" name="Oval 2583"/>
              <p:cNvSpPr/>
              <p:nvPr/>
            </p:nvSpPr>
            <p:spPr>
              <a:xfrm>
                <a:off x="4429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5" name="Oval 2584"/>
              <p:cNvSpPr/>
              <p:nvPr/>
            </p:nvSpPr>
            <p:spPr>
              <a:xfrm>
                <a:off x="84121"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6" name="Oval 2585"/>
              <p:cNvSpPr/>
              <p:nvPr/>
            </p:nvSpPr>
            <p:spPr>
              <a:xfrm>
                <a:off x="123948"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7" name="Oval 2586"/>
              <p:cNvSpPr/>
              <p:nvPr/>
            </p:nvSpPr>
            <p:spPr>
              <a:xfrm>
                <a:off x="163775"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8" name="Oval 2587"/>
              <p:cNvSpPr/>
              <p:nvPr/>
            </p:nvSpPr>
            <p:spPr>
              <a:xfrm>
                <a:off x="203602"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9" name="Oval 2588"/>
              <p:cNvSpPr/>
              <p:nvPr/>
            </p:nvSpPr>
            <p:spPr>
              <a:xfrm>
                <a:off x="243429"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0" name="Oval 2589"/>
              <p:cNvSpPr/>
              <p:nvPr/>
            </p:nvSpPr>
            <p:spPr>
              <a:xfrm>
                <a:off x="283256"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1" name="Oval 2590"/>
              <p:cNvSpPr/>
              <p:nvPr/>
            </p:nvSpPr>
            <p:spPr>
              <a:xfrm>
                <a:off x="323083"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2" name="Oval 2591"/>
              <p:cNvSpPr/>
              <p:nvPr/>
            </p:nvSpPr>
            <p:spPr>
              <a:xfrm>
                <a:off x="362910"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3" name="Oval 2592"/>
              <p:cNvSpPr/>
              <p:nvPr/>
            </p:nvSpPr>
            <p:spPr>
              <a:xfrm>
                <a:off x="402744" y="415654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8" name="Group 4574"/>
            <p:cNvGrpSpPr/>
            <p:nvPr/>
          </p:nvGrpSpPr>
          <p:grpSpPr>
            <a:xfrm>
              <a:off x="-457239" y="3402042"/>
              <a:ext cx="282834" cy="36576"/>
              <a:chOff x="-291784" y="3367926"/>
              <a:chExt cx="282834" cy="36576"/>
            </a:xfrm>
            <a:grpFill/>
          </p:grpSpPr>
          <p:sp>
            <p:nvSpPr>
              <p:cNvPr id="2220" name="Oval 2219"/>
              <p:cNvSpPr/>
              <p:nvPr/>
            </p:nvSpPr>
            <p:spPr>
              <a:xfrm>
                <a:off x="-291784"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1" name="Oval 2220"/>
              <p:cNvSpPr/>
              <p:nvPr/>
            </p:nvSpPr>
            <p:spPr>
              <a:xfrm>
                <a:off x="-250741"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2" name="Oval 2221"/>
              <p:cNvSpPr/>
              <p:nvPr/>
            </p:nvSpPr>
            <p:spPr>
              <a:xfrm>
                <a:off x="-209698"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3" name="Oval 2222"/>
              <p:cNvSpPr/>
              <p:nvPr/>
            </p:nvSpPr>
            <p:spPr>
              <a:xfrm>
                <a:off x="-168655"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4" name="Oval 2223"/>
              <p:cNvSpPr/>
              <p:nvPr/>
            </p:nvSpPr>
            <p:spPr>
              <a:xfrm>
                <a:off x="-127612"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5" name="Oval 2224"/>
              <p:cNvSpPr/>
              <p:nvPr/>
            </p:nvSpPr>
            <p:spPr>
              <a:xfrm>
                <a:off x="-86569"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6" name="Oval 2225"/>
              <p:cNvSpPr/>
              <p:nvPr/>
            </p:nvSpPr>
            <p:spPr>
              <a:xfrm>
                <a:off x="-45526" y="336792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9" name="Group 4575"/>
            <p:cNvGrpSpPr/>
            <p:nvPr/>
          </p:nvGrpSpPr>
          <p:grpSpPr>
            <a:xfrm>
              <a:off x="-892302" y="4301578"/>
              <a:ext cx="1152960" cy="36576"/>
              <a:chOff x="-685800" y="4267200"/>
              <a:chExt cx="1152960" cy="36576"/>
            </a:xfrm>
            <a:grpFill/>
          </p:grpSpPr>
          <p:sp>
            <p:nvSpPr>
              <p:cNvPr id="2191" name="Oval 2190"/>
              <p:cNvSpPr/>
              <p:nvPr/>
            </p:nvSpPr>
            <p:spPr>
              <a:xfrm>
                <a:off x="-68580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2" name="Oval 2191"/>
              <p:cNvSpPr/>
              <p:nvPr/>
            </p:nvSpPr>
            <p:spPr>
              <a:xfrm>
                <a:off x="-64592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3" name="Oval 2192"/>
              <p:cNvSpPr/>
              <p:nvPr/>
            </p:nvSpPr>
            <p:spPr>
              <a:xfrm>
                <a:off x="-60605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4" name="Oval 2193"/>
              <p:cNvSpPr/>
              <p:nvPr/>
            </p:nvSpPr>
            <p:spPr>
              <a:xfrm>
                <a:off x="-56618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5" name="Oval 2194"/>
              <p:cNvSpPr/>
              <p:nvPr/>
            </p:nvSpPr>
            <p:spPr>
              <a:xfrm>
                <a:off x="-52631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6" name="Oval 2195"/>
              <p:cNvSpPr/>
              <p:nvPr/>
            </p:nvSpPr>
            <p:spPr>
              <a:xfrm>
                <a:off x="-48644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7" name="Oval 2196"/>
              <p:cNvSpPr/>
              <p:nvPr/>
            </p:nvSpPr>
            <p:spPr>
              <a:xfrm>
                <a:off x="-44657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8" name="Oval 2197"/>
              <p:cNvSpPr/>
              <p:nvPr/>
            </p:nvSpPr>
            <p:spPr>
              <a:xfrm>
                <a:off x="-40670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9" name="Oval 2198"/>
              <p:cNvSpPr/>
              <p:nvPr/>
            </p:nvSpPr>
            <p:spPr>
              <a:xfrm>
                <a:off x="-36683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0" name="Oval 2199"/>
              <p:cNvSpPr/>
              <p:nvPr/>
            </p:nvSpPr>
            <p:spPr>
              <a:xfrm>
                <a:off x="-32696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1" name="Oval 2200"/>
              <p:cNvSpPr/>
              <p:nvPr/>
            </p:nvSpPr>
            <p:spPr>
              <a:xfrm>
                <a:off x="-28709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2" name="Oval 2201"/>
              <p:cNvSpPr/>
              <p:nvPr/>
            </p:nvSpPr>
            <p:spPr>
              <a:xfrm>
                <a:off x="-24721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3" name="Oval 2202"/>
              <p:cNvSpPr/>
              <p:nvPr/>
            </p:nvSpPr>
            <p:spPr>
              <a:xfrm>
                <a:off x="-20734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4" name="Oval 2203"/>
              <p:cNvSpPr/>
              <p:nvPr/>
            </p:nvSpPr>
            <p:spPr>
              <a:xfrm>
                <a:off x="-16747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5" name="Oval 2204"/>
              <p:cNvSpPr/>
              <p:nvPr/>
            </p:nvSpPr>
            <p:spPr>
              <a:xfrm>
                <a:off x="-12760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6" name="Oval 2205"/>
              <p:cNvSpPr/>
              <p:nvPr/>
            </p:nvSpPr>
            <p:spPr>
              <a:xfrm>
                <a:off x="-8773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7" name="Oval 2206"/>
              <p:cNvSpPr/>
              <p:nvPr/>
            </p:nvSpPr>
            <p:spPr>
              <a:xfrm>
                <a:off x="-4786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8" name="Oval 2207"/>
              <p:cNvSpPr/>
              <p:nvPr/>
            </p:nvSpPr>
            <p:spPr>
              <a:xfrm>
                <a:off x="-799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9" name="Oval 2208"/>
              <p:cNvSpPr/>
              <p:nvPr/>
            </p:nvSpPr>
            <p:spPr>
              <a:xfrm>
                <a:off x="31878"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0" name="Oval 2209"/>
              <p:cNvSpPr/>
              <p:nvPr/>
            </p:nvSpPr>
            <p:spPr>
              <a:xfrm>
                <a:off x="71749"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1" name="Oval 2210"/>
              <p:cNvSpPr/>
              <p:nvPr/>
            </p:nvSpPr>
            <p:spPr>
              <a:xfrm>
                <a:off x="111620"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2" name="Oval 2211"/>
              <p:cNvSpPr/>
              <p:nvPr/>
            </p:nvSpPr>
            <p:spPr>
              <a:xfrm>
                <a:off x="151491"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3" name="Oval 2212"/>
              <p:cNvSpPr/>
              <p:nvPr/>
            </p:nvSpPr>
            <p:spPr>
              <a:xfrm>
                <a:off x="191362"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4" name="Oval 2213"/>
              <p:cNvSpPr/>
              <p:nvPr/>
            </p:nvSpPr>
            <p:spPr>
              <a:xfrm>
                <a:off x="231233"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5" name="Oval 2214"/>
              <p:cNvSpPr/>
              <p:nvPr/>
            </p:nvSpPr>
            <p:spPr>
              <a:xfrm>
                <a:off x="27110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6" name="Oval 2215"/>
              <p:cNvSpPr/>
              <p:nvPr/>
            </p:nvSpPr>
            <p:spPr>
              <a:xfrm>
                <a:off x="310975"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7" name="Oval 2216"/>
              <p:cNvSpPr/>
              <p:nvPr/>
            </p:nvSpPr>
            <p:spPr>
              <a:xfrm>
                <a:off x="350846"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8" name="Oval 2217"/>
              <p:cNvSpPr/>
              <p:nvPr/>
            </p:nvSpPr>
            <p:spPr>
              <a:xfrm>
                <a:off x="390717"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9" name="Oval 2218"/>
              <p:cNvSpPr/>
              <p:nvPr/>
            </p:nvSpPr>
            <p:spPr>
              <a:xfrm>
                <a:off x="430584" y="4267200"/>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60" name="Group 4576"/>
            <p:cNvGrpSpPr/>
            <p:nvPr/>
          </p:nvGrpSpPr>
          <p:grpSpPr>
            <a:xfrm>
              <a:off x="-914400" y="4342468"/>
              <a:ext cx="1197156" cy="36576"/>
              <a:chOff x="-685800" y="4303776"/>
              <a:chExt cx="1197156" cy="36576"/>
            </a:xfrm>
            <a:grpFill/>
          </p:grpSpPr>
          <p:sp>
            <p:nvSpPr>
              <p:cNvPr id="2161" name="Oval 2160"/>
              <p:cNvSpPr/>
              <p:nvPr/>
            </p:nvSpPr>
            <p:spPr>
              <a:xfrm>
                <a:off x="-6858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2" name="Oval 2161"/>
              <p:cNvSpPr/>
              <p:nvPr/>
            </p:nvSpPr>
            <p:spPr>
              <a:xfrm>
                <a:off x="-645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3" name="Oval 2162"/>
              <p:cNvSpPr/>
              <p:nvPr/>
            </p:nvSpPr>
            <p:spPr>
              <a:xfrm>
                <a:off x="-605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4" name="Oval 2163"/>
              <p:cNvSpPr/>
              <p:nvPr/>
            </p:nvSpPr>
            <p:spPr>
              <a:xfrm>
                <a:off x="-565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5" name="Oval 2164"/>
              <p:cNvSpPr/>
              <p:nvPr/>
            </p:nvSpPr>
            <p:spPr>
              <a:xfrm>
                <a:off x="-525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6" name="Oval 2165"/>
              <p:cNvSpPr/>
              <p:nvPr/>
            </p:nvSpPr>
            <p:spPr>
              <a:xfrm>
                <a:off x="-485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7" name="Oval 2166"/>
              <p:cNvSpPr/>
              <p:nvPr/>
            </p:nvSpPr>
            <p:spPr>
              <a:xfrm>
                <a:off x="-445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8" name="Oval 2167"/>
              <p:cNvSpPr/>
              <p:nvPr/>
            </p:nvSpPr>
            <p:spPr>
              <a:xfrm>
                <a:off x="-405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9" name="Oval 2168"/>
              <p:cNvSpPr/>
              <p:nvPr/>
            </p:nvSpPr>
            <p:spPr>
              <a:xfrm>
                <a:off x="-365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0" name="Oval 2169"/>
              <p:cNvSpPr/>
              <p:nvPr/>
            </p:nvSpPr>
            <p:spPr>
              <a:xfrm>
                <a:off x="-325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1" name="Oval 2170"/>
              <p:cNvSpPr/>
              <p:nvPr/>
            </p:nvSpPr>
            <p:spPr>
              <a:xfrm>
                <a:off x="-285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2" name="Oval 2171"/>
              <p:cNvSpPr/>
              <p:nvPr/>
            </p:nvSpPr>
            <p:spPr>
              <a:xfrm>
                <a:off x="-245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3" name="Oval 2172"/>
              <p:cNvSpPr/>
              <p:nvPr/>
            </p:nvSpPr>
            <p:spPr>
              <a:xfrm>
                <a:off x="-205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4" name="Oval 2173"/>
              <p:cNvSpPr/>
              <p:nvPr/>
            </p:nvSpPr>
            <p:spPr>
              <a:xfrm>
                <a:off x="-1655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5" name="Oval 2174"/>
              <p:cNvSpPr/>
              <p:nvPr/>
            </p:nvSpPr>
            <p:spPr>
              <a:xfrm>
                <a:off x="-1255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6" name="Oval 2175"/>
              <p:cNvSpPr/>
              <p:nvPr/>
            </p:nvSpPr>
            <p:spPr>
              <a:xfrm>
                <a:off x="-855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7" name="Oval 2176"/>
              <p:cNvSpPr/>
              <p:nvPr/>
            </p:nvSpPr>
            <p:spPr>
              <a:xfrm>
                <a:off x="-454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8" name="Oval 2177"/>
              <p:cNvSpPr/>
              <p:nvPr/>
            </p:nvSpPr>
            <p:spPr>
              <a:xfrm>
                <a:off x="-54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9" name="Oval 2178"/>
              <p:cNvSpPr/>
              <p:nvPr/>
            </p:nvSpPr>
            <p:spPr>
              <a:xfrm>
                <a:off x="345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0" name="Oval 2179"/>
              <p:cNvSpPr/>
              <p:nvPr/>
            </p:nvSpPr>
            <p:spPr>
              <a:xfrm>
                <a:off x="745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1" name="Oval 2180"/>
              <p:cNvSpPr/>
              <p:nvPr/>
            </p:nvSpPr>
            <p:spPr>
              <a:xfrm>
                <a:off x="1146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2" name="Oval 2181"/>
              <p:cNvSpPr/>
              <p:nvPr/>
            </p:nvSpPr>
            <p:spPr>
              <a:xfrm>
                <a:off x="1546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3" name="Oval 2182"/>
              <p:cNvSpPr/>
              <p:nvPr/>
            </p:nvSpPr>
            <p:spPr>
              <a:xfrm>
                <a:off x="1946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4" name="Oval 2183"/>
              <p:cNvSpPr/>
              <p:nvPr/>
            </p:nvSpPr>
            <p:spPr>
              <a:xfrm>
                <a:off x="2346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5" name="Oval 2184"/>
              <p:cNvSpPr/>
              <p:nvPr/>
            </p:nvSpPr>
            <p:spPr>
              <a:xfrm>
                <a:off x="2746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6" name="Oval 2185"/>
              <p:cNvSpPr/>
              <p:nvPr/>
            </p:nvSpPr>
            <p:spPr>
              <a:xfrm>
                <a:off x="31470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7" name="Oval 2186"/>
              <p:cNvSpPr/>
              <p:nvPr/>
            </p:nvSpPr>
            <p:spPr>
              <a:xfrm>
                <a:off x="35472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8" name="Oval 2187"/>
              <p:cNvSpPr/>
              <p:nvPr/>
            </p:nvSpPr>
            <p:spPr>
              <a:xfrm>
                <a:off x="39474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9" name="Oval 2188"/>
              <p:cNvSpPr/>
              <p:nvPr/>
            </p:nvSpPr>
            <p:spPr>
              <a:xfrm>
                <a:off x="43476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0" name="Oval 2189"/>
              <p:cNvSpPr/>
              <p:nvPr/>
            </p:nvSpPr>
            <p:spPr>
              <a:xfrm>
                <a:off x="474780" y="4303776"/>
                <a:ext cx="36576" cy="36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5914155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nodeType="withEffect">
                                  <p:stCondLst>
                                    <p:cond delay="0"/>
                                  </p:stCondLst>
                                  <p:childTnLst>
                                    <p:set>
                                      <p:cBhvr>
                                        <p:cTn id="9" dur="1" fill="hold">
                                          <p:stCondLst>
                                            <p:cond delay="0"/>
                                          </p:stCondLst>
                                        </p:cTn>
                                        <p:tgtEl>
                                          <p:spTgt spid="5546"/>
                                        </p:tgtEl>
                                        <p:attrNameLst>
                                          <p:attrName>style.visibility</p:attrName>
                                        </p:attrNameLst>
                                      </p:cBhvr>
                                      <p:to>
                                        <p:strVal val="visible"/>
                                      </p:to>
                                    </p:set>
                                    <p:animEffect transition="in" filter="wipe(up)">
                                      <p:cBhvr>
                                        <p:cTn id="10" dur="500"/>
                                        <p:tgtEl>
                                          <p:spTgt spid="5546"/>
                                        </p:tgtEl>
                                      </p:cBhvr>
                                    </p:animEffect>
                                  </p:childTnLst>
                                </p:cTn>
                              </p:par>
                              <p:par>
                                <p:cTn id="11" presetID="22" presetClass="entr" presetSubtype="1" fill="hold" nodeType="withEffect">
                                  <p:stCondLst>
                                    <p:cond delay="0"/>
                                  </p:stCondLst>
                                  <p:childTnLst>
                                    <p:set>
                                      <p:cBhvr>
                                        <p:cTn id="12" dur="1" fill="hold">
                                          <p:stCondLst>
                                            <p:cond delay="0"/>
                                          </p:stCondLst>
                                        </p:cTn>
                                        <p:tgtEl>
                                          <p:spTgt spid="6041"/>
                                        </p:tgtEl>
                                        <p:attrNameLst>
                                          <p:attrName>style.visibility</p:attrName>
                                        </p:attrNameLst>
                                      </p:cBhvr>
                                      <p:to>
                                        <p:strVal val="visible"/>
                                      </p:to>
                                    </p:set>
                                    <p:animEffect transition="in" filter="wipe(up)">
                                      <p:cBhvr>
                                        <p:cTn id="13" dur="500"/>
                                        <p:tgtEl>
                                          <p:spTgt spid="6041"/>
                                        </p:tgtEl>
                                      </p:cBhvr>
                                    </p:animEffect>
                                  </p:childTnLst>
                                </p:cTn>
                              </p:par>
                              <p:par>
                                <p:cTn id="14" presetID="22" presetClass="entr" presetSubtype="1" fill="hold" nodeType="withEffect">
                                  <p:stCondLst>
                                    <p:cond delay="0"/>
                                  </p:stCondLst>
                                  <p:childTnLst>
                                    <p:set>
                                      <p:cBhvr>
                                        <p:cTn id="15" dur="1" fill="hold">
                                          <p:stCondLst>
                                            <p:cond delay="0"/>
                                          </p:stCondLst>
                                        </p:cTn>
                                        <p:tgtEl>
                                          <p:spTgt spid="1507"/>
                                        </p:tgtEl>
                                        <p:attrNameLst>
                                          <p:attrName>style.visibility</p:attrName>
                                        </p:attrNameLst>
                                      </p:cBhvr>
                                      <p:to>
                                        <p:strVal val="visible"/>
                                      </p:to>
                                    </p:set>
                                    <p:animEffect transition="in" filter="wipe(up)">
                                      <p:cBhvr>
                                        <p:cTn id="16" dur="500"/>
                                        <p:tgtEl>
                                          <p:spTgt spid="1507"/>
                                        </p:tgtEl>
                                      </p:cBhvr>
                                    </p:animEffect>
                                  </p:childTnLst>
                                </p:cTn>
                              </p:par>
                              <p:par>
                                <p:cTn id="17" presetID="22" presetClass="entr" presetSubtype="1" fill="hold" nodeType="withEffect">
                                  <p:stCondLst>
                                    <p:cond delay="0"/>
                                  </p:stCondLst>
                                  <p:childTnLst>
                                    <p:set>
                                      <p:cBhvr>
                                        <p:cTn id="18" dur="1" fill="hold">
                                          <p:stCondLst>
                                            <p:cond delay="0"/>
                                          </p:stCondLst>
                                        </p:cTn>
                                        <p:tgtEl>
                                          <p:spTgt spid="2130"/>
                                        </p:tgtEl>
                                        <p:attrNameLst>
                                          <p:attrName>style.visibility</p:attrName>
                                        </p:attrNameLst>
                                      </p:cBhvr>
                                      <p:to>
                                        <p:strVal val="visible"/>
                                      </p:to>
                                    </p:set>
                                    <p:animEffect transition="in" filter="wipe(up)">
                                      <p:cBhvr>
                                        <p:cTn id="19" dur="500"/>
                                        <p:tgtEl>
                                          <p:spTgt spid="2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r>
              <a:rPr lang="en-US" dirty="0" smtClean="0">
                <a:latin typeface="+mj-lt"/>
              </a:rPr>
              <a:t>Herbicide Translocation in Plants</a:t>
            </a:r>
            <a:endParaRPr lang="en-US" dirty="0">
              <a:latin typeface="+mj-lt"/>
            </a:endParaRPr>
          </a:p>
        </p:txBody>
      </p:sp>
      <p:sp>
        <p:nvSpPr>
          <p:cNvPr id="3" name="Content Placeholder 2"/>
          <p:cNvSpPr>
            <a:spLocks noGrp="1"/>
          </p:cNvSpPr>
          <p:nvPr>
            <p:ph idx="1"/>
          </p:nvPr>
        </p:nvSpPr>
        <p:spPr>
          <a:xfrm>
            <a:off x="457200" y="1905000"/>
            <a:ext cx="8229600" cy="3886200"/>
          </a:xfrm>
        </p:spPr>
        <p:txBody>
          <a:bodyPr/>
          <a:lstStyle/>
          <a:p>
            <a:pPr marL="0" indent="0"/>
            <a:r>
              <a:rPr lang="en-US" sz="2400" dirty="0" smtClean="0"/>
              <a:t>The movement, or lack thereof, of herbicides through plants after application determines how the herbicide is to be applied to obtain acceptable weed control. </a:t>
            </a:r>
            <a:r>
              <a:rPr lang="en-US" sz="2400" dirty="0">
                <a:cs typeface="Arial" pitchFamily="34" charset="0"/>
              </a:rPr>
              <a:t>Herbicide translocation in plants is necessary to move the active ingredient to the location where it can inhibit plant systems</a:t>
            </a:r>
            <a:r>
              <a:rPr lang="en-US" sz="2400" dirty="0" smtClean="0">
                <a:cs typeface="Arial" pitchFamily="34" charset="0"/>
              </a:rPr>
              <a:t>. </a:t>
            </a:r>
            <a:r>
              <a:rPr lang="en-US" sz="2400" dirty="0" smtClean="0"/>
              <a:t>Movement of herbicides in plants can occur via:</a:t>
            </a:r>
            <a:br>
              <a:rPr lang="en-US" sz="2400" dirty="0" smtClean="0"/>
            </a:br>
            <a:endParaRPr lang="en-US" sz="2400" dirty="0" smtClean="0"/>
          </a:p>
          <a:p>
            <a:pPr lvl="1">
              <a:buFontTx/>
              <a:buChar char="-"/>
            </a:pPr>
            <a:r>
              <a:rPr lang="en-US" sz="2000" dirty="0"/>
              <a:t>No translocation </a:t>
            </a:r>
          </a:p>
          <a:p>
            <a:pPr lvl="1">
              <a:buFontTx/>
              <a:buChar char="-"/>
            </a:pPr>
            <a:r>
              <a:rPr lang="en-US" sz="2000" dirty="0" smtClean="0"/>
              <a:t>Translocation from root to shoot</a:t>
            </a:r>
          </a:p>
          <a:p>
            <a:pPr lvl="1">
              <a:spcBef>
                <a:spcPts val="1000"/>
              </a:spcBef>
              <a:buFontTx/>
              <a:buChar char="-"/>
            </a:pPr>
            <a:r>
              <a:rPr lang="en-US" sz="2000" dirty="0" smtClean="0"/>
              <a:t>Translocation throughout the plant (systemic)</a:t>
            </a:r>
          </a:p>
          <a:p>
            <a:pPr lvl="2">
              <a:spcBef>
                <a:spcPts val="1000"/>
              </a:spcBef>
              <a:buFontTx/>
              <a:buChar char="-"/>
            </a:pPr>
            <a:r>
              <a:rPr lang="en-US" sz="1600" dirty="0" smtClean="0"/>
              <a:t>Shown on the right</a:t>
            </a:r>
            <a:endParaRPr lang="en-US" sz="1600" dirty="0"/>
          </a:p>
          <a:p>
            <a:pPr lvl="1"/>
            <a:endParaRPr lang="en-US" sz="2000" dirty="0" smtClean="0"/>
          </a:p>
          <a:p>
            <a:endParaRPr lang="en-US" sz="2400" dirty="0"/>
          </a:p>
        </p:txBody>
      </p:sp>
      <p:sp>
        <p:nvSpPr>
          <p:cNvPr id="4" name="Slide Number Placeholder 3"/>
          <p:cNvSpPr>
            <a:spLocks noGrp="1"/>
          </p:cNvSpPr>
          <p:nvPr>
            <p:ph type="sldNum" sz="quarter" idx="4"/>
          </p:nvPr>
        </p:nvSpPr>
        <p:spPr>
          <a:xfrm>
            <a:off x="6553200" y="6492875"/>
            <a:ext cx="2133600" cy="365125"/>
          </a:xfrm>
        </p:spPr>
        <p:txBody>
          <a:bodyPr/>
          <a:lstStyle/>
          <a:p>
            <a:fld id="{7A0A3EAA-7586-45BE-9FBD-F3438C972DEA}" type="slidenum">
              <a:rPr lang="en-US" smtClean="0"/>
              <a:pPr/>
              <a:t>12</a:t>
            </a:fld>
            <a:endParaRPr lang="en-US" dirty="0"/>
          </a:p>
        </p:txBody>
      </p:sp>
      <p:grpSp>
        <p:nvGrpSpPr>
          <p:cNvPr id="44" name="Group 72"/>
          <p:cNvGrpSpPr/>
          <p:nvPr/>
        </p:nvGrpSpPr>
        <p:grpSpPr>
          <a:xfrm>
            <a:off x="6906001" y="3962400"/>
            <a:ext cx="1325430" cy="2101839"/>
            <a:chOff x="692999" y="2325704"/>
            <a:chExt cx="1325430" cy="2101839"/>
          </a:xfrm>
        </p:grpSpPr>
        <p:grpSp>
          <p:nvGrpSpPr>
            <p:cNvPr id="48" name="Group 73"/>
            <p:cNvGrpSpPr/>
            <p:nvPr/>
          </p:nvGrpSpPr>
          <p:grpSpPr>
            <a:xfrm>
              <a:off x="692999" y="2325704"/>
              <a:ext cx="1325430" cy="2101839"/>
              <a:chOff x="2362200" y="2314586"/>
              <a:chExt cx="1325430" cy="2101839"/>
            </a:xfrm>
          </p:grpSpPr>
          <p:pic>
            <p:nvPicPr>
              <p:cNvPr id="75" name="Picture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314586"/>
                <a:ext cx="1325430" cy="1358900"/>
              </a:xfrm>
              <a:prstGeom prst="rect">
                <a:avLst/>
              </a:prstGeom>
            </p:spPr>
          </p:pic>
          <p:sp>
            <p:nvSpPr>
              <p:cNvPr id="76" name="Freeform 92"/>
              <p:cNvSpPr>
                <a:spLocks/>
              </p:cNvSpPr>
              <p:nvPr/>
            </p:nvSpPr>
            <p:spPr bwMode="auto">
              <a:xfrm>
                <a:off x="2505075" y="3606811"/>
                <a:ext cx="924882" cy="809614"/>
              </a:xfrm>
              <a:custGeom>
                <a:avLst/>
                <a:gdLst>
                  <a:gd name="T0" fmla="*/ 441 w 655"/>
                  <a:gd name="T1" fmla="*/ 174 h 703"/>
                  <a:gd name="T2" fmla="*/ 439 w 655"/>
                  <a:gd name="T3" fmla="*/ 184 h 703"/>
                  <a:gd name="T4" fmla="*/ 516 w 655"/>
                  <a:gd name="T5" fmla="*/ 183 h 703"/>
                  <a:gd name="T6" fmla="*/ 542 w 655"/>
                  <a:gd name="T7" fmla="*/ 204 h 703"/>
                  <a:gd name="T8" fmla="*/ 585 w 655"/>
                  <a:gd name="T9" fmla="*/ 208 h 703"/>
                  <a:gd name="T10" fmla="*/ 624 w 655"/>
                  <a:gd name="T11" fmla="*/ 311 h 703"/>
                  <a:gd name="T12" fmla="*/ 511 w 655"/>
                  <a:gd name="T13" fmla="*/ 229 h 703"/>
                  <a:gd name="T14" fmla="*/ 542 w 655"/>
                  <a:gd name="T15" fmla="*/ 314 h 703"/>
                  <a:gd name="T16" fmla="*/ 407 w 655"/>
                  <a:gd name="T17" fmla="*/ 191 h 703"/>
                  <a:gd name="T18" fmla="*/ 446 w 655"/>
                  <a:gd name="T19" fmla="*/ 286 h 703"/>
                  <a:gd name="T20" fmla="*/ 418 w 655"/>
                  <a:gd name="T21" fmla="*/ 229 h 703"/>
                  <a:gd name="T22" fmla="*/ 394 w 655"/>
                  <a:gd name="T23" fmla="*/ 269 h 703"/>
                  <a:gd name="T24" fmla="*/ 377 w 655"/>
                  <a:gd name="T25" fmla="*/ 180 h 703"/>
                  <a:gd name="T26" fmla="*/ 436 w 655"/>
                  <a:gd name="T27" fmla="*/ 362 h 703"/>
                  <a:gd name="T28" fmla="*/ 525 w 655"/>
                  <a:gd name="T29" fmla="*/ 421 h 703"/>
                  <a:gd name="T30" fmla="*/ 626 w 655"/>
                  <a:gd name="T31" fmla="*/ 404 h 703"/>
                  <a:gd name="T32" fmla="*/ 562 w 655"/>
                  <a:gd name="T33" fmla="*/ 445 h 703"/>
                  <a:gd name="T34" fmla="*/ 514 w 655"/>
                  <a:gd name="T35" fmla="*/ 440 h 703"/>
                  <a:gd name="T36" fmla="*/ 477 w 655"/>
                  <a:gd name="T37" fmla="*/ 637 h 703"/>
                  <a:gd name="T38" fmla="*/ 505 w 655"/>
                  <a:gd name="T39" fmla="*/ 444 h 703"/>
                  <a:gd name="T40" fmla="*/ 432 w 655"/>
                  <a:gd name="T41" fmla="*/ 395 h 703"/>
                  <a:gd name="T42" fmla="*/ 451 w 655"/>
                  <a:gd name="T43" fmla="*/ 495 h 703"/>
                  <a:gd name="T44" fmla="*/ 390 w 655"/>
                  <a:gd name="T45" fmla="*/ 357 h 703"/>
                  <a:gd name="T46" fmla="*/ 356 w 655"/>
                  <a:gd name="T47" fmla="*/ 379 h 703"/>
                  <a:gd name="T48" fmla="*/ 396 w 655"/>
                  <a:gd name="T49" fmla="*/ 592 h 703"/>
                  <a:gd name="T50" fmla="*/ 393 w 655"/>
                  <a:gd name="T51" fmla="*/ 641 h 703"/>
                  <a:gd name="T52" fmla="*/ 352 w 655"/>
                  <a:gd name="T53" fmla="*/ 672 h 703"/>
                  <a:gd name="T54" fmla="*/ 331 w 655"/>
                  <a:gd name="T55" fmla="*/ 631 h 703"/>
                  <a:gd name="T56" fmla="*/ 301 w 655"/>
                  <a:gd name="T57" fmla="*/ 637 h 703"/>
                  <a:gd name="T58" fmla="*/ 313 w 655"/>
                  <a:gd name="T59" fmla="*/ 590 h 703"/>
                  <a:gd name="T60" fmla="*/ 261 w 655"/>
                  <a:gd name="T61" fmla="*/ 615 h 703"/>
                  <a:gd name="T62" fmla="*/ 331 w 655"/>
                  <a:gd name="T63" fmla="*/ 430 h 703"/>
                  <a:gd name="T64" fmla="*/ 270 w 655"/>
                  <a:gd name="T65" fmla="*/ 471 h 703"/>
                  <a:gd name="T66" fmla="*/ 257 w 655"/>
                  <a:gd name="T67" fmla="*/ 468 h 703"/>
                  <a:gd name="T68" fmla="*/ 153 w 655"/>
                  <a:gd name="T69" fmla="*/ 554 h 703"/>
                  <a:gd name="T70" fmla="*/ 119 w 655"/>
                  <a:gd name="T71" fmla="*/ 576 h 703"/>
                  <a:gd name="T72" fmla="*/ 168 w 655"/>
                  <a:gd name="T73" fmla="*/ 534 h 703"/>
                  <a:gd name="T74" fmla="*/ 210 w 655"/>
                  <a:gd name="T75" fmla="*/ 500 h 703"/>
                  <a:gd name="T76" fmla="*/ 338 w 655"/>
                  <a:gd name="T77" fmla="*/ 386 h 703"/>
                  <a:gd name="T78" fmla="*/ 339 w 655"/>
                  <a:gd name="T79" fmla="*/ 316 h 703"/>
                  <a:gd name="T80" fmla="*/ 325 w 655"/>
                  <a:gd name="T81" fmla="*/ 308 h 703"/>
                  <a:gd name="T82" fmla="*/ 275 w 655"/>
                  <a:gd name="T83" fmla="*/ 288 h 703"/>
                  <a:gd name="T84" fmla="*/ 252 w 655"/>
                  <a:gd name="T85" fmla="*/ 415 h 703"/>
                  <a:gd name="T86" fmla="*/ 210 w 655"/>
                  <a:gd name="T87" fmla="*/ 435 h 703"/>
                  <a:gd name="T88" fmla="*/ 259 w 655"/>
                  <a:gd name="T89" fmla="*/ 290 h 703"/>
                  <a:gd name="T90" fmla="*/ 190 w 655"/>
                  <a:gd name="T91" fmla="*/ 351 h 703"/>
                  <a:gd name="T92" fmla="*/ 134 w 655"/>
                  <a:gd name="T93" fmla="*/ 444 h 703"/>
                  <a:gd name="T94" fmla="*/ 89 w 655"/>
                  <a:gd name="T95" fmla="*/ 502 h 703"/>
                  <a:gd name="T96" fmla="*/ 187 w 655"/>
                  <a:gd name="T97" fmla="*/ 342 h 703"/>
                  <a:gd name="T98" fmla="*/ 102 w 655"/>
                  <a:gd name="T99" fmla="*/ 417 h 703"/>
                  <a:gd name="T100" fmla="*/ 4 w 655"/>
                  <a:gd name="T101" fmla="*/ 485 h 703"/>
                  <a:gd name="T102" fmla="*/ 0 w 655"/>
                  <a:gd name="T103" fmla="*/ 438 h 703"/>
                  <a:gd name="T104" fmla="*/ 77 w 655"/>
                  <a:gd name="T105" fmla="*/ 383 h 703"/>
                  <a:gd name="T106" fmla="*/ 109 w 655"/>
                  <a:gd name="T107" fmla="*/ 381 h 703"/>
                  <a:gd name="T108" fmla="*/ 209 w 655"/>
                  <a:gd name="T109" fmla="*/ 309 h 703"/>
                  <a:gd name="T110" fmla="*/ 240 w 655"/>
                  <a:gd name="T111" fmla="*/ 288 h 703"/>
                  <a:gd name="T112" fmla="*/ 246 w 655"/>
                  <a:gd name="T113" fmla="*/ 223 h 703"/>
                  <a:gd name="T114" fmla="*/ 114 w 655"/>
                  <a:gd name="T115" fmla="*/ 260 h 703"/>
                  <a:gd name="T116" fmla="*/ 175 w 655"/>
                  <a:gd name="T117" fmla="*/ 220 h 703"/>
                  <a:gd name="T118" fmla="*/ 342 w 655"/>
                  <a:gd name="T119" fmla="*/ 99 h 703"/>
                  <a:gd name="T120" fmla="*/ 192 w 655"/>
                  <a:gd name="T121" fmla="*/ 107 h 703"/>
                  <a:gd name="T122" fmla="*/ 169 w 655"/>
                  <a:gd name="T123" fmla="*/ 89 h 703"/>
                  <a:gd name="T124" fmla="*/ 312 w 655"/>
                  <a:gd name="T125" fmla="*/ 78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5" h="703">
                    <a:moveTo>
                      <a:pt x="372" y="22"/>
                    </a:moveTo>
                    <a:lnTo>
                      <a:pt x="375" y="20"/>
                    </a:lnTo>
                    <a:lnTo>
                      <a:pt x="372" y="29"/>
                    </a:lnTo>
                    <a:lnTo>
                      <a:pt x="365" y="41"/>
                    </a:lnTo>
                    <a:lnTo>
                      <a:pt x="363" y="53"/>
                    </a:lnTo>
                    <a:lnTo>
                      <a:pt x="370" y="63"/>
                    </a:lnTo>
                    <a:lnTo>
                      <a:pt x="364" y="87"/>
                    </a:lnTo>
                    <a:lnTo>
                      <a:pt x="356" y="112"/>
                    </a:lnTo>
                    <a:lnTo>
                      <a:pt x="354" y="137"/>
                    </a:lnTo>
                    <a:lnTo>
                      <a:pt x="362" y="161"/>
                    </a:lnTo>
                    <a:lnTo>
                      <a:pt x="369" y="162"/>
                    </a:lnTo>
                    <a:lnTo>
                      <a:pt x="373" y="166"/>
                    </a:lnTo>
                    <a:lnTo>
                      <a:pt x="377" y="171"/>
                    </a:lnTo>
                    <a:lnTo>
                      <a:pt x="382" y="173"/>
                    </a:lnTo>
                    <a:lnTo>
                      <a:pt x="431" y="181"/>
                    </a:lnTo>
                    <a:lnTo>
                      <a:pt x="441" y="174"/>
                    </a:lnTo>
                    <a:lnTo>
                      <a:pt x="451" y="166"/>
                    </a:lnTo>
                    <a:lnTo>
                      <a:pt x="460" y="159"/>
                    </a:lnTo>
                    <a:lnTo>
                      <a:pt x="470" y="153"/>
                    </a:lnTo>
                    <a:lnTo>
                      <a:pt x="479" y="148"/>
                    </a:lnTo>
                    <a:lnTo>
                      <a:pt x="489" y="145"/>
                    </a:lnTo>
                    <a:lnTo>
                      <a:pt x="500" y="144"/>
                    </a:lnTo>
                    <a:lnTo>
                      <a:pt x="513" y="145"/>
                    </a:lnTo>
                    <a:lnTo>
                      <a:pt x="502" y="146"/>
                    </a:lnTo>
                    <a:lnTo>
                      <a:pt x="491" y="148"/>
                    </a:lnTo>
                    <a:lnTo>
                      <a:pt x="481" y="151"/>
                    </a:lnTo>
                    <a:lnTo>
                      <a:pt x="472" y="157"/>
                    </a:lnTo>
                    <a:lnTo>
                      <a:pt x="463" y="163"/>
                    </a:lnTo>
                    <a:lnTo>
                      <a:pt x="454" y="168"/>
                    </a:lnTo>
                    <a:lnTo>
                      <a:pt x="445" y="175"/>
                    </a:lnTo>
                    <a:lnTo>
                      <a:pt x="436" y="181"/>
                    </a:lnTo>
                    <a:lnTo>
                      <a:pt x="439" y="184"/>
                    </a:lnTo>
                    <a:lnTo>
                      <a:pt x="444" y="188"/>
                    </a:lnTo>
                    <a:lnTo>
                      <a:pt x="448" y="190"/>
                    </a:lnTo>
                    <a:lnTo>
                      <a:pt x="453" y="192"/>
                    </a:lnTo>
                    <a:lnTo>
                      <a:pt x="458" y="193"/>
                    </a:lnTo>
                    <a:lnTo>
                      <a:pt x="464" y="195"/>
                    </a:lnTo>
                    <a:lnTo>
                      <a:pt x="469" y="197"/>
                    </a:lnTo>
                    <a:lnTo>
                      <a:pt x="474" y="198"/>
                    </a:lnTo>
                    <a:lnTo>
                      <a:pt x="480" y="196"/>
                    </a:lnTo>
                    <a:lnTo>
                      <a:pt x="486" y="193"/>
                    </a:lnTo>
                    <a:lnTo>
                      <a:pt x="491" y="191"/>
                    </a:lnTo>
                    <a:lnTo>
                      <a:pt x="498" y="189"/>
                    </a:lnTo>
                    <a:lnTo>
                      <a:pt x="504" y="188"/>
                    </a:lnTo>
                    <a:lnTo>
                      <a:pt x="509" y="186"/>
                    </a:lnTo>
                    <a:lnTo>
                      <a:pt x="515" y="183"/>
                    </a:lnTo>
                    <a:lnTo>
                      <a:pt x="520" y="181"/>
                    </a:lnTo>
                    <a:lnTo>
                      <a:pt x="516" y="183"/>
                    </a:lnTo>
                    <a:lnTo>
                      <a:pt x="512" y="186"/>
                    </a:lnTo>
                    <a:lnTo>
                      <a:pt x="507" y="188"/>
                    </a:lnTo>
                    <a:lnTo>
                      <a:pt x="503" y="190"/>
                    </a:lnTo>
                    <a:lnTo>
                      <a:pt x="497" y="192"/>
                    </a:lnTo>
                    <a:lnTo>
                      <a:pt x="491" y="193"/>
                    </a:lnTo>
                    <a:lnTo>
                      <a:pt x="487" y="195"/>
                    </a:lnTo>
                    <a:lnTo>
                      <a:pt x="481" y="196"/>
                    </a:lnTo>
                    <a:lnTo>
                      <a:pt x="477" y="199"/>
                    </a:lnTo>
                    <a:lnTo>
                      <a:pt x="485" y="203"/>
                    </a:lnTo>
                    <a:lnTo>
                      <a:pt x="491" y="206"/>
                    </a:lnTo>
                    <a:lnTo>
                      <a:pt x="500" y="208"/>
                    </a:lnTo>
                    <a:lnTo>
                      <a:pt x="508" y="210"/>
                    </a:lnTo>
                    <a:lnTo>
                      <a:pt x="516" y="212"/>
                    </a:lnTo>
                    <a:lnTo>
                      <a:pt x="525" y="212"/>
                    </a:lnTo>
                    <a:lnTo>
                      <a:pt x="533" y="208"/>
                    </a:lnTo>
                    <a:lnTo>
                      <a:pt x="542" y="204"/>
                    </a:lnTo>
                    <a:lnTo>
                      <a:pt x="549" y="204"/>
                    </a:lnTo>
                    <a:lnTo>
                      <a:pt x="555" y="205"/>
                    </a:lnTo>
                    <a:lnTo>
                      <a:pt x="562" y="205"/>
                    </a:lnTo>
                    <a:lnTo>
                      <a:pt x="568" y="204"/>
                    </a:lnTo>
                    <a:lnTo>
                      <a:pt x="575" y="204"/>
                    </a:lnTo>
                    <a:lnTo>
                      <a:pt x="582" y="204"/>
                    </a:lnTo>
                    <a:lnTo>
                      <a:pt x="588" y="203"/>
                    </a:lnTo>
                    <a:lnTo>
                      <a:pt x="595" y="201"/>
                    </a:lnTo>
                    <a:lnTo>
                      <a:pt x="599" y="207"/>
                    </a:lnTo>
                    <a:lnTo>
                      <a:pt x="606" y="209"/>
                    </a:lnTo>
                    <a:lnTo>
                      <a:pt x="613" y="210"/>
                    </a:lnTo>
                    <a:lnTo>
                      <a:pt x="618" y="214"/>
                    </a:lnTo>
                    <a:lnTo>
                      <a:pt x="609" y="210"/>
                    </a:lnTo>
                    <a:lnTo>
                      <a:pt x="601" y="208"/>
                    </a:lnTo>
                    <a:lnTo>
                      <a:pt x="593" y="208"/>
                    </a:lnTo>
                    <a:lnTo>
                      <a:pt x="585" y="208"/>
                    </a:lnTo>
                    <a:lnTo>
                      <a:pt x="578" y="209"/>
                    </a:lnTo>
                    <a:lnTo>
                      <a:pt x="570" y="212"/>
                    </a:lnTo>
                    <a:lnTo>
                      <a:pt x="560" y="214"/>
                    </a:lnTo>
                    <a:lnTo>
                      <a:pt x="553" y="216"/>
                    </a:lnTo>
                    <a:lnTo>
                      <a:pt x="549" y="221"/>
                    </a:lnTo>
                    <a:lnTo>
                      <a:pt x="547" y="225"/>
                    </a:lnTo>
                    <a:lnTo>
                      <a:pt x="547" y="231"/>
                    </a:lnTo>
                    <a:lnTo>
                      <a:pt x="548" y="237"/>
                    </a:lnTo>
                    <a:lnTo>
                      <a:pt x="559" y="244"/>
                    </a:lnTo>
                    <a:lnTo>
                      <a:pt x="570" y="254"/>
                    </a:lnTo>
                    <a:lnTo>
                      <a:pt x="580" y="261"/>
                    </a:lnTo>
                    <a:lnTo>
                      <a:pt x="590" y="271"/>
                    </a:lnTo>
                    <a:lnTo>
                      <a:pt x="599" y="280"/>
                    </a:lnTo>
                    <a:lnTo>
                      <a:pt x="608" y="290"/>
                    </a:lnTo>
                    <a:lnTo>
                      <a:pt x="616" y="300"/>
                    </a:lnTo>
                    <a:lnTo>
                      <a:pt x="624" y="311"/>
                    </a:lnTo>
                    <a:lnTo>
                      <a:pt x="612" y="306"/>
                    </a:lnTo>
                    <a:lnTo>
                      <a:pt x="602" y="298"/>
                    </a:lnTo>
                    <a:lnTo>
                      <a:pt x="593" y="286"/>
                    </a:lnTo>
                    <a:lnTo>
                      <a:pt x="587" y="276"/>
                    </a:lnTo>
                    <a:lnTo>
                      <a:pt x="580" y="266"/>
                    </a:lnTo>
                    <a:lnTo>
                      <a:pt x="571" y="257"/>
                    </a:lnTo>
                    <a:lnTo>
                      <a:pt x="560" y="252"/>
                    </a:lnTo>
                    <a:lnTo>
                      <a:pt x="547" y="252"/>
                    </a:lnTo>
                    <a:lnTo>
                      <a:pt x="541" y="249"/>
                    </a:lnTo>
                    <a:lnTo>
                      <a:pt x="537" y="249"/>
                    </a:lnTo>
                    <a:lnTo>
                      <a:pt x="532" y="250"/>
                    </a:lnTo>
                    <a:lnTo>
                      <a:pt x="526" y="247"/>
                    </a:lnTo>
                    <a:lnTo>
                      <a:pt x="523" y="241"/>
                    </a:lnTo>
                    <a:lnTo>
                      <a:pt x="519" y="237"/>
                    </a:lnTo>
                    <a:lnTo>
                      <a:pt x="514" y="233"/>
                    </a:lnTo>
                    <a:lnTo>
                      <a:pt x="511" y="229"/>
                    </a:lnTo>
                    <a:lnTo>
                      <a:pt x="506" y="226"/>
                    </a:lnTo>
                    <a:lnTo>
                      <a:pt x="502" y="223"/>
                    </a:lnTo>
                    <a:lnTo>
                      <a:pt x="496" y="221"/>
                    </a:lnTo>
                    <a:lnTo>
                      <a:pt x="491" y="218"/>
                    </a:lnTo>
                    <a:lnTo>
                      <a:pt x="488" y="222"/>
                    </a:lnTo>
                    <a:lnTo>
                      <a:pt x="487" y="226"/>
                    </a:lnTo>
                    <a:lnTo>
                      <a:pt x="487" y="231"/>
                    </a:lnTo>
                    <a:lnTo>
                      <a:pt x="487" y="237"/>
                    </a:lnTo>
                    <a:lnTo>
                      <a:pt x="496" y="246"/>
                    </a:lnTo>
                    <a:lnTo>
                      <a:pt x="504" y="256"/>
                    </a:lnTo>
                    <a:lnTo>
                      <a:pt x="511" y="265"/>
                    </a:lnTo>
                    <a:lnTo>
                      <a:pt x="517" y="274"/>
                    </a:lnTo>
                    <a:lnTo>
                      <a:pt x="524" y="284"/>
                    </a:lnTo>
                    <a:lnTo>
                      <a:pt x="530" y="293"/>
                    </a:lnTo>
                    <a:lnTo>
                      <a:pt x="537" y="303"/>
                    </a:lnTo>
                    <a:lnTo>
                      <a:pt x="542" y="314"/>
                    </a:lnTo>
                    <a:lnTo>
                      <a:pt x="536" y="301"/>
                    </a:lnTo>
                    <a:lnTo>
                      <a:pt x="526" y="290"/>
                    </a:lnTo>
                    <a:lnTo>
                      <a:pt x="515" y="279"/>
                    </a:lnTo>
                    <a:lnTo>
                      <a:pt x="504" y="267"/>
                    </a:lnTo>
                    <a:lnTo>
                      <a:pt x="494" y="256"/>
                    </a:lnTo>
                    <a:lnTo>
                      <a:pt x="486" y="243"/>
                    </a:lnTo>
                    <a:lnTo>
                      <a:pt x="481" y="230"/>
                    </a:lnTo>
                    <a:lnTo>
                      <a:pt x="481" y="214"/>
                    </a:lnTo>
                    <a:lnTo>
                      <a:pt x="472" y="210"/>
                    </a:lnTo>
                    <a:lnTo>
                      <a:pt x="463" y="207"/>
                    </a:lnTo>
                    <a:lnTo>
                      <a:pt x="454" y="204"/>
                    </a:lnTo>
                    <a:lnTo>
                      <a:pt x="445" y="199"/>
                    </a:lnTo>
                    <a:lnTo>
                      <a:pt x="436" y="196"/>
                    </a:lnTo>
                    <a:lnTo>
                      <a:pt x="426" y="193"/>
                    </a:lnTo>
                    <a:lnTo>
                      <a:pt x="417" y="192"/>
                    </a:lnTo>
                    <a:lnTo>
                      <a:pt x="407" y="191"/>
                    </a:lnTo>
                    <a:lnTo>
                      <a:pt x="415" y="204"/>
                    </a:lnTo>
                    <a:lnTo>
                      <a:pt x="422" y="217"/>
                    </a:lnTo>
                    <a:lnTo>
                      <a:pt x="428" y="230"/>
                    </a:lnTo>
                    <a:lnTo>
                      <a:pt x="434" y="243"/>
                    </a:lnTo>
                    <a:lnTo>
                      <a:pt x="438" y="257"/>
                    </a:lnTo>
                    <a:lnTo>
                      <a:pt x="444" y="269"/>
                    </a:lnTo>
                    <a:lnTo>
                      <a:pt x="449" y="283"/>
                    </a:lnTo>
                    <a:lnTo>
                      <a:pt x="456" y="296"/>
                    </a:lnTo>
                    <a:lnTo>
                      <a:pt x="479" y="326"/>
                    </a:lnTo>
                    <a:lnTo>
                      <a:pt x="474" y="323"/>
                    </a:lnTo>
                    <a:lnTo>
                      <a:pt x="470" y="317"/>
                    </a:lnTo>
                    <a:lnTo>
                      <a:pt x="465" y="311"/>
                    </a:lnTo>
                    <a:lnTo>
                      <a:pt x="461" y="306"/>
                    </a:lnTo>
                    <a:lnTo>
                      <a:pt x="455" y="299"/>
                    </a:lnTo>
                    <a:lnTo>
                      <a:pt x="451" y="293"/>
                    </a:lnTo>
                    <a:lnTo>
                      <a:pt x="446" y="286"/>
                    </a:lnTo>
                    <a:lnTo>
                      <a:pt x="441" y="280"/>
                    </a:lnTo>
                    <a:lnTo>
                      <a:pt x="437" y="288"/>
                    </a:lnTo>
                    <a:lnTo>
                      <a:pt x="434" y="296"/>
                    </a:lnTo>
                    <a:lnTo>
                      <a:pt x="431" y="305"/>
                    </a:lnTo>
                    <a:lnTo>
                      <a:pt x="431" y="314"/>
                    </a:lnTo>
                    <a:lnTo>
                      <a:pt x="429" y="306"/>
                    </a:lnTo>
                    <a:lnTo>
                      <a:pt x="431" y="299"/>
                    </a:lnTo>
                    <a:lnTo>
                      <a:pt x="435" y="292"/>
                    </a:lnTo>
                    <a:lnTo>
                      <a:pt x="438" y="285"/>
                    </a:lnTo>
                    <a:lnTo>
                      <a:pt x="441" y="280"/>
                    </a:lnTo>
                    <a:lnTo>
                      <a:pt x="441" y="274"/>
                    </a:lnTo>
                    <a:lnTo>
                      <a:pt x="439" y="268"/>
                    </a:lnTo>
                    <a:lnTo>
                      <a:pt x="431" y="263"/>
                    </a:lnTo>
                    <a:lnTo>
                      <a:pt x="429" y="250"/>
                    </a:lnTo>
                    <a:lnTo>
                      <a:pt x="423" y="240"/>
                    </a:lnTo>
                    <a:lnTo>
                      <a:pt x="418" y="229"/>
                    </a:lnTo>
                    <a:lnTo>
                      <a:pt x="413" y="218"/>
                    </a:lnTo>
                    <a:lnTo>
                      <a:pt x="409" y="226"/>
                    </a:lnTo>
                    <a:lnTo>
                      <a:pt x="406" y="235"/>
                    </a:lnTo>
                    <a:lnTo>
                      <a:pt x="404" y="243"/>
                    </a:lnTo>
                    <a:lnTo>
                      <a:pt x="399" y="250"/>
                    </a:lnTo>
                    <a:lnTo>
                      <a:pt x="401" y="252"/>
                    </a:lnTo>
                    <a:lnTo>
                      <a:pt x="403" y="251"/>
                    </a:lnTo>
                    <a:lnTo>
                      <a:pt x="405" y="250"/>
                    </a:lnTo>
                    <a:lnTo>
                      <a:pt x="407" y="249"/>
                    </a:lnTo>
                    <a:lnTo>
                      <a:pt x="401" y="258"/>
                    </a:lnTo>
                    <a:lnTo>
                      <a:pt x="397" y="273"/>
                    </a:lnTo>
                    <a:lnTo>
                      <a:pt x="394" y="288"/>
                    </a:lnTo>
                    <a:lnTo>
                      <a:pt x="387" y="301"/>
                    </a:lnTo>
                    <a:lnTo>
                      <a:pt x="387" y="290"/>
                    </a:lnTo>
                    <a:lnTo>
                      <a:pt x="389" y="290"/>
                    </a:lnTo>
                    <a:lnTo>
                      <a:pt x="394" y="269"/>
                    </a:lnTo>
                    <a:lnTo>
                      <a:pt x="397" y="251"/>
                    </a:lnTo>
                    <a:lnTo>
                      <a:pt x="403" y="232"/>
                    </a:lnTo>
                    <a:lnTo>
                      <a:pt x="411" y="214"/>
                    </a:lnTo>
                    <a:lnTo>
                      <a:pt x="409" y="209"/>
                    </a:lnTo>
                    <a:lnTo>
                      <a:pt x="407" y="203"/>
                    </a:lnTo>
                    <a:lnTo>
                      <a:pt x="406" y="197"/>
                    </a:lnTo>
                    <a:lnTo>
                      <a:pt x="405" y="191"/>
                    </a:lnTo>
                    <a:lnTo>
                      <a:pt x="406" y="191"/>
                    </a:lnTo>
                    <a:lnTo>
                      <a:pt x="407" y="191"/>
                    </a:lnTo>
                    <a:lnTo>
                      <a:pt x="409" y="190"/>
                    </a:lnTo>
                    <a:lnTo>
                      <a:pt x="410" y="189"/>
                    </a:lnTo>
                    <a:lnTo>
                      <a:pt x="403" y="187"/>
                    </a:lnTo>
                    <a:lnTo>
                      <a:pt x="396" y="184"/>
                    </a:lnTo>
                    <a:lnTo>
                      <a:pt x="389" y="182"/>
                    </a:lnTo>
                    <a:lnTo>
                      <a:pt x="382" y="181"/>
                    </a:lnTo>
                    <a:lnTo>
                      <a:pt x="377" y="180"/>
                    </a:lnTo>
                    <a:lnTo>
                      <a:pt x="371" y="178"/>
                    </a:lnTo>
                    <a:lnTo>
                      <a:pt x="364" y="175"/>
                    </a:lnTo>
                    <a:lnTo>
                      <a:pt x="359" y="173"/>
                    </a:lnTo>
                    <a:lnTo>
                      <a:pt x="359" y="281"/>
                    </a:lnTo>
                    <a:lnTo>
                      <a:pt x="356" y="281"/>
                    </a:lnTo>
                    <a:lnTo>
                      <a:pt x="355" y="282"/>
                    </a:lnTo>
                    <a:lnTo>
                      <a:pt x="353" y="284"/>
                    </a:lnTo>
                    <a:lnTo>
                      <a:pt x="352" y="285"/>
                    </a:lnTo>
                    <a:lnTo>
                      <a:pt x="356" y="296"/>
                    </a:lnTo>
                    <a:lnTo>
                      <a:pt x="356" y="308"/>
                    </a:lnTo>
                    <a:lnTo>
                      <a:pt x="360" y="319"/>
                    </a:lnTo>
                    <a:lnTo>
                      <a:pt x="370" y="324"/>
                    </a:lnTo>
                    <a:lnTo>
                      <a:pt x="418" y="356"/>
                    </a:lnTo>
                    <a:lnTo>
                      <a:pt x="423" y="351"/>
                    </a:lnTo>
                    <a:lnTo>
                      <a:pt x="428" y="358"/>
                    </a:lnTo>
                    <a:lnTo>
                      <a:pt x="436" y="362"/>
                    </a:lnTo>
                    <a:lnTo>
                      <a:pt x="444" y="367"/>
                    </a:lnTo>
                    <a:lnTo>
                      <a:pt x="452" y="372"/>
                    </a:lnTo>
                    <a:lnTo>
                      <a:pt x="457" y="377"/>
                    </a:lnTo>
                    <a:lnTo>
                      <a:pt x="463" y="384"/>
                    </a:lnTo>
                    <a:lnTo>
                      <a:pt x="469" y="390"/>
                    </a:lnTo>
                    <a:lnTo>
                      <a:pt x="474" y="395"/>
                    </a:lnTo>
                    <a:lnTo>
                      <a:pt x="479" y="401"/>
                    </a:lnTo>
                    <a:lnTo>
                      <a:pt x="486" y="406"/>
                    </a:lnTo>
                    <a:lnTo>
                      <a:pt x="492" y="410"/>
                    </a:lnTo>
                    <a:lnTo>
                      <a:pt x="499" y="413"/>
                    </a:lnTo>
                    <a:lnTo>
                      <a:pt x="503" y="408"/>
                    </a:lnTo>
                    <a:lnTo>
                      <a:pt x="505" y="412"/>
                    </a:lnTo>
                    <a:lnTo>
                      <a:pt x="509" y="416"/>
                    </a:lnTo>
                    <a:lnTo>
                      <a:pt x="514" y="418"/>
                    </a:lnTo>
                    <a:lnTo>
                      <a:pt x="520" y="420"/>
                    </a:lnTo>
                    <a:lnTo>
                      <a:pt x="525" y="421"/>
                    </a:lnTo>
                    <a:lnTo>
                      <a:pt x="531" y="423"/>
                    </a:lnTo>
                    <a:lnTo>
                      <a:pt x="536" y="425"/>
                    </a:lnTo>
                    <a:lnTo>
                      <a:pt x="540" y="428"/>
                    </a:lnTo>
                    <a:lnTo>
                      <a:pt x="545" y="427"/>
                    </a:lnTo>
                    <a:lnTo>
                      <a:pt x="550" y="426"/>
                    </a:lnTo>
                    <a:lnTo>
                      <a:pt x="555" y="424"/>
                    </a:lnTo>
                    <a:lnTo>
                      <a:pt x="559" y="421"/>
                    </a:lnTo>
                    <a:lnTo>
                      <a:pt x="563" y="419"/>
                    </a:lnTo>
                    <a:lnTo>
                      <a:pt x="567" y="417"/>
                    </a:lnTo>
                    <a:lnTo>
                      <a:pt x="573" y="415"/>
                    </a:lnTo>
                    <a:lnTo>
                      <a:pt x="578" y="413"/>
                    </a:lnTo>
                    <a:lnTo>
                      <a:pt x="587" y="412"/>
                    </a:lnTo>
                    <a:lnTo>
                      <a:pt x="597" y="411"/>
                    </a:lnTo>
                    <a:lnTo>
                      <a:pt x="606" y="409"/>
                    </a:lnTo>
                    <a:lnTo>
                      <a:pt x="616" y="407"/>
                    </a:lnTo>
                    <a:lnTo>
                      <a:pt x="626" y="404"/>
                    </a:lnTo>
                    <a:lnTo>
                      <a:pt x="636" y="402"/>
                    </a:lnTo>
                    <a:lnTo>
                      <a:pt x="646" y="400"/>
                    </a:lnTo>
                    <a:lnTo>
                      <a:pt x="655" y="398"/>
                    </a:lnTo>
                    <a:lnTo>
                      <a:pt x="644" y="401"/>
                    </a:lnTo>
                    <a:lnTo>
                      <a:pt x="635" y="406"/>
                    </a:lnTo>
                    <a:lnTo>
                      <a:pt x="626" y="411"/>
                    </a:lnTo>
                    <a:lnTo>
                      <a:pt x="617" y="417"/>
                    </a:lnTo>
                    <a:lnTo>
                      <a:pt x="608" y="421"/>
                    </a:lnTo>
                    <a:lnTo>
                      <a:pt x="599" y="425"/>
                    </a:lnTo>
                    <a:lnTo>
                      <a:pt x="589" y="426"/>
                    </a:lnTo>
                    <a:lnTo>
                      <a:pt x="579" y="424"/>
                    </a:lnTo>
                    <a:lnTo>
                      <a:pt x="574" y="426"/>
                    </a:lnTo>
                    <a:lnTo>
                      <a:pt x="567" y="427"/>
                    </a:lnTo>
                    <a:lnTo>
                      <a:pt x="560" y="430"/>
                    </a:lnTo>
                    <a:lnTo>
                      <a:pt x="558" y="438"/>
                    </a:lnTo>
                    <a:lnTo>
                      <a:pt x="562" y="445"/>
                    </a:lnTo>
                    <a:lnTo>
                      <a:pt x="566" y="451"/>
                    </a:lnTo>
                    <a:lnTo>
                      <a:pt x="572" y="457"/>
                    </a:lnTo>
                    <a:lnTo>
                      <a:pt x="578" y="461"/>
                    </a:lnTo>
                    <a:lnTo>
                      <a:pt x="583" y="467"/>
                    </a:lnTo>
                    <a:lnTo>
                      <a:pt x="587" y="471"/>
                    </a:lnTo>
                    <a:lnTo>
                      <a:pt x="589" y="478"/>
                    </a:lnTo>
                    <a:lnTo>
                      <a:pt x="588" y="485"/>
                    </a:lnTo>
                    <a:lnTo>
                      <a:pt x="581" y="478"/>
                    </a:lnTo>
                    <a:lnTo>
                      <a:pt x="573" y="470"/>
                    </a:lnTo>
                    <a:lnTo>
                      <a:pt x="565" y="463"/>
                    </a:lnTo>
                    <a:lnTo>
                      <a:pt x="556" y="455"/>
                    </a:lnTo>
                    <a:lnTo>
                      <a:pt x="547" y="449"/>
                    </a:lnTo>
                    <a:lnTo>
                      <a:pt x="538" y="442"/>
                    </a:lnTo>
                    <a:lnTo>
                      <a:pt x="528" y="436"/>
                    </a:lnTo>
                    <a:lnTo>
                      <a:pt x="517" y="430"/>
                    </a:lnTo>
                    <a:lnTo>
                      <a:pt x="514" y="440"/>
                    </a:lnTo>
                    <a:lnTo>
                      <a:pt x="514" y="450"/>
                    </a:lnTo>
                    <a:lnTo>
                      <a:pt x="516" y="459"/>
                    </a:lnTo>
                    <a:lnTo>
                      <a:pt x="517" y="469"/>
                    </a:lnTo>
                    <a:lnTo>
                      <a:pt x="538" y="555"/>
                    </a:lnTo>
                    <a:lnTo>
                      <a:pt x="530" y="545"/>
                    </a:lnTo>
                    <a:lnTo>
                      <a:pt x="524" y="531"/>
                    </a:lnTo>
                    <a:lnTo>
                      <a:pt x="521" y="518"/>
                    </a:lnTo>
                    <a:lnTo>
                      <a:pt x="516" y="504"/>
                    </a:lnTo>
                    <a:lnTo>
                      <a:pt x="513" y="514"/>
                    </a:lnTo>
                    <a:lnTo>
                      <a:pt x="511" y="526"/>
                    </a:lnTo>
                    <a:lnTo>
                      <a:pt x="508" y="538"/>
                    </a:lnTo>
                    <a:lnTo>
                      <a:pt x="507" y="550"/>
                    </a:lnTo>
                    <a:lnTo>
                      <a:pt x="496" y="570"/>
                    </a:lnTo>
                    <a:lnTo>
                      <a:pt x="488" y="592"/>
                    </a:lnTo>
                    <a:lnTo>
                      <a:pt x="482" y="614"/>
                    </a:lnTo>
                    <a:lnTo>
                      <a:pt x="477" y="637"/>
                    </a:lnTo>
                    <a:lnTo>
                      <a:pt x="479" y="637"/>
                    </a:lnTo>
                    <a:lnTo>
                      <a:pt x="479" y="643"/>
                    </a:lnTo>
                    <a:lnTo>
                      <a:pt x="477" y="643"/>
                    </a:lnTo>
                    <a:lnTo>
                      <a:pt x="474" y="626"/>
                    </a:lnTo>
                    <a:lnTo>
                      <a:pt x="478" y="611"/>
                    </a:lnTo>
                    <a:lnTo>
                      <a:pt x="482" y="596"/>
                    </a:lnTo>
                    <a:lnTo>
                      <a:pt x="482" y="580"/>
                    </a:lnTo>
                    <a:lnTo>
                      <a:pt x="491" y="563"/>
                    </a:lnTo>
                    <a:lnTo>
                      <a:pt x="498" y="544"/>
                    </a:lnTo>
                    <a:lnTo>
                      <a:pt x="503" y="525"/>
                    </a:lnTo>
                    <a:lnTo>
                      <a:pt x="503" y="504"/>
                    </a:lnTo>
                    <a:lnTo>
                      <a:pt x="513" y="495"/>
                    </a:lnTo>
                    <a:lnTo>
                      <a:pt x="512" y="483"/>
                    </a:lnTo>
                    <a:lnTo>
                      <a:pt x="506" y="468"/>
                    </a:lnTo>
                    <a:lnTo>
                      <a:pt x="505" y="453"/>
                    </a:lnTo>
                    <a:lnTo>
                      <a:pt x="505" y="444"/>
                    </a:lnTo>
                    <a:lnTo>
                      <a:pt x="503" y="436"/>
                    </a:lnTo>
                    <a:lnTo>
                      <a:pt x="500" y="429"/>
                    </a:lnTo>
                    <a:lnTo>
                      <a:pt x="496" y="424"/>
                    </a:lnTo>
                    <a:lnTo>
                      <a:pt x="490" y="418"/>
                    </a:lnTo>
                    <a:lnTo>
                      <a:pt x="485" y="412"/>
                    </a:lnTo>
                    <a:lnTo>
                      <a:pt x="479" y="408"/>
                    </a:lnTo>
                    <a:lnTo>
                      <a:pt x="472" y="402"/>
                    </a:lnTo>
                    <a:lnTo>
                      <a:pt x="465" y="399"/>
                    </a:lnTo>
                    <a:lnTo>
                      <a:pt x="460" y="395"/>
                    </a:lnTo>
                    <a:lnTo>
                      <a:pt x="453" y="392"/>
                    </a:lnTo>
                    <a:lnTo>
                      <a:pt x="446" y="389"/>
                    </a:lnTo>
                    <a:lnTo>
                      <a:pt x="439" y="385"/>
                    </a:lnTo>
                    <a:lnTo>
                      <a:pt x="434" y="382"/>
                    </a:lnTo>
                    <a:lnTo>
                      <a:pt x="427" y="378"/>
                    </a:lnTo>
                    <a:lnTo>
                      <a:pt x="421" y="376"/>
                    </a:lnTo>
                    <a:lnTo>
                      <a:pt x="432" y="395"/>
                    </a:lnTo>
                    <a:lnTo>
                      <a:pt x="440" y="418"/>
                    </a:lnTo>
                    <a:lnTo>
                      <a:pt x="445" y="441"/>
                    </a:lnTo>
                    <a:lnTo>
                      <a:pt x="452" y="463"/>
                    </a:lnTo>
                    <a:lnTo>
                      <a:pt x="452" y="482"/>
                    </a:lnTo>
                    <a:lnTo>
                      <a:pt x="454" y="499"/>
                    </a:lnTo>
                    <a:lnTo>
                      <a:pt x="457" y="516"/>
                    </a:lnTo>
                    <a:lnTo>
                      <a:pt x="458" y="534"/>
                    </a:lnTo>
                    <a:lnTo>
                      <a:pt x="460" y="540"/>
                    </a:lnTo>
                    <a:lnTo>
                      <a:pt x="462" y="546"/>
                    </a:lnTo>
                    <a:lnTo>
                      <a:pt x="464" y="553"/>
                    </a:lnTo>
                    <a:lnTo>
                      <a:pt x="464" y="560"/>
                    </a:lnTo>
                    <a:lnTo>
                      <a:pt x="462" y="546"/>
                    </a:lnTo>
                    <a:lnTo>
                      <a:pt x="457" y="534"/>
                    </a:lnTo>
                    <a:lnTo>
                      <a:pt x="453" y="521"/>
                    </a:lnTo>
                    <a:lnTo>
                      <a:pt x="454" y="505"/>
                    </a:lnTo>
                    <a:lnTo>
                      <a:pt x="451" y="495"/>
                    </a:lnTo>
                    <a:lnTo>
                      <a:pt x="451" y="484"/>
                    </a:lnTo>
                    <a:lnTo>
                      <a:pt x="449" y="471"/>
                    </a:lnTo>
                    <a:lnTo>
                      <a:pt x="446" y="461"/>
                    </a:lnTo>
                    <a:lnTo>
                      <a:pt x="445" y="446"/>
                    </a:lnTo>
                    <a:lnTo>
                      <a:pt x="441" y="430"/>
                    </a:lnTo>
                    <a:lnTo>
                      <a:pt x="436" y="416"/>
                    </a:lnTo>
                    <a:lnTo>
                      <a:pt x="434" y="400"/>
                    </a:lnTo>
                    <a:lnTo>
                      <a:pt x="427" y="395"/>
                    </a:lnTo>
                    <a:lnTo>
                      <a:pt x="423" y="390"/>
                    </a:lnTo>
                    <a:lnTo>
                      <a:pt x="420" y="384"/>
                    </a:lnTo>
                    <a:lnTo>
                      <a:pt x="419" y="377"/>
                    </a:lnTo>
                    <a:lnTo>
                      <a:pt x="415" y="372"/>
                    </a:lnTo>
                    <a:lnTo>
                      <a:pt x="412" y="366"/>
                    </a:lnTo>
                    <a:lnTo>
                      <a:pt x="407" y="362"/>
                    </a:lnTo>
                    <a:lnTo>
                      <a:pt x="399" y="361"/>
                    </a:lnTo>
                    <a:lnTo>
                      <a:pt x="390" y="357"/>
                    </a:lnTo>
                    <a:lnTo>
                      <a:pt x="392" y="372"/>
                    </a:lnTo>
                    <a:lnTo>
                      <a:pt x="395" y="386"/>
                    </a:lnTo>
                    <a:lnTo>
                      <a:pt x="397" y="401"/>
                    </a:lnTo>
                    <a:lnTo>
                      <a:pt x="395" y="417"/>
                    </a:lnTo>
                    <a:lnTo>
                      <a:pt x="395" y="399"/>
                    </a:lnTo>
                    <a:lnTo>
                      <a:pt x="387" y="384"/>
                    </a:lnTo>
                    <a:lnTo>
                      <a:pt x="381" y="370"/>
                    </a:lnTo>
                    <a:lnTo>
                      <a:pt x="382" y="352"/>
                    </a:lnTo>
                    <a:lnTo>
                      <a:pt x="379" y="350"/>
                    </a:lnTo>
                    <a:lnTo>
                      <a:pt x="376" y="348"/>
                    </a:lnTo>
                    <a:lnTo>
                      <a:pt x="372" y="344"/>
                    </a:lnTo>
                    <a:lnTo>
                      <a:pt x="369" y="341"/>
                    </a:lnTo>
                    <a:lnTo>
                      <a:pt x="360" y="348"/>
                    </a:lnTo>
                    <a:lnTo>
                      <a:pt x="358" y="357"/>
                    </a:lnTo>
                    <a:lnTo>
                      <a:pt x="358" y="368"/>
                    </a:lnTo>
                    <a:lnTo>
                      <a:pt x="356" y="379"/>
                    </a:lnTo>
                    <a:lnTo>
                      <a:pt x="350" y="400"/>
                    </a:lnTo>
                    <a:lnTo>
                      <a:pt x="348" y="421"/>
                    </a:lnTo>
                    <a:lnTo>
                      <a:pt x="347" y="442"/>
                    </a:lnTo>
                    <a:lnTo>
                      <a:pt x="342" y="463"/>
                    </a:lnTo>
                    <a:lnTo>
                      <a:pt x="345" y="482"/>
                    </a:lnTo>
                    <a:lnTo>
                      <a:pt x="347" y="499"/>
                    </a:lnTo>
                    <a:lnTo>
                      <a:pt x="348" y="516"/>
                    </a:lnTo>
                    <a:lnTo>
                      <a:pt x="352" y="534"/>
                    </a:lnTo>
                    <a:lnTo>
                      <a:pt x="356" y="544"/>
                    </a:lnTo>
                    <a:lnTo>
                      <a:pt x="360" y="554"/>
                    </a:lnTo>
                    <a:lnTo>
                      <a:pt x="363" y="564"/>
                    </a:lnTo>
                    <a:lnTo>
                      <a:pt x="367" y="576"/>
                    </a:lnTo>
                    <a:lnTo>
                      <a:pt x="375" y="578"/>
                    </a:lnTo>
                    <a:lnTo>
                      <a:pt x="382" y="581"/>
                    </a:lnTo>
                    <a:lnTo>
                      <a:pt x="389" y="586"/>
                    </a:lnTo>
                    <a:lnTo>
                      <a:pt x="396" y="592"/>
                    </a:lnTo>
                    <a:lnTo>
                      <a:pt x="404" y="596"/>
                    </a:lnTo>
                    <a:lnTo>
                      <a:pt x="411" y="601"/>
                    </a:lnTo>
                    <a:lnTo>
                      <a:pt x="419" y="604"/>
                    </a:lnTo>
                    <a:lnTo>
                      <a:pt x="428" y="605"/>
                    </a:lnTo>
                    <a:lnTo>
                      <a:pt x="420" y="606"/>
                    </a:lnTo>
                    <a:lnTo>
                      <a:pt x="413" y="606"/>
                    </a:lnTo>
                    <a:lnTo>
                      <a:pt x="406" y="604"/>
                    </a:lnTo>
                    <a:lnTo>
                      <a:pt x="399" y="599"/>
                    </a:lnTo>
                    <a:lnTo>
                      <a:pt x="393" y="596"/>
                    </a:lnTo>
                    <a:lnTo>
                      <a:pt x="386" y="592"/>
                    </a:lnTo>
                    <a:lnTo>
                      <a:pt x="379" y="588"/>
                    </a:lnTo>
                    <a:lnTo>
                      <a:pt x="372" y="585"/>
                    </a:lnTo>
                    <a:lnTo>
                      <a:pt x="375" y="599"/>
                    </a:lnTo>
                    <a:lnTo>
                      <a:pt x="381" y="612"/>
                    </a:lnTo>
                    <a:lnTo>
                      <a:pt x="389" y="626"/>
                    </a:lnTo>
                    <a:lnTo>
                      <a:pt x="393" y="641"/>
                    </a:lnTo>
                    <a:lnTo>
                      <a:pt x="395" y="641"/>
                    </a:lnTo>
                    <a:lnTo>
                      <a:pt x="395" y="621"/>
                    </a:lnTo>
                    <a:lnTo>
                      <a:pt x="402" y="640"/>
                    </a:lnTo>
                    <a:lnTo>
                      <a:pt x="406" y="661"/>
                    </a:lnTo>
                    <a:lnTo>
                      <a:pt x="407" y="682"/>
                    </a:lnTo>
                    <a:lnTo>
                      <a:pt x="407" y="703"/>
                    </a:lnTo>
                    <a:lnTo>
                      <a:pt x="402" y="686"/>
                    </a:lnTo>
                    <a:lnTo>
                      <a:pt x="399" y="665"/>
                    </a:lnTo>
                    <a:lnTo>
                      <a:pt x="395" y="648"/>
                    </a:lnTo>
                    <a:lnTo>
                      <a:pt x="382" y="639"/>
                    </a:lnTo>
                    <a:lnTo>
                      <a:pt x="379" y="633"/>
                    </a:lnTo>
                    <a:lnTo>
                      <a:pt x="377" y="628"/>
                    </a:lnTo>
                    <a:lnTo>
                      <a:pt x="375" y="621"/>
                    </a:lnTo>
                    <a:lnTo>
                      <a:pt x="370" y="616"/>
                    </a:lnTo>
                    <a:lnTo>
                      <a:pt x="350" y="695"/>
                    </a:lnTo>
                    <a:lnTo>
                      <a:pt x="352" y="672"/>
                    </a:lnTo>
                    <a:lnTo>
                      <a:pt x="359" y="647"/>
                    </a:lnTo>
                    <a:lnTo>
                      <a:pt x="364" y="621"/>
                    </a:lnTo>
                    <a:lnTo>
                      <a:pt x="367" y="596"/>
                    </a:lnTo>
                    <a:lnTo>
                      <a:pt x="362" y="592"/>
                    </a:lnTo>
                    <a:lnTo>
                      <a:pt x="361" y="594"/>
                    </a:lnTo>
                    <a:lnTo>
                      <a:pt x="360" y="595"/>
                    </a:lnTo>
                    <a:lnTo>
                      <a:pt x="359" y="596"/>
                    </a:lnTo>
                    <a:lnTo>
                      <a:pt x="359" y="598"/>
                    </a:lnTo>
                    <a:lnTo>
                      <a:pt x="352" y="598"/>
                    </a:lnTo>
                    <a:lnTo>
                      <a:pt x="352" y="594"/>
                    </a:lnTo>
                    <a:lnTo>
                      <a:pt x="352" y="589"/>
                    </a:lnTo>
                    <a:lnTo>
                      <a:pt x="352" y="585"/>
                    </a:lnTo>
                    <a:lnTo>
                      <a:pt x="350" y="580"/>
                    </a:lnTo>
                    <a:lnTo>
                      <a:pt x="334" y="588"/>
                    </a:lnTo>
                    <a:lnTo>
                      <a:pt x="330" y="607"/>
                    </a:lnTo>
                    <a:lnTo>
                      <a:pt x="331" y="631"/>
                    </a:lnTo>
                    <a:lnTo>
                      <a:pt x="329" y="652"/>
                    </a:lnTo>
                    <a:lnTo>
                      <a:pt x="328" y="632"/>
                    </a:lnTo>
                    <a:lnTo>
                      <a:pt x="327" y="611"/>
                    </a:lnTo>
                    <a:lnTo>
                      <a:pt x="328" y="592"/>
                    </a:lnTo>
                    <a:lnTo>
                      <a:pt x="336" y="575"/>
                    </a:lnTo>
                    <a:lnTo>
                      <a:pt x="330" y="575"/>
                    </a:lnTo>
                    <a:lnTo>
                      <a:pt x="325" y="573"/>
                    </a:lnTo>
                    <a:lnTo>
                      <a:pt x="320" y="576"/>
                    </a:lnTo>
                    <a:lnTo>
                      <a:pt x="317" y="581"/>
                    </a:lnTo>
                    <a:lnTo>
                      <a:pt x="317" y="592"/>
                    </a:lnTo>
                    <a:lnTo>
                      <a:pt x="313" y="597"/>
                    </a:lnTo>
                    <a:lnTo>
                      <a:pt x="312" y="604"/>
                    </a:lnTo>
                    <a:lnTo>
                      <a:pt x="311" y="612"/>
                    </a:lnTo>
                    <a:lnTo>
                      <a:pt x="309" y="619"/>
                    </a:lnTo>
                    <a:lnTo>
                      <a:pt x="303" y="639"/>
                    </a:lnTo>
                    <a:lnTo>
                      <a:pt x="301" y="637"/>
                    </a:lnTo>
                    <a:lnTo>
                      <a:pt x="297" y="644"/>
                    </a:lnTo>
                    <a:lnTo>
                      <a:pt x="293" y="651"/>
                    </a:lnTo>
                    <a:lnTo>
                      <a:pt x="290" y="657"/>
                    </a:lnTo>
                    <a:lnTo>
                      <a:pt x="285" y="664"/>
                    </a:lnTo>
                    <a:lnTo>
                      <a:pt x="280" y="672"/>
                    </a:lnTo>
                    <a:lnTo>
                      <a:pt x="275" y="679"/>
                    </a:lnTo>
                    <a:lnTo>
                      <a:pt x="270" y="686"/>
                    </a:lnTo>
                    <a:lnTo>
                      <a:pt x="266" y="692"/>
                    </a:lnTo>
                    <a:lnTo>
                      <a:pt x="269" y="689"/>
                    </a:lnTo>
                    <a:lnTo>
                      <a:pt x="273" y="680"/>
                    </a:lnTo>
                    <a:lnTo>
                      <a:pt x="277" y="669"/>
                    </a:lnTo>
                    <a:lnTo>
                      <a:pt x="280" y="660"/>
                    </a:lnTo>
                    <a:lnTo>
                      <a:pt x="292" y="645"/>
                    </a:lnTo>
                    <a:lnTo>
                      <a:pt x="299" y="627"/>
                    </a:lnTo>
                    <a:lnTo>
                      <a:pt x="305" y="607"/>
                    </a:lnTo>
                    <a:lnTo>
                      <a:pt x="313" y="590"/>
                    </a:lnTo>
                    <a:lnTo>
                      <a:pt x="318" y="575"/>
                    </a:lnTo>
                    <a:lnTo>
                      <a:pt x="318" y="558"/>
                    </a:lnTo>
                    <a:lnTo>
                      <a:pt x="319" y="542"/>
                    </a:lnTo>
                    <a:lnTo>
                      <a:pt x="326" y="527"/>
                    </a:lnTo>
                    <a:lnTo>
                      <a:pt x="321" y="522"/>
                    </a:lnTo>
                    <a:lnTo>
                      <a:pt x="318" y="525"/>
                    </a:lnTo>
                    <a:lnTo>
                      <a:pt x="313" y="528"/>
                    </a:lnTo>
                    <a:lnTo>
                      <a:pt x="309" y="530"/>
                    </a:lnTo>
                    <a:lnTo>
                      <a:pt x="304" y="542"/>
                    </a:lnTo>
                    <a:lnTo>
                      <a:pt x="299" y="553"/>
                    </a:lnTo>
                    <a:lnTo>
                      <a:pt x="294" y="564"/>
                    </a:lnTo>
                    <a:lnTo>
                      <a:pt x="288" y="576"/>
                    </a:lnTo>
                    <a:lnTo>
                      <a:pt x="283" y="587"/>
                    </a:lnTo>
                    <a:lnTo>
                      <a:pt x="277" y="597"/>
                    </a:lnTo>
                    <a:lnTo>
                      <a:pt x="269" y="606"/>
                    </a:lnTo>
                    <a:lnTo>
                      <a:pt x="261" y="615"/>
                    </a:lnTo>
                    <a:lnTo>
                      <a:pt x="267" y="605"/>
                    </a:lnTo>
                    <a:lnTo>
                      <a:pt x="273" y="595"/>
                    </a:lnTo>
                    <a:lnTo>
                      <a:pt x="278" y="585"/>
                    </a:lnTo>
                    <a:lnTo>
                      <a:pt x="285" y="573"/>
                    </a:lnTo>
                    <a:lnTo>
                      <a:pt x="291" y="562"/>
                    </a:lnTo>
                    <a:lnTo>
                      <a:pt x="296" y="550"/>
                    </a:lnTo>
                    <a:lnTo>
                      <a:pt x="301" y="538"/>
                    </a:lnTo>
                    <a:lnTo>
                      <a:pt x="305" y="527"/>
                    </a:lnTo>
                    <a:lnTo>
                      <a:pt x="314" y="522"/>
                    </a:lnTo>
                    <a:lnTo>
                      <a:pt x="316" y="512"/>
                    </a:lnTo>
                    <a:lnTo>
                      <a:pt x="317" y="501"/>
                    </a:lnTo>
                    <a:lnTo>
                      <a:pt x="326" y="495"/>
                    </a:lnTo>
                    <a:lnTo>
                      <a:pt x="326" y="479"/>
                    </a:lnTo>
                    <a:lnTo>
                      <a:pt x="326" y="465"/>
                    </a:lnTo>
                    <a:lnTo>
                      <a:pt x="328" y="449"/>
                    </a:lnTo>
                    <a:lnTo>
                      <a:pt x="331" y="430"/>
                    </a:lnTo>
                    <a:lnTo>
                      <a:pt x="326" y="427"/>
                    </a:lnTo>
                    <a:lnTo>
                      <a:pt x="276" y="482"/>
                    </a:lnTo>
                    <a:lnTo>
                      <a:pt x="273" y="547"/>
                    </a:lnTo>
                    <a:lnTo>
                      <a:pt x="266" y="494"/>
                    </a:lnTo>
                    <a:lnTo>
                      <a:pt x="258" y="511"/>
                    </a:lnTo>
                    <a:lnTo>
                      <a:pt x="249" y="528"/>
                    </a:lnTo>
                    <a:lnTo>
                      <a:pt x="242" y="546"/>
                    </a:lnTo>
                    <a:lnTo>
                      <a:pt x="235" y="564"/>
                    </a:lnTo>
                    <a:lnTo>
                      <a:pt x="238" y="546"/>
                    </a:lnTo>
                    <a:lnTo>
                      <a:pt x="246" y="526"/>
                    </a:lnTo>
                    <a:lnTo>
                      <a:pt x="257" y="504"/>
                    </a:lnTo>
                    <a:lnTo>
                      <a:pt x="268" y="485"/>
                    </a:lnTo>
                    <a:lnTo>
                      <a:pt x="268" y="482"/>
                    </a:lnTo>
                    <a:lnTo>
                      <a:pt x="268" y="478"/>
                    </a:lnTo>
                    <a:lnTo>
                      <a:pt x="268" y="475"/>
                    </a:lnTo>
                    <a:lnTo>
                      <a:pt x="270" y="471"/>
                    </a:lnTo>
                    <a:lnTo>
                      <a:pt x="273" y="471"/>
                    </a:lnTo>
                    <a:lnTo>
                      <a:pt x="275" y="472"/>
                    </a:lnTo>
                    <a:lnTo>
                      <a:pt x="276" y="474"/>
                    </a:lnTo>
                    <a:lnTo>
                      <a:pt x="278" y="475"/>
                    </a:lnTo>
                    <a:lnTo>
                      <a:pt x="288" y="466"/>
                    </a:lnTo>
                    <a:lnTo>
                      <a:pt x="296" y="455"/>
                    </a:lnTo>
                    <a:lnTo>
                      <a:pt x="303" y="444"/>
                    </a:lnTo>
                    <a:lnTo>
                      <a:pt x="311" y="434"/>
                    </a:lnTo>
                    <a:lnTo>
                      <a:pt x="303" y="434"/>
                    </a:lnTo>
                    <a:lnTo>
                      <a:pt x="296" y="437"/>
                    </a:lnTo>
                    <a:lnTo>
                      <a:pt x="290" y="442"/>
                    </a:lnTo>
                    <a:lnTo>
                      <a:pt x="284" y="447"/>
                    </a:lnTo>
                    <a:lnTo>
                      <a:pt x="277" y="453"/>
                    </a:lnTo>
                    <a:lnTo>
                      <a:pt x="271" y="459"/>
                    </a:lnTo>
                    <a:lnTo>
                      <a:pt x="265" y="465"/>
                    </a:lnTo>
                    <a:lnTo>
                      <a:pt x="257" y="468"/>
                    </a:lnTo>
                    <a:lnTo>
                      <a:pt x="249" y="478"/>
                    </a:lnTo>
                    <a:lnTo>
                      <a:pt x="241" y="486"/>
                    </a:lnTo>
                    <a:lnTo>
                      <a:pt x="233" y="495"/>
                    </a:lnTo>
                    <a:lnTo>
                      <a:pt x="225" y="502"/>
                    </a:lnTo>
                    <a:lnTo>
                      <a:pt x="216" y="510"/>
                    </a:lnTo>
                    <a:lnTo>
                      <a:pt x="208" y="518"/>
                    </a:lnTo>
                    <a:lnTo>
                      <a:pt x="200" y="526"/>
                    </a:lnTo>
                    <a:lnTo>
                      <a:pt x="192" y="534"/>
                    </a:lnTo>
                    <a:lnTo>
                      <a:pt x="186" y="535"/>
                    </a:lnTo>
                    <a:lnTo>
                      <a:pt x="181" y="537"/>
                    </a:lnTo>
                    <a:lnTo>
                      <a:pt x="176" y="540"/>
                    </a:lnTo>
                    <a:lnTo>
                      <a:pt x="173" y="544"/>
                    </a:lnTo>
                    <a:lnTo>
                      <a:pt x="169" y="547"/>
                    </a:lnTo>
                    <a:lnTo>
                      <a:pt x="165" y="551"/>
                    </a:lnTo>
                    <a:lnTo>
                      <a:pt x="159" y="553"/>
                    </a:lnTo>
                    <a:lnTo>
                      <a:pt x="153" y="554"/>
                    </a:lnTo>
                    <a:lnTo>
                      <a:pt x="147" y="565"/>
                    </a:lnTo>
                    <a:lnTo>
                      <a:pt x="139" y="578"/>
                    </a:lnTo>
                    <a:lnTo>
                      <a:pt x="130" y="592"/>
                    </a:lnTo>
                    <a:lnTo>
                      <a:pt x="123" y="605"/>
                    </a:lnTo>
                    <a:lnTo>
                      <a:pt x="126" y="593"/>
                    </a:lnTo>
                    <a:lnTo>
                      <a:pt x="134" y="580"/>
                    </a:lnTo>
                    <a:lnTo>
                      <a:pt x="143" y="568"/>
                    </a:lnTo>
                    <a:lnTo>
                      <a:pt x="153" y="558"/>
                    </a:lnTo>
                    <a:lnTo>
                      <a:pt x="149" y="559"/>
                    </a:lnTo>
                    <a:lnTo>
                      <a:pt x="146" y="560"/>
                    </a:lnTo>
                    <a:lnTo>
                      <a:pt x="141" y="562"/>
                    </a:lnTo>
                    <a:lnTo>
                      <a:pt x="136" y="564"/>
                    </a:lnTo>
                    <a:lnTo>
                      <a:pt x="132" y="567"/>
                    </a:lnTo>
                    <a:lnTo>
                      <a:pt x="127" y="569"/>
                    </a:lnTo>
                    <a:lnTo>
                      <a:pt x="124" y="572"/>
                    </a:lnTo>
                    <a:lnTo>
                      <a:pt x="119" y="576"/>
                    </a:lnTo>
                    <a:lnTo>
                      <a:pt x="116" y="568"/>
                    </a:lnTo>
                    <a:lnTo>
                      <a:pt x="55" y="622"/>
                    </a:lnTo>
                    <a:lnTo>
                      <a:pt x="64" y="613"/>
                    </a:lnTo>
                    <a:lnTo>
                      <a:pt x="73" y="605"/>
                    </a:lnTo>
                    <a:lnTo>
                      <a:pt x="81" y="597"/>
                    </a:lnTo>
                    <a:lnTo>
                      <a:pt x="88" y="589"/>
                    </a:lnTo>
                    <a:lnTo>
                      <a:pt x="96" y="581"/>
                    </a:lnTo>
                    <a:lnTo>
                      <a:pt x="105" y="573"/>
                    </a:lnTo>
                    <a:lnTo>
                      <a:pt x="114" y="564"/>
                    </a:lnTo>
                    <a:lnTo>
                      <a:pt x="124" y="555"/>
                    </a:lnTo>
                    <a:lnTo>
                      <a:pt x="132" y="554"/>
                    </a:lnTo>
                    <a:lnTo>
                      <a:pt x="140" y="552"/>
                    </a:lnTo>
                    <a:lnTo>
                      <a:pt x="147" y="548"/>
                    </a:lnTo>
                    <a:lnTo>
                      <a:pt x="155" y="544"/>
                    </a:lnTo>
                    <a:lnTo>
                      <a:pt x="161" y="539"/>
                    </a:lnTo>
                    <a:lnTo>
                      <a:pt x="168" y="534"/>
                    </a:lnTo>
                    <a:lnTo>
                      <a:pt x="176" y="530"/>
                    </a:lnTo>
                    <a:lnTo>
                      <a:pt x="184" y="527"/>
                    </a:lnTo>
                    <a:lnTo>
                      <a:pt x="186" y="525"/>
                    </a:lnTo>
                    <a:lnTo>
                      <a:pt x="189" y="521"/>
                    </a:lnTo>
                    <a:lnTo>
                      <a:pt x="192" y="518"/>
                    </a:lnTo>
                    <a:lnTo>
                      <a:pt x="194" y="514"/>
                    </a:lnTo>
                    <a:lnTo>
                      <a:pt x="187" y="512"/>
                    </a:lnTo>
                    <a:lnTo>
                      <a:pt x="182" y="510"/>
                    </a:lnTo>
                    <a:lnTo>
                      <a:pt x="174" y="510"/>
                    </a:lnTo>
                    <a:lnTo>
                      <a:pt x="167" y="510"/>
                    </a:lnTo>
                    <a:lnTo>
                      <a:pt x="159" y="510"/>
                    </a:lnTo>
                    <a:lnTo>
                      <a:pt x="152" y="510"/>
                    </a:lnTo>
                    <a:lnTo>
                      <a:pt x="146" y="510"/>
                    </a:lnTo>
                    <a:lnTo>
                      <a:pt x="139" y="509"/>
                    </a:lnTo>
                    <a:lnTo>
                      <a:pt x="200" y="505"/>
                    </a:lnTo>
                    <a:lnTo>
                      <a:pt x="210" y="500"/>
                    </a:lnTo>
                    <a:lnTo>
                      <a:pt x="220" y="492"/>
                    </a:lnTo>
                    <a:lnTo>
                      <a:pt x="228" y="483"/>
                    </a:lnTo>
                    <a:lnTo>
                      <a:pt x="237" y="474"/>
                    </a:lnTo>
                    <a:lnTo>
                      <a:pt x="245" y="465"/>
                    </a:lnTo>
                    <a:lnTo>
                      <a:pt x="254" y="457"/>
                    </a:lnTo>
                    <a:lnTo>
                      <a:pt x="265" y="451"/>
                    </a:lnTo>
                    <a:lnTo>
                      <a:pt x="276" y="447"/>
                    </a:lnTo>
                    <a:lnTo>
                      <a:pt x="284" y="442"/>
                    </a:lnTo>
                    <a:lnTo>
                      <a:pt x="292" y="435"/>
                    </a:lnTo>
                    <a:lnTo>
                      <a:pt x="300" y="428"/>
                    </a:lnTo>
                    <a:lnTo>
                      <a:pt x="307" y="421"/>
                    </a:lnTo>
                    <a:lnTo>
                      <a:pt x="314" y="415"/>
                    </a:lnTo>
                    <a:lnTo>
                      <a:pt x="322" y="407"/>
                    </a:lnTo>
                    <a:lnTo>
                      <a:pt x="330" y="400"/>
                    </a:lnTo>
                    <a:lnTo>
                      <a:pt x="337" y="392"/>
                    </a:lnTo>
                    <a:lnTo>
                      <a:pt x="338" y="386"/>
                    </a:lnTo>
                    <a:lnTo>
                      <a:pt x="339" y="381"/>
                    </a:lnTo>
                    <a:lnTo>
                      <a:pt x="339" y="374"/>
                    </a:lnTo>
                    <a:lnTo>
                      <a:pt x="336" y="369"/>
                    </a:lnTo>
                    <a:lnTo>
                      <a:pt x="327" y="372"/>
                    </a:lnTo>
                    <a:lnTo>
                      <a:pt x="319" y="375"/>
                    </a:lnTo>
                    <a:lnTo>
                      <a:pt x="312" y="381"/>
                    </a:lnTo>
                    <a:lnTo>
                      <a:pt x="305" y="387"/>
                    </a:lnTo>
                    <a:lnTo>
                      <a:pt x="299" y="394"/>
                    </a:lnTo>
                    <a:lnTo>
                      <a:pt x="292" y="401"/>
                    </a:lnTo>
                    <a:lnTo>
                      <a:pt x="285" y="408"/>
                    </a:lnTo>
                    <a:lnTo>
                      <a:pt x="278" y="413"/>
                    </a:lnTo>
                    <a:lnTo>
                      <a:pt x="324" y="367"/>
                    </a:lnTo>
                    <a:lnTo>
                      <a:pt x="338" y="361"/>
                    </a:lnTo>
                    <a:lnTo>
                      <a:pt x="339" y="348"/>
                    </a:lnTo>
                    <a:lnTo>
                      <a:pt x="337" y="332"/>
                    </a:lnTo>
                    <a:lnTo>
                      <a:pt x="339" y="316"/>
                    </a:lnTo>
                    <a:lnTo>
                      <a:pt x="329" y="315"/>
                    </a:lnTo>
                    <a:lnTo>
                      <a:pt x="320" y="318"/>
                    </a:lnTo>
                    <a:lnTo>
                      <a:pt x="313" y="324"/>
                    </a:lnTo>
                    <a:lnTo>
                      <a:pt x="308" y="331"/>
                    </a:lnTo>
                    <a:lnTo>
                      <a:pt x="303" y="339"/>
                    </a:lnTo>
                    <a:lnTo>
                      <a:pt x="299" y="348"/>
                    </a:lnTo>
                    <a:lnTo>
                      <a:pt x="293" y="356"/>
                    </a:lnTo>
                    <a:lnTo>
                      <a:pt x="286" y="362"/>
                    </a:lnTo>
                    <a:lnTo>
                      <a:pt x="285" y="361"/>
                    </a:lnTo>
                    <a:lnTo>
                      <a:pt x="291" y="354"/>
                    </a:lnTo>
                    <a:lnTo>
                      <a:pt x="296" y="345"/>
                    </a:lnTo>
                    <a:lnTo>
                      <a:pt x="301" y="337"/>
                    </a:lnTo>
                    <a:lnTo>
                      <a:pt x="307" y="328"/>
                    </a:lnTo>
                    <a:lnTo>
                      <a:pt x="311" y="320"/>
                    </a:lnTo>
                    <a:lnTo>
                      <a:pt x="317" y="314"/>
                    </a:lnTo>
                    <a:lnTo>
                      <a:pt x="325" y="308"/>
                    </a:lnTo>
                    <a:lnTo>
                      <a:pt x="334" y="303"/>
                    </a:lnTo>
                    <a:lnTo>
                      <a:pt x="338" y="292"/>
                    </a:lnTo>
                    <a:lnTo>
                      <a:pt x="338" y="281"/>
                    </a:lnTo>
                    <a:lnTo>
                      <a:pt x="337" y="269"/>
                    </a:lnTo>
                    <a:lnTo>
                      <a:pt x="336" y="257"/>
                    </a:lnTo>
                    <a:lnTo>
                      <a:pt x="336" y="250"/>
                    </a:lnTo>
                    <a:lnTo>
                      <a:pt x="335" y="242"/>
                    </a:lnTo>
                    <a:lnTo>
                      <a:pt x="333" y="234"/>
                    </a:lnTo>
                    <a:lnTo>
                      <a:pt x="327" y="229"/>
                    </a:lnTo>
                    <a:lnTo>
                      <a:pt x="318" y="232"/>
                    </a:lnTo>
                    <a:lnTo>
                      <a:pt x="312" y="241"/>
                    </a:lnTo>
                    <a:lnTo>
                      <a:pt x="309" y="251"/>
                    </a:lnTo>
                    <a:lnTo>
                      <a:pt x="303" y="260"/>
                    </a:lnTo>
                    <a:lnTo>
                      <a:pt x="293" y="268"/>
                    </a:lnTo>
                    <a:lnTo>
                      <a:pt x="284" y="277"/>
                    </a:lnTo>
                    <a:lnTo>
                      <a:pt x="275" y="288"/>
                    </a:lnTo>
                    <a:lnTo>
                      <a:pt x="267" y="298"/>
                    </a:lnTo>
                    <a:lnTo>
                      <a:pt x="260" y="309"/>
                    </a:lnTo>
                    <a:lnTo>
                      <a:pt x="255" y="320"/>
                    </a:lnTo>
                    <a:lnTo>
                      <a:pt x="253" y="333"/>
                    </a:lnTo>
                    <a:lnTo>
                      <a:pt x="253" y="347"/>
                    </a:lnTo>
                    <a:lnTo>
                      <a:pt x="250" y="359"/>
                    </a:lnTo>
                    <a:lnTo>
                      <a:pt x="249" y="374"/>
                    </a:lnTo>
                    <a:lnTo>
                      <a:pt x="250" y="389"/>
                    </a:lnTo>
                    <a:lnTo>
                      <a:pt x="251" y="402"/>
                    </a:lnTo>
                    <a:lnTo>
                      <a:pt x="257" y="411"/>
                    </a:lnTo>
                    <a:lnTo>
                      <a:pt x="259" y="423"/>
                    </a:lnTo>
                    <a:lnTo>
                      <a:pt x="259" y="434"/>
                    </a:lnTo>
                    <a:lnTo>
                      <a:pt x="261" y="444"/>
                    </a:lnTo>
                    <a:lnTo>
                      <a:pt x="255" y="435"/>
                    </a:lnTo>
                    <a:lnTo>
                      <a:pt x="254" y="425"/>
                    </a:lnTo>
                    <a:lnTo>
                      <a:pt x="252" y="415"/>
                    </a:lnTo>
                    <a:lnTo>
                      <a:pt x="245" y="408"/>
                    </a:lnTo>
                    <a:lnTo>
                      <a:pt x="245" y="400"/>
                    </a:lnTo>
                    <a:lnTo>
                      <a:pt x="243" y="392"/>
                    </a:lnTo>
                    <a:lnTo>
                      <a:pt x="241" y="384"/>
                    </a:lnTo>
                    <a:lnTo>
                      <a:pt x="238" y="376"/>
                    </a:lnTo>
                    <a:lnTo>
                      <a:pt x="232" y="384"/>
                    </a:lnTo>
                    <a:lnTo>
                      <a:pt x="227" y="393"/>
                    </a:lnTo>
                    <a:lnTo>
                      <a:pt x="223" y="403"/>
                    </a:lnTo>
                    <a:lnTo>
                      <a:pt x="219" y="413"/>
                    </a:lnTo>
                    <a:lnTo>
                      <a:pt x="216" y="424"/>
                    </a:lnTo>
                    <a:lnTo>
                      <a:pt x="211" y="433"/>
                    </a:lnTo>
                    <a:lnTo>
                      <a:pt x="204" y="442"/>
                    </a:lnTo>
                    <a:lnTo>
                      <a:pt x="195" y="449"/>
                    </a:lnTo>
                    <a:lnTo>
                      <a:pt x="200" y="445"/>
                    </a:lnTo>
                    <a:lnTo>
                      <a:pt x="204" y="441"/>
                    </a:lnTo>
                    <a:lnTo>
                      <a:pt x="210" y="435"/>
                    </a:lnTo>
                    <a:lnTo>
                      <a:pt x="216" y="428"/>
                    </a:lnTo>
                    <a:lnTo>
                      <a:pt x="219" y="420"/>
                    </a:lnTo>
                    <a:lnTo>
                      <a:pt x="223" y="413"/>
                    </a:lnTo>
                    <a:lnTo>
                      <a:pt x="224" y="404"/>
                    </a:lnTo>
                    <a:lnTo>
                      <a:pt x="223" y="396"/>
                    </a:lnTo>
                    <a:lnTo>
                      <a:pt x="233" y="384"/>
                    </a:lnTo>
                    <a:lnTo>
                      <a:pt x="238" y="368"/>
                    </a:lnTo>
                    <a:lnTo>
                      <a:pt x="242" y="352"/>
                    </a:lnTo>
                    <a:lnTo>
                      <a:pt x="243" y="334"/>
                    </a:lnTo>
                    <a:lnTo>
                      <a:pt x="252" y="323"/>
                    </a:lnTo>
                    <a:lnTo>
                      <a:pt x="258" y="308"/>
                    </a:lnTo>
                    <a:lnTo>
                      <a:pt x="263" y="294"/>
                    </a:lnTo>
                    <a:lnTo>
                      <a:pt x="275" y="283"/>
                    </a:lnTo>
                    <a:lnTo>
                      <a:pt x="273" y="281"/>
                    </a:lnTo>
                    <a:lnTo>
                      <a:pt x="266" y="285"/>
                    </a:lnTo>
                    <a:lnTo>
                      <a:pt x="259" y="290"/>
                    </a:lnTo>
                    <a:lnTo>
                      <a:pt x="252" y="296"/>
                    </a:lnTo>
                    <a:lnTo>
                      <a:pt x="245" y="300"/>
                    </a:lnTo>
                    <a:lnTo>
                      <a:pt x="238" y="305"/>
                    </a:lnTo>
                    <a:lnTo>
                      <a:pt x="231" y="308"/>
                    </a:lnTo>
                    <a:lnTo>
                      <a:pt x="224" y="313"/>
                    </a:lnTo>
                    <a:lnTo>
                      <a:pt x="216" y="316"/>
                    </a:lnTo>
                    <a:lnTo>
                      <a:pt x="217" y="317"/>
                    </a:lnTo>
                    <a:lnTo>
                      <a:pt x="218" y="317"/>
                    </a:lnTo>
                    <a:lnTo>
                      <a:pt x="219" y="318"/>
                    </a:lnTo>
                    <a:lnTo>
                      <a:pt x="220" y="318"/>
                    </a:lnTo>
                    <a:lnTo>
                      <a:pt x="216" y="323"/>
                    </a:lnTo>
                    <a:lnTo>
                      <a:pt x="210" y="327"/>
                    </a:lnTo>
                    <a:lnTo>
                      <a:pt x="203" y="333"/>
                    </a:lnTo>
                    <a:lnTo>
                      <a:pt x="199" y="339"/>
                    </a:lnTo>
                    <a:lnTo>
                      <a:pt x="193" y="344"/>
                    </a:lnTo>
                    <a:lnTo>
                      <a:pt x="190" y="351"/>
                    </a:lnTo>
                    <a:lnTo>
                      <a:pt x="187" y="358"/>
                    </a:lnTo>
                    <a:lnTo>
                      <a:pt x="187" y="366"/>
                    </a:lnTo>
                    <a:lnTo>
                      <a:pt x="190" y="366"/>
                    </a:lnTo>
                    <a:lnTo>
                      <a:pt x="184" y="376"/>
                    </a:lnTo>
                    <a:lnTo>
                      <a:pt x="181" y="389"/>
                    </a:lnTo>
                    <a:lnTo>
                      <a:pt x="178" y="400"/>
                    </a:lnTo>
                    <a:lnTo>
                      <a:pt x="175" y="412"/>
                    </a:lnTo>
                    <a:lnTo>
                      <a:pt x="174" y="410"/>
                    </a:lnTo>
                    <a:lnTo>
                      <a:pt x="170" y="416"/>
                    </a:lnTo>
                    <a:lnTo>
                      <a:pt x="168" y="420"/>
                    </a:lnTo>
                    <a:lnTo>
                      <a:pt x="165" y="423"/>
                    </a:lnTo>
                    <a:lnTo>
                      <a:pt x="157" y="423"/>
                    </a:lnTo>
                    <a:lnTo>
                      <a:pt x="151" y="429"/>
                    </a:lnTo>
                    <a:lnTo>
                      <a:pt x="146" y="434"/>
                    </a:lnTo>
                    <a:lnTo>
                      <a:pt x="140" y="440"/>
                    </a:lnTo>
                    <a:lnTo>
                      <a:pt x="134" y="444"/>
                    </a:lnTo>
                    <a:lnTo>
                      <a:pt x="129" y="449"/>
                    </a:lnTo>
                    <a:lnTo>
                      <a:pt x="124" y="454"/>
                    </a:lnTo>
                    <a:lnTo>
                      <a:pt x="121" y="461"/>
                    </a:lnTo>
                    <a:lnTo>
                      <a:pt x="118" y="469"/>
                    </a:lnTo>
                    <a:lnTo>
                      <a:pt x="110" y="478"/>
                    </a:lnTo>
                    <a:lnTo>
                      <a:pt x="102" y="487"/>
                    </a:lnTo>
                    <a:lnTo>
                      <a:pt x="96" y="497"/>
                    </a:lnTo>
                    <a:lnTo>
                      <a:pt x="89" y="506"/>
                    </a:lnTo>
                    <a:lnTo>
                      <a:pt x="81" y="517"/>
                    </a:lnTo>
                    <a:lnTo>
                      <a:pt x="74" y="527"/>
                    </a:lnTo>
                    <a:lnTo>
                      <a:pt x="66" y="536"/>
                    </a:lnTo>
                    <a:lnTo>
                      <a:pt x="58" y="545"/>
                    </a:lnTo>
                    <a:lnTo>
                      <a:pt x="66" y="534"/>
                    </a:lnTo>
                    <a:lnTo>
                      <a:pt x="74" y="522"/>
                    </a:lnTo>
                    <a:lnTo>
                      <a:pt x="82" y="512"/>
                    </a:lnTo>
                    <a:lnTo>
                      <a:pt x="89" y="502"/>
                    </a:lnTo>
                    <a:lnTo>
                      <a:pt x="97" y="491"/>
                    </a:lnTo>
                    <a:lnTo>
                      <a:pt x="105" y="480"/>
                    </a:lnTo>
                    <a:lnTo>
                      <a:pt x="114" y="470"/>
                    </a:lnTo>
                    <a:lnTo>
                      <a:pt x="123" y="459"/>
                    </a:lnTo>
                    <a:lnTo>
                      <a:pt x="123" y="451"/>
                    </a:lnTo>
                    <a:lnTo>
                      <a:pt x="129" y="444"/>
                    </a:lnTo>
                    <a:lnTo>
                      <a:pt x="135" y="437"/>
                    </a:lnTo>
                    <a:lnTo>
                      <a:pt x="140" y="433"/>
                    </a:lnTo>
                    <a:lnTo>
                      <a:pt x="146" y="428"/>
                    </a:lnTo>
                    <a:lnTo>
                      <a:pt x="151" y="423"/>
                    </a:lnTo>
                    <a:lnTo>
                      <a:pt x="157" y="419"/>
                    </a:lnTo>
                    <a:lnTo>
                      <a:pt x="165" y="420"/>
                    </a:lnTo>
                    <a:lnTo>
                      <a:pt x="174" y="402"/>
                    </a:lnTo>
                    <a:lnTo>
                      <a:pt x="178" y="382"/>
                    </a:lnTo>
                    <a:lnTo>
                      <a:pt x="181" y="361"/>
                    </a:lnTo>
                    <a:lnTo>
                      <a:pt x="187" y="342"/>
                    </a:lnTo>
                    <a:lnTo>
                      <a:pt x="181" y="344"/>
                    </a:lnTo>
                    <a:lnTo>
                      <a:pt x="175" y="348"/>
                    </a:lnTo>
                    <a:lnTo>
                      <a:pt x="169" y="351"/>
                    </a:lnTo>
                    <a:lnTo>
                      <a:pt x="165" y="357"/>
                    </a:lnTo>
                    <a:lnTo>
                      <a:pt x="159" y="361"/>
                    </a:lnTo>
                    <a:lnTo>
                      <a:pt x="152" y="366"/>
                    </a:lnTo>
                    <a:lnTo>
                      <a:pt x="147" y="368"/>
                    </a:lnTo>
                    <a:lnTo>
                      <a:pt x="139" y="369"/>
                    </a:lnTo>
                    <a:lnTo>
                      <a:pt x="134" y="375"/>
                    </a:lnTo>
                    <a:lnTo>
                      <a:pt x="129" y="381"/>
                    </a:lnTo>
                    <a:lnTo>
                      <a:pt x="122" y="385"/>
                    </a:lnTo>
                    <a:lnTo>
                      <a:pt x="115" y="390"/>
                    </a:lnTo>
                    <a:lnTo>
                      <a:pt x="108" y="395"/>
                    </a:lnTo>
                    <a:lnTo>
                      <a:pt x="104" y="401"/>
                    </a:lnTo>
                    <a:lnTo>
                      <a:pt x="101" y="408"/>
                    </a:lnTo>
                    <a:lnTo>
                      <a:pt x="102" y="417"/>
                    </a:lnTo>
                    <a:lnTo>
                      <a:pt x="98" y="423"/>
                    </a:lnTo>
                    <a:lnTo>
                      <a:pt x="94" y="430"/>
                    </a:lnTo>
                    <a:lnTo>
                      <a:pt x="91" y="437"/>
                    </a:lnTo>
                    <a:lnTo>
                      <a:pt x="85" y="443"/>
                    </a:lnTo>
                    <a:lnTo>
                      <a:pt x="89" y="434"/>
                    </a:lnTo>
                    <a:lnTo>
                      <a:pt x="92" y="424"/>
                    </a:lnTo>
                    <a:lnTo>
                      <a:pt x="94" y="415"/>
                    </a:lnTo>
                    <a:lnTo>
                      <a:pt x="96" y="407"/>
                    </a:lnTo>
                    <a:lnTo>
                      <a:pt x="84" y="416"/>
                    </a:lnTo>
                    <a:lnTo>
                      <a:pt x="73" y="425"/>
                    </a:lnTo>
                    <a:lnTo>
                      <a:pt x="60" y="434"/>
                    </a:lnTo>
                    <a:lnTo>
                      <a:pt x="49" y="444"/>
                    </a:lnTo>
                    <a:lnTo>
                      <a:pt x="38" y="454"/>
                    </a:lnTo>
                    <a:lnTo>
                      <a:pt x="26" y="465"/>
                    </a:lnTo>
                    <a:lnTo>
                      <a:pt x="15" y="475"/>
                    </a:lnTo>
                    <a:lnTo>
                      <a:pt x="4" y="485"/>
                    </a:lnTo>
                    <a:lnTo>
                      <a:pt x="8" y="478"/>
                    </a:lnTo>
                    <a:lnTo>
                      <a:pt x="14" y="472"/>
                    </a:lnTo>
                    <a:lnTo>
                      <a:pt x="19" y="467"/>
                    </a:lnTo>
                    <a:lnTo>
                      <a:pt x="24" y="460"/>
                    </a:lnTo>
                    <a:lnTo>
                      <a:pt x="30" y="454"/>
                    </a:lnTo>
                    <a:lnTo>
                      <a:pt x="36" y="449"/>
                    </a:lnTo>
                    <a:lnTo>
                      <a:pt x="41" y="443"/>
                    </a:lnTo>
                    <a:lnTo>
                      <a:pt x="47" y="437"/>
                    </a:lnTo>
                    <a:lnTo>
                      <a:pt x="42" y="434"/>
                    </a:lnTo>
                    <a:lnTo>
                      <a:pt x="36" y="433"/>
                    </a:lnTo>
                    <a:lnTo>
                      <a:pt x="29" y="433"/>
                    </a:lnTo>
                    <a:lnTo>
                      <a:pt x="22" y="433"/>
                    </a:lnTo>
                    <a:lnTo>
                      <a:pt x="17" y="438"/>
                    </a:lnTo>
                    <a:lnTo>
                      <a:pt x="12" y="440"/>
                    </a:lnTo>
                    <a:lnTo>
                      <a:pt x="6" y="438"/>
                    </a:lnTo>
                    <a:lnTo>
                      <a:pt x="0" y="438"/>
                    </a:lnTo>
                    <a:lnTo>
                      <a:pt x="5" y="436"/>
                    </a:lnTo>
                    <a:lnTo>
                      <a:pt x="11" y="434"/>
                    </a:lnTo>
                    <a:lnTo>
                      <a:pt x="16" y="432"/>
                    </a:lnTo>
                    <a:lnTo>
                      <a:pt x="22" y="429"/>
                    </a:lnTo>
                    <a:lnTo>
                      <a:pt x="28" y="428"/>
                    </a:lnTo>
                    <a:lnTo>
                      <a:pt x="34" y="428"/>
                    </a:lnTo>
                    <a:lnTo>
                      <a:pt x="41" y="428"/>
                    </a:lnTo>
                    <a:lnTo>
                      <a:pt x="48" y="430"/>
                    </a:lnTo>
                    <a:lnTo>
                      <a:pt x="48" y="432"/>
                    </a:lnTo>
                    <a:lnTo>
                      <a:pt x="49" y="433"/>
                    </a:lnTo>
                    <a:lnTo>
                      <a:pt x="50" y="434"/>
                    </a:lnTo>
                    <a:lnTo>
                      <a:pt x="51" y="434"/>
                    </a:lnTo>
                    <a:lnTo>
                      <a:pt x="104" y="387"/>
                    </a:lnTo>
                    <a:lnTo>
                      <a:pt x="94" y="386"/>
                    </a:lnTo>
                    <a:lnTo>
                      <a:pt x="87" y="384"/>
                    </a:lnTo>
                    <a:lnTo>
                      <a:pt x="77" y="383"/>
                    </a:lnTo>
                    <a:lnTo>
                      <a:pt x="68" y="382"/>
                    </a:lnTo>
                    <a:lnTo>
                      <a:pt x="59" y="381"/>
                    </a:lnTo>
                    <a:lnTo>
                      <a:pt x="50" y="379"/>
                    </a:lnTo>
                    <a:lnTo>
                      <a:pt x="41" y="378"/>
                    </a:lnTo>
                    <a:lnTo>
                      <a:pt x="32" y="377"/>
                    </a:lnTo>
                    <a:lnTo>
                      <a:pt x="40" y="374"/>
                    </a:lnTo>
                    <a:lnTo>
                      <a:pt x="49" y="373"/>
                    </a:lnTo>
                    <a:lnTo>
                      <a:pt x="58" y="374"/>
                    </a:lnTo>
                    <a:lnTo>
                      <a:pt x="68" y="374"/>
                    </a:lnTo>
                    <a:lnTo>
                      <a:pt x="77" y="375"/>
                    </a:lnTo>
                    <a:lnTo>
                      <a:pt x="88" y="376"/>
                    </a:lnTo>
                    <a:lnTo>
                      <a:pt x="97" y="377"/>
                    </a:lnTo>
                    <a:lnTo>
                      <a:pt x="106" y="376"/>
                    </a:lnTo>
                    <a:lnTo>
                      <a:pt x="106" y="377"/>
                    </a:lnTo>
                    <a:lnTo>
                      <a:pt x="108" y="378"/>
                    </a:lnTo>
                    <a:lnTo>
                      <a:pt x="109" y="381"/>
                    </a:lnTo>
                    <a:lnTo>
                      <a:pt x="109" y="382"/>
                    </a:lnTo>
                    <a:lnTo>
                      <a:pt x="119" y="373"/>
                    </a:lnTo>
                    <a:lnTo>
                      <a:pt x="123" y="376"/>
                    </a:lnTo>
                    <a:lnTo>
                      <a:pt x="139" y="359"/>
                    </a:lnTo>
                    <a:lnTo>
                      <a:pt x="140" y="361"/>
                    </a:lnTo>
                    <a:lnTo>
                      <a:pt x="147" y="356"/>
                    </a:lnTo>
                    <a:lnTo>
                      <a:pt x="151" y="358"/>
                    </a:lnTo>
                    <a:lnTo>
                      <a:pt x="155" y="354"/>
                    </a:lnTo>
                    <a:lnTo>
                      <a:pt x="158" y="351"/>
                    </a:lnTo>
                    <a:lnTo>
                      <a:pt x="160" y="349"/>
                    </a:lnTo>
                    <a:lnTo>
                      <a:pt x="168" y="343"/>
                    </a:lnTo>
                    <a:lnTo>
                      <a:pt x="176" y="336"/>
                    </a:lnTo>
                    <a:lnTo>
                      <a:pt x="184" y="331"/>
                    </a:lnTo>
                    <a:lnTo>
                      <a:pt x="193" y="324"/>
                    </a:lnTo>
                    <a:lnTo>
                      <a:pt x="201" y="316"/>
                    </a:lnTo>
                    <a:lnTo>
                      <a:pt x="209" y="309"/>
                    </a:lnTo>
                    <a:lnTo>
                      <a:pt x="217" y="302"/>
                    </a:lnTo>
                    <a:lnTo>
                      <a:pt x="225" y="296"/>
                    </a:lnTo>
                    <a:lnTo>
                      <a:pt x="218" y="291"/>
                    </a:lnTo>
                    <a:lnTo>
                      <a:pt x="212" y="289"/>
                    </a:lnTo>
                    <a:lnTo>
                      <a:pt x="204" y="286"/>
                    </a:lnTo>
                    <a:lnTo>
                      <a:pt x="198" y="285"/>
                    </a:lnTo>
                    <a:lnTo>
                      <a:pt x="190" y="284"/>
                    </a:lnTo>
                    <a:lnTo>
                      <a:pt x="183" y="283"/>
                    </a:lnTo>
                    <a:lnTo>
                      <a:pt x="176" y="282"/>
                    </a:lnTo>
                    <a:lnTo>
                      <a:pt x="169" y="280"/>
                    </a:lnTo>
                    <a:lnTo>
                      <a:pt x="181" y="276"/>
                    </a:lnTo>
                    <a:lnTo>
                      <a:pt x="193" y="277"/>
                    </a:lnTo>
                    <a:lnTo>
                      <a:pt x="204" y="281"/>
                    </a:lnTo>
                    <a:lnTo>
                      <a:pt x="217" y="284"/>
                    </a:lnTo>
                    <a:lnTo>
                      <a:pt x="228" y="288"/>
                    </a:lnTo>
                    <a:lnTo>
                      <a:pt x="240" y="288"/>
                    </a:lnTo>
                    <a:lnTo>
                      <a:pt x="251" y="283"/>
                    </a:lnTo>
                    <a:lnTo>
                      <a:pt x="261" y="273"/>
                    </a:lnTo>
                    <a:lnTo>
                      <a:pt x="266" y="271"/>
                    </a:lnTo>
                    <a:lnTo>
                      <a:pt x="270" y="267"/>
                    </a:lnTo>
                    <a:lnTo>
                      <a:pt x="274" y="264"/>
                    </a:lnTo>
                    <a:lnTo>
                      <a:pt x="277" y="260"/>
                    </a:lnTo>
                    <a:lnTo>
                      <a:pt x="282" y="257"/>
                    </a:lnTo>
                    <a:lnTo>
                      <a:pt x="285" y="254"/>
                    </a:lnTo>
                    <a:lnTo>
                      <a:pt x="290" y="251"/>
                    </a:lnTo>
                    <a:lnTo>
                      <a:pt x="295" y="249"/>
                    </a:lnTo>
                    <a:lnTo>
                      <a:pt x="305" y="234"/>
                    </a:lnTo>
                    <a:lnTo>
                      <a:pt x="294" y="232"/>
                    </a:lnTo>
                    <a:lnTo>
                      <a:pt x="283" y="230"/>
                    </a:lnTo>
                    <a:lnTo>
                      <a:pt x="271" y="227"/>
                    </a:lnTo>
                    <a:lnTo>
                      <a:pt x="259" y="225"/>
                    </a:lnTo>
                    <a:lnTo>
                      <a:pt x="246" y="223"/>
                    </a:lnTo>
                    <a:lnTo>
                      <a:pt x="234" y="221"/>
                    </a:lnTo>
                    <a:lnTo>
                      <a:pt x="220" y="220"/>
                    </a:lnTo>
                    <a:lnTo>
                      <a:pt x="208" y="220"/>
                    </a:lnTo>
                    <a:lnTo>
                      <a:pt x="195" y="220"/>
                    </a:lnTo>
                    <a:lnTo>
                      <a:pt x="184" y="221"/>
                    </a:lnTo>
                    <a:lnTo>
                      <a:pt x="173" y="223"/>
                    </a:lnTo>
                    <a:lnTo>
                      <a:pt x="161" y="227"/>
                    </a:lnTo>
                    <a:lnTo>
                      <a:pt x="150" y="232"/>
                    </a:lnTo>
                    <a:lnTo>
                      <a:pt x="141" y="240"/>
                    </a:lnTo>
                    <a:lnTo>
                      <a:pt x="132" y="248"/>
                    </a:lnTo>
                    <a:lnTo>
                      <a:pt x="124" y="259"/>
                    </a:lnTo>
                    <a:lnTo>
                      <a:pt x="119" y="259"/>
                    </a:lnTo>
                    <a:lnTo>
                      <a:pt x="114" y="260"/>
                    </a:lnTo>
                    <a:lnTo>
                      <a:pt x="109" y="261"/>
                    </a:lnTo>
                    <a:lnTo>
                      <a:pt x="104" y="259"/>
                    </a:lnTo>
                    <a:lnTo>
                      <a:pt x="114" y="260"/>
                    </a:lnTo>
                    <a:lnTo>
                      <a:pt x="123" y="258"/>
                    </a:lnTo>
                    <a:lnTo>
                      <a:pt x="131" y="254"/>
                    </a:lnTo>
                    <a:lnTo>
                      <a:pt x="139" y="247"/>
                    </a:lnTo>
                    <a:lnTo>
                      <a:pt x="146" y="240"/>
                    </a:lnTo>
                    <a:lnTo>
                      <a:pt x="152" y="234"/>
                    </a:lnTo>
                    <a:lnTo>
                      <a:pt x="160" y="229"/>
                    </a:lnTo>
                    <a:lnTo>
                      <a:pt x="169" y="224"/>
                    </a:lnTo>
                    <a:lnTo>
                      <a:pt x="168" y="222"/>
                    </a:lnTo>
                    <a:lnTo>
                      <a:pt x="167" y="218"/>
                    </a:lnTo>
                    <a:lnTo>
                      <a:pt x="166" y="216"/>
                    </a:lnTo>
                    <a:lnTo>
                      <a:pt x="164" y="214"/>
                    </a:lnTo>
                    <a:lnTo>
                      <a:pt x="147" y="214"/>
                    </a:lnTo>
                    <a:lnTo>
                      <a:pt x="153" y="212"/>
                    </a:lnTo>
                    <a:lnTo>
                      <a:pt x="161" y="212"/>
                    </a:lnTo>
                    <a:lnTo>
                      <a:pt x="169" y="215"/>
                    </a:lnTo>
                    <a:lnTo>
                      <a:pt x="175" y="220"/>
                    </a:lnTo>
                    <a:lnTo>
                      <a:pt x="192" y="216"/>
                    </a:lnTo>
                    <a:lnTo>
                      <a:pt x="209" y="215"/>
                    </a:lnTo>
                    <a:lnTo>
                      <a:pt x="226" y="216"/>
                    </a:lnTo>
                    <a:lnTo>
                      <a:pt x="242" y="217"/>
                    </a:lnTo>
                    <a:lnTo>
                      <a:pt x="259" y="221"/>
                    </a:lnTo>
                    <a:lnTo>
                      <a:pt x="275" y="224"/>
                    </a:lnTo>
                    <a:lnTo>
                      <a:pt x="291" y="229"/>
                    </a:lnTo>
                    <a:lnTo>
                      <a:pt x="305" y="232"/>
                    </a:lnTo>
                    <a:lnTo>
                      <a:pt x="320" y="205"/>
                    </a:lnTo>
                    <a:lnTo>
                      <a:pt x="328" y="175"/>
                    </a:lnTo>
                    <a:lnTo>
                      <a:pt x="333" y="146"/>
                    </a:lnTo>
                    <a:lnTo>
                      <a:pt x="337" y="115"/>
                    </a:lnTo>
                    <a:lnTo>
                      <a:pt x="307" y="114"/>
                    </a:lnTo>
                    <a:lnTo>
                      <a:pt x="307" y="107"/>
                    </a:lnTo>
                    <a:lnTo>
                      <a:pt x="337" y="107"/>
                    </a:lnTo>
                    <a:lnTo>
                      <a:pt x="342" y="99"/>
                    </a:lnTo>
                    <a:lnTo>
                      <a:pt x="342" y="90"/>
                    </a:lnTo>
                    <a:lnTo>
                      <a:pt x="342" y="81"/>
                    </a:lnTo>
                    <a:lnTo>
                      <a:pt x="344" y="73"/>
                    </a:lnTo>
                    <a:lnTo>
                      <a:pt x="337" y="78"/>
                    </a:lnTo>
                    <a:lnTo>
                      <a:pt x="328" y="81"/>
                    </a:lnTo>
                    <a:lnTo>
                      <a:pt x="319" y="85"/>
                    </a:lnTo>
                    <a:lnTo>
                      <a:pt x="310" y="86"/>
                    </a:lnTo>
                    <a:lnTo>
                      <a:pt x="301" y="88"/>
                    </a:lnTo>
                    <a:lnTo>
                      <a:pt x="292" y="91"/>
                    </a:lnTo>
                    <a:lnTo>
                      <a:pt x="283" y="95"/>
                    </a:lnTo>
                    <a:lnTo>
                      <a:pt x="275" y="99"/>
                    </a:lnTo>
                    <a:lnTo>
                      <a:pt x="260" y="104"/>
                    </a:lnTo>
                    <a:lnTo>
                      <a:pt x="244" y="105"/>
                    </a:lnTo>
                    <a:lnTo>
                      <a:pt x="227" y="105"/>
                    </a:lnTo>
                    <a:lnTo>
                      <a:pt x="209" y="105"/>
                    </a:lnTo>
                    <a:lnTo>
                      <a:pt x="192" y="107"/>
                    </a:lnTo>
                    <a:lnTo>
                      <a:pt x="177" y="111"/>
                    </a:lnTo>
                    <a:lnTo>
                      <a:pt x="164" y="119"/>
                    </a:lnTo>
                    <a:lnTo>
                      <a:pt x="153" y="132"/>
                    </a:lnTo>
                    <a:lnTo>
                      <a:pt x="152" y="129"/>
                    </a:lnTo>
                    <a:lnTo>
                      <a:pt x="156" y="123"/>
                    </a:lnTo>
                    <a:lnTo>
                      <a:pt x="160" y="117"/>
                    </a:lnTo>
                    <a:lnTo>
                      <a:pt x="165" y="112"/>
                    </a:lnTo>
                    <a:lnTo>
                      <a:pt x="215" y="99"/>
                    </a:lnTo>
                    <a:lnTo>
                      <a:pt x="208" y="98"/>
                    </a:lnTo>
                    <a:lnTo>
                      <a:pt x="201" y="96"/>
                    </a:lnTo>
                    <a:lnTo>
                      <a:pt x="193" y="95"/>
                    </a:lnTo>
                    <a:lnTo>
                      <a:pt x="185" y="95"/>
                    </a:lnTo>
                    <a:lnTo>
                      <a:pt x="183" y="91"/>
                    </a:lnTo>
                    <a:lnTo>
                      <a:pt x="178" y="89"/>
                    </a:lnTo>
                    <a:lnTo>
                      <a:pt x="174" y="89"/>
                    </a:lnTo>
                    <a:lnTo>
                      <a:pt x="169" y="89"/>
                    </a:lnTo>
                    <a:lnTo>
                      <a:pt x="164" y="89"/>
                    </a:lnTo>
                    <a:lnTo>
                      <a:pt x="159" y="88"/>
                    </a:lnTo>
                    <a:lnTo>
                      <a:pt x="155" y="87"/>
                    </a:lnTo>
                    <a:lnTo>
                      <a:pt x="150" y="85"/>
                    </a:lnTo>
                    <a:lnTo>
                      <a:pt x="144" y="81"/>
                    </a:lnTo>
                    <a:lnTo>
                      <a:pt x="163" y="85"/>
                    </a:lnTo>
                    <a:lnTo>
                      <a:pt x="180" y="88"/>
                    </a:lnTo>
                    <a:lnTo>
                      <a:pt x="198" y="93"/>
                    </a:lnTo>
                    <a:lnTo>
                      <a:pt x="216" y="96"/>
                    </a:lnTo>
                    <a:lnTo>
                      <a:pt x="233" y="97"/>
                    </a:lnTo>
                    <a:lnTo>
                      <a:pt x="251" y="96"/>
                    </a:lnTo>
                    <a:lnTo>
                      <a:pt x="267" y="93"/>
                    </a:lnTo>
                    <a:lnTo>
                      <a:pt x="283" y="83"/>
                    </a:lnTo>
                    <a:lnTo>
                      <a:pt x="294" y="83"/>
                    </a:lnTo>
                    <a:lnTo>
                      <a:pt x="303" y="81"/>
                    </a:lnTo>
                    <a:lnTo>
                      <a:pt x="312" y="78"/>
                    </a:lnTo>
                    <a:lnTo>
                      <a:pt x="320" y="72"/>
                    </a:lnTo>
                    <a:lnTo>
                      <a:pt x="328" y="66"/>
                    </a:lnTo>
                    <a:lnTo>
                      <a:pt x="336" y="62"/>
                    </a:lnTo>
                    <a:lnTo>
                      <a:pt x="345" y="60"/>
                    </a:lnTo>
                    <a:lnTo>
                      <a:pt x="354" y="58"/>
                    </a:lnTo>
                    <a:lnTo>
                      <a:pt x="361" y="45"/>
                    </a:lnTo>
                    <a:lnTo>
                      <a:pt x="365" y="30"/>
                    </a:lnTo>
                    <a:lnTo>
                      <a:pt x="368" y="15"/>
                    </a:lnTo>
                    <a:lnTo>
                      <a:pt x="369" y="0"/>
                    </a:lnTo>
                    <a:lnTo>
                      <a:pt x="371" y="4"/>
                    </a:lnTo>
                    <a:lnTo>
                      <a:pt x="369" y="11"/>
                    </a:lnTo>
                    <a:lnTo>
                      <a:pt x="369" y="17"/>
                    </a:lnTo>
                    <a:lnTo>
                      <a:pt x="372" y="22"/>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49" name="Oval 48"/>
            <p:cNvSpPr/>
            <p:nvPr/>
          </p:nvSpPr>
          <p:spPr>
            <a:xfrm>
              <a:off x="1607399" y="3821118"/>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1454999" y="398940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1759799" y="3973518"/>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52" name="Oval 51"/>
            <p:cNvSpPr/>
            <p:nvPr/>
          </p:nvSpPr>
          <p:spPr>
            <a:xfrm>
              <a:off x="1759799" y="414180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1531199" y="4125918"/>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073999" y="3821118"/>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997799" y="398940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1150199" y="406560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1318485" y="421800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845399" y="3821118"/>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921599" y="421800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1394685" y="376080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1318485" y="414180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1661160" y="281875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1432560" y="3231526"/>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1737360" y="3215640"/>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65" name="Oval 64"/>
            <p:cNvSpPr/>
            <p:nvPr/>
          </p:nvSpPr>
          <p:spPr>
            <a:xfrm>
              <a:off x="1584960" y="3139440"/>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1203960" y="281875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899160" y="3155326"/>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1051560" y="3231526"/>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1448446" y="2529840"/>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975360" y="2818754"/>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1127760" y="2910840"/>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1524646" y="2758440"/>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1524646" y="2453640"/>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a:off x="1669426" y="2697480"/>
              <a:ext cx="60314" cy="60314"/>
            </a:xfrm>
            <a:prstGeom prst="ellipse">
              <a:avLst/>
            </a:prstGeom>
            <a:solidFill>
              <a:srgbClr val="FFFF00"/>
            </a:solidFill>
            <a:ln w="952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Curved Left Arrow 44"/>
          <p:cNvSpPr/>
          <p:nvPr/>
        </p:nvSpPr>
        <p:spPr>
          <a:xfrm rot="10800000">
            <a:off x="6477000" y="4364333"/>
            <a:ext cx="473086" cy="141066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Curved Left Arrow 45"/>
          <p:cNvSpPr/>
          <p:nvPr/>
        </p:nvSpPr>
        <p:spPr>
          <a:xfrm rot="10800000" flipH="1" flipV="1">
            <a:off x="8185522" y="4398365"/>
            <a:ext cx="473086" cy="1410663"/>
          </a:xfrm>
          <a:prstGeom prst="curvedLeftArrow">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spc="-100" dirty="0" smtClean="0">
                <a:latin typeface="+mj-lt"/>
              </a:rPr>
              <a:t>Mode of Action and Mechanism of Action</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13</a:t>
            </a:fld>
            <a:endParaRPr lang="en-US" dirty="0"/>
          </a:p>
        </p:txBody>
      </p:sp>
      <p:sp>
        <p:nvSpPr>
          <p:cNvPr id="5" name="Content Placeholder 2"/>
          <p:cNvSpPr txBox="1">
            <a:spLocks/>
          </p:cNvSpPr>
          <p:nvPr/>
        </p:nvSpPr>
        <p:spPr>
          <a:xfrm>
            <a:off x="685800" y="1999793"/>
            <a:ext cx="3886200" cy="3657600"/>
          </a:xfrm>
          <a:prstGeom prst="rect">
            <a:avLst/>
          </a:prstGeom>
          <a:solidFill>
            <a:srgbClr val="FFFFCC"/>
          </a:solidFill>
          <a:ln w="190500" cap="sq">
            <a:noFill/>
            <a:miter lim="800000"/>
          </a:ln>
          <a:effectLst>
            <a:outerShdw blurRad="65000" dist="50800" dir="12900000" kx="195000" ky="145000" algn="tl" rotWithShape="0">
              <a:srgbClr val="000000">
                <a:alpha val="30000"/>
              </a:srgbClr>
            </a:outerShdw>
          </a:effectLst>
          <a:scene3d>
            <a:camera prst="orthographicFront">
              <a:rot lat="0" lon="0" rev="21240000"/>
            </a:camera>
            <a:lightRig rig="twoPt" dir="t">
              <a:rot lat="0" lon="0" rev="7200000"/>
            </a:lightRig>
          </a:scene3d>
          <a:sp3d contourW="12700">
            <a:bevelT w="25400" h="19050"/>
            <a:contourClr>
              <a:srgbClr val="969696"/>
            </a:contourClr>
          </a:sp3d>
        </p:spPr>
        <p:txBody>
          <a:bodyPr lIns="274320" tIns="182880" rIns="182880" bIns="182880" anchor="ctr"/>
          <a:lstStyle>
            <a:lvl1pPr marL="342900" indent="-342900" algn="l" defTabSz="914400" rtl="0" eaLnBrk="1" latinLnBrk="0" hangingPunct="1">
              <a:spcBef>
                <a:spcPct val="20000"/>
              </a:spcBef>
              <a:buClr>
                <a:srgbClr val="387C2C"/>
              </a:buClr>
              <a:buFont typeface="Wingdings" pitchFamily="2" charset="2"/>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C47829"/>
              </a:buClr>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Wingdings" pitchFamily="2" charset="2"/>
              <a:buNone/>
              <a:defRPr/>
            </a:pPr>
            <a:r>
              <a:rPr lang="en-US" sz="2400" b="1" spc="-70" dirty="0"/>
              <a:t>Herbicide</a:t>
            </a:r>
            <a:r>
              <a:rPr lang="en-US" sz="2400" spc="-70" dirty="0"/>
              <a:t> </a:t>
            </a:r>
            <a:r>
              <a:rPr lang="en-US" sz="2400" b="1" u="sng" spc="-70" dirty="0"/>
              <a:t>M</a:t>
            </a:r>
            <a:r>
              <a:rPr lang="en-US" sz="2400" b="1" u="sng" spc="-70" dirty="0" smtClean="0"/>
              <a:t>ode</a:t>
            </a:r>
            <a:r>
              <a:rPr lang="en-US" sz="2400" b="1" spc="-70" dirty="0" smtClean="0"/>
              <a:t> </a:t>
            </a:r>
            <a:r>
              <a:rPr lang="en-US" sz="2400" b="1" spc="-70" dirty="0"/>
              <a:t>of A</a:t>
            </a:r>
            <a:r>
              <a:rPr lang="en-US" sz="2400" b="1" spc="-70" dirty="0" smtClean="0"/>
              <a:t>ction:</a:t>
            </a:r>
            <a:r>
              <a:rPr lang="en-US" sz="2400" spc="-70" dirty="0" smtClean="0"/>
              <a:t> The plant processes affected </a:t>
            </a:r>
            <a:r>
              <a:rPr lang="en-US" sz="2400" spc="-70" dirty="0"/>
              <a:t>by the </a:t>
            </a:r>
            <a:r>
              <a:rPr lang="en-US" sz="2400" spc="-70" dirty="0" smtClean="0"/>
              <a:t>herbicide, </a:t>
            </a:r>
            <a:r>
              <a:rPr lang="en-US" sz="2400" spc="-70" dirty="0"/>
              <a:t>or the entire sequence of </a:t>
            </a:r>
            <a:r>
              <a:rPr lang="en-US" sz="2400" spc="-70" dirty="0" smtClean="0"/>
              <a:t>events that </a:t>
            </a:r>
            <a:r>
              <a:rPr lang="en-US" sz="2400" spc="-70" dirty="0"/>
              <a:t>results in death of susceptible </a:t>
            </a:r>
            <a:r>
              <a:rPr lang="en-US" sz="2400" spc="-70" dirty="0" smtClean="0"/>
              <a:t>plants.</a:t>
            </a:r>
          </a:p>
          <a:p>
            <a:pPr marL="182880" lvl="1" indent="-182880" fontAlgn="auto">
              <a:spcAft>
                <a:spcPts val="0"/>
              </a:spcAft>
              <a:defRPr/>
            </a:pPr>
            <a:r>
              <a:rPr lang="en-US" sz="2000" dirty="0" smtClean="0"/>
              <a:t>Includes </a:t>
            </a:r>
            <a:r>
              <a:rPr lang="en-US" sz="2000" dirty="0"/>
              <a:t>absorption, translocation, metabolism </a:t>
            </a:r>
            <a:r>
              <a:rPr lang="en-US" sz="2000" dirty="0" smtClean="0"/>
              <a:t>&amp; interaction at the mechanism of </a:t>
            </a:r>
            <a:r>
              <a:rPr lang="en-US" sz="2000" dirty="0"/>
              <a:t>action</a:t>
            </a:r>
          </a:p>
        </p:txBody>
      </p:sp>
      <p:sp>
        <p:nvSpPr>
          <p:cNvPr id="7" name="Content Placeholder 2"/>
          <p:cNvSpPr>
            <a:spLocks noGrp="1"/>
          </p:cNvSpPr>
          <p:nvPr>
            <p:ph idx="4294967295"/>
          </p:nvPr>
        </p:nvSpPr>
        <p:spPr>
          <a:xfrm>
            <a:off x="4876800" y="1924043"/>
            <a:ext cx="3733800" cy="3352800"/>
          </a:xfrm>
          <a:solidFill>
            <a:srgbClr val="FFFFCC"/>
          </a:solidFill>
          <a:ln w="190500" cap="sq">
            <a:noFill/>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lIns="274320" tIns="182880" rIns="182880" bIns="182880" rtlCol="0">
            <a:noAutofit/>
          </a:bodyPr>
          <a:lstStyle/>
          <a:p>
            <a:pPr marL="0" indent="0" eaLnBrk="1" fontAlgn="auto" hangingPunct="1">
              <a:spcAft>
                <a:spcPts val="0"/>
              </a:spcAft>
              <a:defRPr/>
            </a:pPr>
            <a:r>
              <a:rPr lang="en-US" sz="2400" b="1" spc="-70" dirty="0"/>
              <a:t>Herbicide </a:t>
            </a:r>
            <a:r>
              <a:rPr lang="en-US" sz="2400" b="1" u="sng" spc="-70" dirty="0" smtClean="0"/>
              <a:t>Mechanism</a:t>
            </a:r>
            <a:r>
              <a:rPr lang="en-US" sz="2400" b="1" spc="-70" dirty="0" smtClean="0"/>
              <a:t> </a:t>
            </a:r>
            <a:r>
              <a:rPr lang="en-US" sz="2400" b="1" spc="-70" dirty="0"/>
              <a:t>of A</a:t>
            </a:r>
            <a:r>
              <a:rPr lang="en-US" sz="2400" b="1" spc="-70" dirty="0" smtClean="0"/>
              <a:t>ction:  </a:t>
            </a:r>
            <a:r>
              <a:rPr lang="en-US" sz="2400" spc="-70" dirty="0" smtClean="0"/>
              <a:t>The biochemical </a:t>
            </a:r>
            <a:r>
              <a:rPr lang="en-US" sz="2400" spc="-70" dirty="0"/>
              <a:t>site within a plant with which </a:t>
            </a:r>
            <a:r>
              <a:rPr lang="en-US" sz="2400" spc="-70" dirty="0" smtClean="0"/>
              <a:t>a </a:t>
            </a:r>
            <a:r>
              <a:rPr lang="en-US" sz="2400" spc="-70" dirty="0"/>
              <a:t>herbicide directly </a:t>
            </a:r>
            <a:r>
              <a:rPr lang="en-US" sz="2400" spc="-70" dirty="0" smtClean="0"/>
              <a:t>interacts. Site of action is sometimes used instead of mechanism of action.</a:t>
            </a:r>
            <a:endParaRPr lang="en-US" sz="2400" spc="-70" dirty="0"/>
          </a:p>
        </p:txBody>
      </p:sp>
      <p:sp>
        <p:nvSpPr>
          <p:cNvPr id="6" name="Oval 5"/>
          <p:cNvSpPr/>
          <p:nvPr/>
        </p:nvSpPr>
        <p:spPr>
          <a:xfrm>
            <a:off x="4495800" y="4971593"/>
            <a:ext cx="34290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pc="-70" dirty="0"/>
              <a:t>The term</a:t>
            </a:r>
          </a:p>
          <a:p>
            <a:pPr algn="ctr" fontAlgn="auto">
              <a:spcBef>
                <a:spcPts val="0"/>
              </a:spcBef>
              <a:spcAft>
                <a:spcPts val="0"/>
              </a:spcAft>
              <a:defRPr/>
            </a:pPr>
            <a:r>
              <a:rPr lang="en-US" u="sng" spc="-70" dirty="0"/>
              <a:t>mode</a:t>
            </a:r>
            <a:r>
              <a:rPr lang="en-US" spc="-70" dirty="0"/>
              <a:t> of action is often incorrectly used to refer to </a:t>
            </a:r>
            <a:r>
              <a:rPr lang="en-US" u="sng" spc="-70" dirty="0" smtClean="0"/>
              <a:t>mechanism</a:t>
            </a:r>
            <a:r>
              <a:rPr lang="en-US" spc="-70" dirty="0" smtClean="0"/>
              <a:t> of action.</a:t>
            </a:r>
            <a:endParaRPr lang="en-US" spc="-70" dirty="0"/>
          </a:p>
        </p:txBody>
      </p:sp>
      <p:grpSp>
        <p:nvGrpSpPr>
          <p:cNvPr id="9" name="Group 8"/>
          <p:cNvGrpSpPr>
            <a:grpSpLocks/>
          </p:cNvGrpSpPr>
          <p:nvPr/>
        </p:nvGrpSpPr>
        <p:grpSpPr bwMode="auto">
          <a:xfrm>
            <a:off x="8001000" y="5486400"/>
            <a:ext cx="876300" cy="754063"/>
            <a:chOff x="2061980" y="2298223"/>
            <a:chExt cx="1574800" cy="1310316"/>
          </a:xfrm>
        </p:grpSpPr>
        <p:sp>
          <p:nvSpPr>
            <p:cNvPr id="10" name="Rectangle 9"/>
            <p:cNvSpPr/>
            <p:nvPr/>
          </p:nvSpPr>
          <p:spPr>
            <a:xfrm>
              <a:off x="2061980" y="2643626"/>
              <a:ext cx="1574800" cy="964913"/>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Down">
                <a:avLst/>
              </a:prstTxWarp>
              <a:spAutoFit/>
            </a:bodyPr>
            <a:lstStyle/>
            <a:p>
              <a:pPr algn="ct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Information</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ndParaRPr>
            </a:p>
          </p:txBody>
        </p:sp>
        <p:sp>
          <p:nvSpPr>
            <p:cNvPr id="11" name="Rectangle 10"/>
            <p:cNvSpPr/>
            <p:nvPr/>
          </p:nvSpPr>
          <p:spPr>
            <a:xfrm>
              <a:off x="2233393" y="2298223"/>
              <a:ext cx="1231974" cy="592415"/>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Up">
                <a:avLst/>
              </a:prstTxWarp>
              <a:spAutoFit/>
            </a:bodyPr>
            <a:lstStyle/>
            <a:p>
              <a:pPr algn="ct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For</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M</a:t>
              </a:r>
              <a:r>
                <a:rPr lang="en-US" sz="1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o</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re</a:t>
              </a:r>
            </a:p>
          </p:txBody>
        </p:sp>
        <p:sp>
          <p:nvSpPr>
            <p:cNvPr id="12" name="Oval 11"/>
            <p:cNvSpPr>
              <a:spLocks noChangeAspect="1"/>
            </p:cNvSpPr>
            <p:nvPr/>
          </p:nvSpPr>
          <p:spPr>
            <a:xfrm>
              <a:off x="2362547" y="2404064"/>
              <a:ext cx="973667" cy="973740"/>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Oval 12"/>
            <p:cNvSpPr>
              <a:spLocks noChangeAspect="1"/>
            </p:cNvSpPr>
            <p:nvPr/>
          </p:nvSpPr>
          <p:spPr>
            <a:xfrm>
              <a:off x="2442980" y="2484504"/>
              <a:ext cx="812800" cy="810745"/>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Oval 13"/>
            <p:cNvSpPr>
              <a:spLocks noChangeAspect="1"/>
            </p:cNvSpPr>
            <p:nvPr/>
          </p:nvSpPr>
          <p:spPr>
            <a:xfrm>
              <a:off x="2544580" y="2586111"/>
              <a:ext cx="609600" cy="609646"/>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5" name="Picture 6" descr="C:\Documents and Settings\Lynn\Local Settings\Temporary Internet Files\Content.IE5\1KOY8IDP\MC900436883[1].png">
              <a:hlinkClick r:id="rId3" action="ppaction://hlinksldjump"/>
            </p:cNvPr>
            <p:cNvPicPr>
              <a:picLocks noChangeAspect="1" noChangeArrowheads="1"/>
            </p:cNvPicPr>
            <p:nvPr/>
          </p:nvPicPr>
          <p:blipFill>
            <a:blip r:embed="rId4" cstate="print"/>
            <a:srcRect/>
            <a:stretch>
              <a:fillRect/>
            </a:stretch>
          </p:blipFill>
          <p:spPr bwMode="auto">
            <a:xfrm>
              <a:off x="2545260" y="2561246"/>
              <a:ext cx="608241" cy="608241"/>
            </a:xfrm>
            <a:prstGeom prst="rect">
              <a:avLst/>
            </a:prstGeom>
            <a:noFill/>
            <a:ln w="9525">
              <a:noFill/>
              <a:miter lim="800000"/>
              <a:headEnd/>
              <a:tailEnd/>
            </a:ln>
          </p:spPr>
        </p:pic>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uiExpand="1" animBg="1" autoUpdateAnimBg="0"/>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21" name="Picture 9"/>
          <p:cNvPicPr>
            <a:picLocks noChangeAspect="1" noChangeArrowheads="1"/>
          </p:cNvPicPr>
          <p:nvPr/>
        </p:nvPicPr>
        <p:blipFill>
          <a:blip r:embed="rId3" cstate="print"/>
          <a:srcRect l="23509" t="22768" r="18808" b="6505"/>
          <a:stretch>
            <a:fillRect/>
          </a:stretch>
        </p:blipFill>
        <p:spPr bwMode="auto">
          <a:xfrm>
            <a:off x="123825" y="1325563"/>
            <a:ext cx="5210175" cy="4618037"/>
          </a:xfrm>
          <a:prstGeom prst="rect">
            <a:avLst/>
          </a:prstGeom>
          <a:noFill/>
          <a:ln w="9525">
            <a:noFill/>
            <a:miter lim="800000"/>
            <a:headEnd/>
            <a:tailEnd/>
          </a:ln>
          <a:effectLst/>
        </p:spPr>
      </p:pic>
      <p:sp>
        <p:nvSpPr>
          <p:cNvPr id="38914" name="Title 1"/>
          <p:cNvSpPr>
            <a:spLocks noGrp="1"/>
          </p:cNvSpPr>
          <p:nvPr>
            <p:ph type="title"/>
          </p:nvPr>
        </p:nvSpPr>
        <p:spPr>
          <a:xfrm>
            <a:off x="381000" y="609600"/>
            <a:ext cx="8229600" cy="1066800"/>
          </a:xfrm>
        </p:spPr>
        <p:txBody>
          <a:bodyPr/>
          <a:lstStyle/>
          <a:p>
            <a:pPr eaLnBrk="1" hangingPunct="1"/>
            <a:r>
              <a:rPr lang="en-US" sz="4000" spc="-60" dirty="0" smtClean="0">
                <a:latin typeface="+mj-lt"/>
              </a:rPr>
              <a:t>Categorization by Mechanism of Action</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14</a:t>
            </a:fld>
            <a:endParaRPr lang="en-US" dirty="0"/>
          </a:p>
        </p:txBody>
      </p:sp>
      <p:sp>
        <p:nvSpPr>
          <p:cNvPr id="38915" name="Content Placeholder 2"/>
          <p:cNvSpPr>
            <a:spLocks noGrp="1"/>
          </p:cNvSpPr>
          <p:nvPr>
            <p:ph idx="4294967295"/>
          </p:nvPr>
        </p:nvSpPr>
        <p:spPr>
          <a:xfrm>
            <a:off x="5410200" y="2133600"/>
            <a:ext cx="3352800" cy="3886200"/>
          </a:xfrm>
        </p:spPr>
        <p:txBody>
          <a:bodyPr/>
          <a:lstStyle/>
          <a:p>
            <a:pPr marL="0" indent="0" eaLnBrk="1" hangingPunct="1"/>
            <a:r>
              <a:rPr lang="en-US" sz="2000" dirty="0" smtClean="0"/>
              <a:t>The numbering system assigns each herbicide to a mechanism of action group. </a:t>
            </a:r>
            <a:r>
              <a:rPr lang="en-US" sz="1800" dirty="0" smtClean="0">
                <a:hlinkClick r:id="rId4"/>
              </a:rPr>
              <a:t>Link to herbicide mechanism of action classification</a:t>
            </a:r>
            <a:endParaRPr lang="en-US" sz="1800" dirty="0" smtClean="0"/>
          </a:p>
          <a:p>
            <a:pPr marL="0" indent="0" eaLnBrk="1" hangingPunct="1"/>
            <a:endParaRPr lang="en-US" sz="2000" dirty="0" smtClean="0"/>
          </a:p>
          <a:p>
            <a:pPr marL="0" indent="0" eaLnBrk="1" hangingPunct="1"/>
            <a:r>
              <a:rPr lang="en-US" sz="2000" dirty="0" smtClean="0"/>
              <a:t>The EPA recommends that labels display the group number that identifies the mechanism of action for the active ingredient(s) in a formulated product.</a:t>
            </a:r>
          </a:p>
        </p:txBody>
      </p:sp>
      <p:sp>
        <p:nvSpPr>
          <p:cNvPr id="8" name="Down Arrow 7"/>
          <p:cNvSpPr/>
          <p:nvPr/>
        </p:nvSpPr>
        <p:spPr>
          <a:xfrm rot="20179334">
            <a:off x="258262" y="1855484"/>
            <a:ext cx="254586" cy="580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rot="20179334">
            <a:off x="258262" y="3344293"/>
            <a:ext cx="254586" cy="580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rot="20179334">
            <a:off x="258262" y="4751083"/>
            <a:ext cx="254586" cy="580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le 1"/>
          <p:cNvSpPr>
            <a:spLocks noGrp="1"/>
          </p:cNvSpPr>
          <p:nvPr>
            <p:ph type="title"/>
          </p:nvPr>
        </p:nvSpPr>
        <p:spPr>
          <a:xfrm>
            <a:off x="457200" y="838200"/>
            <a:ext cx="8229600" cy="1066800"/>
          </a:xfrm>
        </p:spPr>
        <p:txBody>
          <a:bodyPr/>
          <a:lstStyle/>
          <a:p>
            <a:pPr eaLnBrk="1" hangingPunct="1"/>
            <a:r>
              <a:rPr lang="en-US" sz="3600" dirty="0" smtClean="0">
                <a:latin typeface="+mj-lt"/>
              </a:rPr>
              <a:t>Goal of the Mechanism of Action Numbering System</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15</a:t>
            </a:fld>
            <a:endParaRPr lang="en-US" dirty="0"/>
          </a:p>
        </p:txBody>
      </p:sp>
      <p:sp>
        <p:nvSpPr>
          <p:cNvPr id="47106" name="Content Placeholder 2"/>
          <p:cNvSpPr>
            <a:spLocks noGrp="1"/>
          </p:cNvSpPr>
          <p:nvPr>
            <p:ph idx="4294967295"/>
          </p:nvPr>
        </p:nvSpPr>
        <p:spPr>
          <a:xfrm>
            <a:off x="609600" y="2133600"/>
            <a:ext cx="5867400" cy="3886200"/>
          </a:xfrm>
        </p:spPr>
        <p:txBody>
          <a:bodyPr/>
          <a:lstStyle/>
          <a:p>
            <a:pPr marL="0" indent="0" eaLnBrk="1" hangingPunct="1"/>
            <a:r>
              <a:rPr lang="en-US" sz="2400" dirty="0" smtClean="0"/>
              <a:t>The goal of herbicide group number classification system is to provide a tool that aids in herbicide selection. </a:t>
            </a:r>
            <a:br>
              <a:rPr lang="en-US" sz="2400" dirty="0" smtClean="0"/>
            </a:br>
            <a:endParaRPr lang="en-US" sz="2400" dirty="0" smtClean="0"/>
          </a:p>
          <a:p>
            <a:pPr marL="0" indent="0" eaLnBrk="1" hangingPunct="1"/>
            <a:r>
              <a:rPr lang="en-US" sz="2400" dirty="0" smtClean="0"/>
              <a:t>Herbicide labels also include herbicide resistance management guidelines to direct growers and dealers to local extension experts for assistance with weed management decisions. </a:t>
            </a:r>
          </a:p>
        </p:txBody>
      </p:sp>
      <p:grpSp>
        <p:nvGrpSpPr>
          <p:cNvPr id="9" name="Group 8"/>
          <p:cNvGrpSpPr/>
          <p:nvPr/>
        </p:nvGrpSpPr>
        <p:grpSpPr>
          <a:xfrm>
            <a:off x="6787338" y="2263294"/>
            <a:ext cx="1131888" cy="1470506"/>
            <a:chOff x="4332288" y="3725863"/>
            <a:chExt cx="1087437" cy="1344613"/>
          </a:xfrm>
        </p:grpSpPr>
        <p:sp>
          <p:nvSpPr>
            <p:cNvPr id="11" name="Freeform 28"/>
            <p:cNvSpPr>
              <a:spLocks/>
            </p:cNvSpPr>
            <p:nvPr/>
          </p:nvSpPr>
          <p:spPr bwMode="auto">
            <a:xfrm>
              <a:off x="5078413" y="3738563"/>
              <a:ext cx="341312" cy="1331913"/>
            </a:xfrm>
            <a:custGeom>
              <a:avLst/>
              <a:gdLst>
                <a:gd name="T0" fmla="*/ 0 w 430"/>
                <a:gd name="T1" fmla="*/ 1671 h 1680"/>
                <a:gd name="T2" fmla="*/ 111 w 430"/>
                <a:gd name="T3" fmla="*/ 1675 h 1680"/>
                <a:gd name="T4" fmla="*/ 153 w 430"/>
                <a:gd name="T5" fmla="*/ 1668 h 1680"/>
                <a:gd name="T6" fmla="*/ 191 w 430"/>
                <a:gd name="T7" fmla="*/ 1662 h 1680"/>
                <a:gd name="T8" fmla="*/ 228 w 430"/>
                <a:gd name="T9" fmla="*/ 1650 h 1680"/>
                <a:gd name="T10" fmla="*/ 267 w 430"/>
                <a:gd name="T11" fmla="*/ 1633 h 1680"/>
                <a:gd name="T12" fmla="*/ 310 w 430"/>
                <a:gd name="T13" fmla="*/ 1610 h 1680"/>
                <a:gd name="T14" fmla="*/ 356 w 430"/>
                <a:gd name="T15" fmla="*/ 1575 h 1680"/>
                <a:gd name="T16" fmla="*/ 404 w 430"/>
                <a:gd name="T17" fmla="*/ 1528 h 1680"/>
                <a:gd name="T18" fmla="*/ 430 w 430"/>
                <a:gd name="T19" fmla="*/ 544 h 1680"/>
                <a:gd name="T20" fmla="*/ 421 w 430"/>
                <a:gd name="T21" fmla="*/ 525 h 1680"/>
                <a:gd name="T22" fmla="*/ 407 w 430"/>
                <a:gd name="T23" fmla="*/ 500 h 1680"/>
                <a:gd name="T24" fmla="*/ 392 w 430"/>
                <a:gd name="T25" fmla="*/ 419 h 1680"/>
                <a:gd name="T26" fmla="*/ 383 w 430"/>
                <a:gd name="T27" fmla="*/ 326 h 1680"/>
                <a:gd name="T28" fmla="*/ 361 w 430"/>
                <a:gd name="T29" fmla="*/ 226 h 1680"/>
                <a:gd name="T30" fmla="*/ 312 w 430"/>
                <a:gd name="T31" fmla="*/ 124 h 1680"/>
                <a:gd name="T32" fmla="*/ 292 w 430"/>
                <a:gd name="T33" fmla="*/ 104 h 1680"/>
                <a:gd name="T34" fmla="*/ 265 w 430"/>
                <a:gd name="T35" fmla="*/ 86 h 1680"/>
                <a:gd name="T36" fmla="*/ 232 w 430"/>
                <a:gd name="T37" fmla="*/ 68 h 1680"/>
                <a:gd name="T38" fmla="*/ 192 w 430"/>
                <a:gd name="T39" fmla="*/ 51 h 1680"/>
                <a:gd name="T40" fmla="*/ 149 w 430"/>
                <a:gd name="T41" fmla="*/ 36 h 1680"/>
                <a:gd name="T42" fmla="*/ 101 w 430"/>
                <a:gd name="T43" fmla="*/ 22 h 1680"/>
                <a:gd name="T44" fmla="*/ 52 w 430"/>
                <a:gd name="T45" fmla="*/ 11 h 1680"/>
                <a:gd name="T46" fmla="*/ 0 w 430"/>
                <a:gd name="T47" fmla="*/ 0 h 1680"/>
                <a:gd name="T48" fmla="*/ 64 w 430"/>
                <a:gd name="T49" fmla="*/ 148 h 1680"/>
                <a:gd name="T50" fmla="*/ 115 w 430"/>
                <a:gd name="T51" fmla="*/ 174 h 1680"/>
                <a:gd name="T52" fmla="*/ 157 w 430"/>
                <a:gd name="T53" fmla="*/ 202 h 1680"/>
                <a:gd name="T54" fmla="*/ 188 w 430"/>
                <a:gd name="T55" fmla="*/ 228 h 1680"/>
                <a:gd name="T56" fmla="*/ 211 w 430"/>
                <a:gd name="T57" fmla="*/ 257 h 1680"/>
                <a:gd name="T58" fmla="*/ 225 w 430"/>
                <a:gd name="T59" fmla="*/ 286 h 1680"/>
                <a:gd name="T60" fmla="*/ 230 w 430"/>
                <a:gd name="T61" fmla="*/ 317 h 1680"/>
                <a:gd name="T62" fmla="*/ 228 w 430"/>
                <a:gd name="T63" fmla="*/ 349 h 1680"/>
                <a:gd name="T64" fmla="*/ 219 w 430"/>
                <a:gd name="T65" fmla="*/ 383 h 1680"/>
                <a:gd name="T66" fmla="*/ 98 w 430"/>
                <a:gd name="T67" fmla="*/ 402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0" h="1680">
                  <a:moveTo>
                    <a:pt x="0" y="389"/>
                  </a:moveTo>
                  <a:lnTo>
                    <a:pt x="0" y="1671"/>
                  </a:lnTo>
                  <a:lnTo>
                    <a:pt x="88" y="1680"/>
                  </a:lnTo>
                  <a:lnTo>
                    <a:pt x="111" y="1675"/>
                  </a:lnTo>
                  <a:lnTo>
                    <a:pt x="132" y="1671"/>
                  </a:lnTo>
                  <a:lnTo>
                    <a:pt x="153" y="1668"/>
                  </a:lnTo>
                  <a:lnTo>
                    <a:pt x="173" y="1665"/>
                  </a:lnTo>
                  <a:lnTo>
                    <a:pt x="191" y="1662"/>
                  </a:lnTo>
                  <a:lnTo>
                    <a:pt x="210" y="1657"/>
                  </a:lnTo>
                  <a:lnTo>
                    <a:pt x="228" y="1650"/>
                  </a:lnTo>
                  <a:lnTo>
                    <a:pt x="248" y="1642"/>
                  </a:lnTo>
                  <a:lnTo>
                    <a:pt x="267" y="1633"/>
                  </a:lnTo>
                  <a:lnTo>
                    <a:pt x="289" y="1622"/>
                  </a:lnTo>
                  <a:lnTo>
                    <a:pt x="310" y="1610"/>
                  </a:lnTo>
                  <a:lnTo>
                    <a:pt x="333" y="1594"/>
                  </a:lnTo>
                  <a:lnTo>
                    <a:pt x="356" y="1575"/>
                  </a:lnTo>
                  <a:lnTo>
                    <a:pt x="380" y="1553"/>
                  </a:lnTo>
                  <a:lnTo>
                    <a:pt x="404" y="1528"/>
                  </a:lnTo>
                  <a:lnTo>
                    <a:pt x="430" y="1497"/>
                  </a:lnTo>
                  <a:lnTo>
                    <a:pt x="430" y="544"/>
                  </a:lnTo>
                  <a:lnTo>
                    <a:pt x="426" y="534"/>
                  </a:lnTo>
                  <a:lnTo>
                    <a:pt x="421" y="525"/>
                  </a:lnTo>
                  <a:lnTo>
                    <a:pt x="414" y="514"/>
                  </a:lnTo>
                  <a:lnTo>
                    <a:pt x="407" y="500"/>
                  </a:lnTo>
                  <a:lnTo>
                    <a:pt x="398" y="461"/>
                  </a:lnTo>
                  <a:lnTo>
                    <a:pt x="392" y="419"/>
                  </a:lnTo>
                  <a:lnTo>
                    <a:pt x="387" y="374"/>
                  </a:lnTo>
                  <a:lnTo>
                    <a:pt x="383" y="326"/>
                  </a:lnTo>
                  <a:lnTo>
                    <a:pt x="374" y="277"/>
                  </a:lnTo>
                  <a:lnTo>
                    <a:pt x="361" y="226"/>
                  </a:lnTo>
                  <a:lnTo>
                    <a:pt x="341" y="175"/>
                  </a:lnTo>
                  <a:lnTo>
                    <a:pt x="312" y="124"/>
                  </a:lnTo>
                  <a:lnTo>
                    <a:pt x="303" y="114"/>
                  </a:lnTo>
                  <a:lnTo>
                    <a:pt x="292" y="104"/>
                  </a:lnTo>
                  <a:lnTo>
                    <a:pt x="279" y="95"/>
                  </a:lnTo>
                  <a:lnTo>
                    <a:pt x="265" y="86"/>
                  </a:lnTo>
                  <a:lnTo>
                    <a:pt x="249" y="76"/>
                  </a:lnTo>
                  <a:lnTo>
                    <a:pt x="232" y="68"/>
                  </a:lnTo>
                  <a:lnTo>
                    <a:pt x="212" y="60"/>
                  </a:lnTo>
                  <a:lnTo>
                    <a:pt x="192" y="51"/>
                  </a:lnTo>
                  <a:lnTo>
                    <a:pt x="172" y="44"/>
                  </a:lnTo>
                  <a:lnTo>
                    <a:pt x="149" y="36"/>
                  </a:lnTo>
                  <a:lnTo>
                    <a:pt x="126" y="29"/>
                  </a:lnTo>
                  <a:lnTo>
                    <a:pt x="101" y="22"/>
                  </a:lnTo>
                  <a:lnTo>
                    <a:pt x="77" y="16"/>
                  </a:lnTo>
                  <a:lnTo>
                    <a:pt x="52" y="11"/>
                  </a:lnTo>
                  <a:lnTo>
                    <a:pt x="26" y="5"/>
                  </a:lnTo>
                  <a:lnTo>
                    <a:pt x="0" y="0"/>
                  </a:lnTo>
                  <a:lnTo>
                    <a:pt x="0" y="135"/>
                  </a:lnTo>
                  <a:lnTo>
                    <a:pt x="64" y="148"/>
                  </a:lnTo>
                  <a:lnTo>
                    <a:pt x="91" y="162"/>
                  </a:lnTo>
                  <a:lnTo>
                    <a:pt x="115" y="174"/>
                  </a:lnTo>
                  <a:lnTo>
                    <a:pt x="137" y="188"/>
                  </a:lnTo>
                  <a:lnTo>
                    <a:pt x="157" y="202"/>
                  </a:lnTo>
                  <a:lnTo>
                    <a:pt x="173" y="215"/>
                  </a:lnTo>
                  <a:lnTo>
                    <a:pt x="188" y="228"/>
                  </a:lnTo>
                  <a:lnTo>
                    <a:pt x="200" y="243"/>
                  </a:lnTo>
                  <a:lnTo>
                    <a:pt x="211" y="257"/>
                  </a:lnTo>
                  <a:lnTo>
                    <a:pt x="219" y="271"/>
                  </a:lnTo>
                  <a:lnTo>
                    <a:pt x="225" y="286"/>
                  </a:lnTo>
                  <a:lnTo>
                    <a:pt x="228" y="301"/>
                  </a:lnTo>
                  <a:lnTo>
                    <a:pt x="230" y="317"/>
                  </a:lnTo>
                  <a:lnTo>
                    <a:pt x="230" y="332"/>
                  </a:lnTo>
                  <a:lnTo>
                    <a:pt x="228" y="349"/>
                  </a:lnTo>
                  <a:lnTo>
                    <a:pt x="225" y="366"/>
                  </a:lnTo>
                  <a:lnTo>
                    <a:pt x="219" y="383"/>
                  </a:lnTo>
                  <a:lnTo>
                    <a:pt x="219" y="439"/>
                  </a:lnTo>
                  <a:lnTo>
                    <a:pt x="98" y="402"/>
                  </a:lnTo>
                  <a:lnTo>
                    <a:pt x="0" y="389"/>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9"/>
            <p:cNvSpPr>
              <a:spLocks/>
            </p:cNvSpPr>
            <p:nvPr/>
          </p:nvSpPr>
          <p:spPr bwMode="auto">
            <a:xfrm>
              <a:off x="4332288" y="3725863"/>
              <a:ext cx="746125" cy="1338263"/>
            </a:xfrm>
            <a:custGeom>
              <a:avLst/>
              <a:gdLst>
                <a:gd name="T0" fmla="*/ 941 w 941"/>
                <a:gd name="T1" fmla="*/ 16 h 1687"/>
                <a:gd name="T2" fmla="*/ 874 w 941"/>
                <a:gd name="T3" fmla="*/ 7 h 1687"/>
                <a:gd name="T4" fmla="*/ 807 w 941"/>
                <a:gd name="T5" fmla="*/ 1 h 1687"/>
                <a:gd name="T6" fmla="*/ 740 w 941"/>
                <a:gd name="T7" fmla="*/ 0 h 1687"/>
                <a:gd name="T8" fmla="*/ 677 w 941"/>
                <a:gd name="T9" fmla="*/ 4 h 1687"/>
                <a:gd name="T10" fmla="*/ 618 w 941"/>
                <a:gd name="T11" fmla="*/ 12 h 1687"/>
                <a:gd name="T12" fmla="*/ 564 w 941"/>
                <a:gd name="T13" fmla="*/ 24 h 1687"/>
                <a:gd name="T14" fmla="*/ 518 w 941"/>
                <a:gd name="T15" fmla="*/ 44 h 1687"/>
                <a:gd name="T16" fmla="*/ 481 w 941"/>
                <a:gd name="T17" fmla="*/ 69 h 1687"/>
                <a:gd name="T18" fmla="*/ 422 w 941"/>
                <a:gd name="T19" fmla="*/ 87 h 1687"/>
                <a:gd name="T20" fmla="*/ 411 w 941"/>
                <a:gd name="T21" fmla="*/ 24 h 1687"/>
                <a:gd name="T22" fmla="*/ 397 w 941"/>
                <a:gd name="T23" fmla="*/ 16 h 1687"/>
                <a:gd name="T24" fmla="*/ 367 w 941"/>
                <a:gd name="T25" fmla="*/ 11 h 1687"/>
                <a:gd name="T26" fmla="*/ 325 w 941"/>
                <a:gd name="T27" fmla="*/ 7 h 1687"/>
                <a:gd name="T28" fmla="*/ 277 w 941"/>
                <a:gd name="T29" fmla="*/ 6 h 1687"/>
                <a:gd name="T30" fmla="*/ 230 w 941"/>
                <a:gd name="T31" fmla="*/ 8 h 1687"/>
                <a:gd name="T32" fmla="*/ 186 w 941"/>
                <a:gd name="T33" fmla="*/ 13 h 1687"/>
                <a:gd name="T34" fmla="*/ 151 w 941"/>
                <a:gd name="T35" fmla="*/ 22 h 1687"/>
                <a:gd name="T36" fmla="*/ 133 w 941"/>
                <a:gd name="T37" fmla="*/ 34 h 1687"/>
                <a:gd name="T38" fmla="*/ 113 w 941"/>
                <a:gd name="T39" fmla="*/ 110 h 1687"/>
                <a:gd name="T40" fmla="*/ 53 w 941"/>
                <a:gd name="T41" fmla="*/ 182 h 1687"/>
                <a:gd name="T42" fmla="*/ 7 w 941"/>
                <a:gd name="T43" fmla="*/ 594 h 1687"/>
                <a:gd name="T44" fmla="*/ 0 w 941"/>
                <a:gd name="T45" fmla="*/ 1501 h 1687"/>
                <a:gd name="T46" fmla="*/ 35 w 941"/>
                <a:gd name="T47" fmla="*/ 1554 h 1687"/>
                <a:gd name="T48" fmla="*/ 81 w 941"/>
                <a:gd name="T49" fmla="*/ 1585 h 1687"/>
                <a:gd name="T50" fmla="*/ 132 w 941"/>
                <a:gd name="T51" fmla="*/ 1600 h 1687"/>
                <a:gd name="T52" fmla="*/ 181 w 941"/>
                <a:gd name="T53" fmla="*/ 1604 h 1687"/>
                <a:gd name="T54" fmla="*/ 941 w 941"/>
                <a:gd name="T55" fmla="*/ 405 h 1687"/>
                <a:gd name="T56" fmla="*/ 720 w 941"/>
                <a:gd name="T57" fmla="*/ 345 h 1687"/>
                <a:gd name="T58" fmla="*/ 710 w 941"/>
                <a:gd name="T59" fmla="*/ 279 h 1687"/>
                <a:gd name="T60" fmla="*/ 720 w 941"/>
                <a:gd name="T61" fmla="*/ 211 h 1687"/>
                <a:gd name="T62" fmla="*/ 750 w 941"/>
                <a:gd name="T63" fmla="*/ 152 h 1687"/>
                <a:gd name="T64" fmla="*/ 910 w 941"/>
                <a:gd name="T65" fmla="*/ 145 h 1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1" h="1687">
                  <a:moveTo>
                    <a:pt x="941" y="151"/>
                  </a:moveTo>
                  <a:lnTo>
                    <a:pt x="941" y="16"/>
                  </a:lnTo>
                  <a:lnTo>
                    <a:pt x="908" y="12"/>
                  </a:lnTo>
                  <a:lnTo>
                    <a:pt x="874" y="7"/>
                  </a:lnTo>
                  <a:lnTo>
                    <a:pt x="841" y="4"/>
                  </a:lnTo>
                  <a:lnTo>
                    <a:pt x="807" y="1"/>
                  </a:lnTo>
                  <a:lnTo>
                    <a:pt x="774" y="0"/>
                  </a:lnTo>
                  <a:lnTo>
                    <a:pt x="740" y="0"/>
                  </a:lnTo>
                  <a:lnTo>
                    <a:pt x="708" y="1"/>
                  </a:lnTo>
                  <a:lnTo>
                    <a:pt x="677" y="4"/>
                  </a:lnTo>
                  <a:lnTo>
                    <a:pt x="647" y="7"/>
                  </a:lnTo>
                  <a:lnTo>
                    <a:pt x="618" y="12"/>
                  </a:lnTo>
                  <a:lnTo>
                    <a:pt x="591" y="18"/>
                  </a:lnTo>
                  <a:lnTo>
                    <a:pt x="564" y="24"/>
                  </a:lnTo>
                  <a:lnTo>
                    <a:pt x="541" y="34"/>
                  </a:lnTo>
                  <a:lnTo>
                    <a:pt x="518" y="44"/>
                  </a:lnTo>
                  <a:lnTo>
                    <a:pt x="498" y="56"/>
                  </a:lnTo>
                  <a:lnTo>
                    <a:pt x="481" y="69"/>
                  </a:lnTo>
                  <a:lnTo>
                    <a:pt x="422" y="98"/>
                  </a:lnTo>
                  <a:lnTo>
                    <a:pt x="422" y="87"/>
                  </a:lnTo>
                  <a:lnTo>
                    <a:pt x="420" y="49"/>
                  </a:lnTo>
                  <a:lnTo>
                    <a:pt x="411" y="24"/>
                  </a:lnTo>
                  <a:lnTo>
                    <a:pt x="406" y="20"/>
                  </a:lnTo>
                  <a:lnTo>
                    <a:pt x="397" y="16"/>
                  </a:lnTo>
                  <a:lnTo>
                    <a:pt x="383" y="14"/>
                  </a:lnTo>
                  <a:lnTo>
                    <a:pt x="367" y="11"/>
                  </a:lnTo>
                  <a:lnTo>
                    <a:pt x="347" y="9"/>
                  </a:lnTo>
                  <a:lnTo>
                    <a:pt x="325" y="7"/>
                  </a:lnTo>
                  <a:lnTo>
                    <a:pt x="301" y="7"/>
                  </a:lnTo>
                  <a:lnTo>
                    <a:pt x="277" y="6"/>
                  </a:lnTo>
                  <a:lnTo>
                    <a:pt x="253" y="7"/>
                  </a:lnTo>
                  <a:lnTo>
                    <a:pt x="230" y="8"/>
                  </a:lnTo>
                  <a:lnTo>
                    <a:pt x="207" y="11"/>
                  </a:lnTo>
                  <a:lnTo>
                    <a:pt x="186" y="13"/>
                  </a:lnTo>
                  <a:lnTo>
                    <a:pt x="168" y="18"/>
                  </a:lnTo>
                  <a:lnTo>
                    <a:pt x="151" y="22"/>
                  </a:lnTo>
                  <a:lnTo>
                    <a:pt x="140" y="27"/>
                  </a:lnTo>
                  <a:lnTo>
                    <a:pt x="133" y="34"/>
                  </a:lnTo>
                  <a:lnTo>
                    <a:pt x="113" y="50"/>
                  </a:lnTo>
                  <a:lnTo>
                    <a:pt x="113" y="110"/>
                  </a:lnTo>
                  <a:lnTo>
                    <a:pt x="105" y="135"/>
                  </a:lnTo>
                  <a:lnTo>
                    <a:pt x="53" y="182"/>
                  </a:lnTo>
                  <a:lnTo>
                    <a:pt x="33" y="212"/>
                  </a:lnTo>
                  <a:lnTo>
                    <a:pt x="7" y="594"/>
                  </a:lnTo>
                  <a:lnTo>
                    <a:pt x="7" y="652"/>
                  </a:lnTo>
                  <a:lnTo>
                    <a:pt x="0" y="1501"/>
                  </a:lnTo>
                  <a:lnTo>
                    <a:pt x="15" y="1531"/>
                  </a:lnTo>
                  <a:lnTo>
                    <a:pt x="35" y="1554"/>
                  </a:lnTo>
                  <a:lnTo>
                    <a:pt x="57" y="1573"/>
                  </a:lnTo>
                  <a:lnTo>
                    <a:pt x="81" y="1585"/>
                  </a:lnTo>
                  <a:lnTo>
                    <a:pt x="105" y="1595"/>
                  </a:lnTo>
                  <a:lnTo>
                    <a:pt x="132" y="1600"/>
                  </a:lnTo>
                  <a:lnTo>
                    <a:pt x="157" y="1604"/>
                  </a:lnTo>
                  <a:lnTo>
                    <a:pt x="181" y="1604"/>
                  </a:lnTo>
                  <a:lnTo>
                    <a:pt x="941" y="1687"/>
                  </a:lnTo>
                  <a:lnTo>
                    <a:pt x="941" y="405"/>
                  </a:lnTo>
                  <a:lnTo>
                    <a:pt x="731" y="373"/>
                  </a:lnTo>
                  <a:lnTo>
                    <a:pt x="720" y="345"/>
                  </a:lnTo>
                  <a:lnTo>
                    <a:pt x="713" y="312"/>
                  </a:lnTo>
                  <a:lnTo>
                    <a:pt x="710" y="279"/>
                  </a:lnTo>
                  <a:lnTo>
                    <a:pt x="713" y="244"/>
                  </a:lnTo>
                  <a:lnTo>
                    <a:pt x="720" y="211"/>
                  </a:lnTo>
                  <a:lnTo>
                    <a:pt x="731" y="180"/>
                  </a:lnTo>
                  <a:lnTo>
                    <a:pt x="750" y="152"/>
                  </a:lnTo>
                  <a:lnTo>
                    <a:pt x="773" y="130"/>
                  </a:lnTo>
                  <a:lnTo>
                    <a:pt x="910" y="145"/>
                  </a:lnTo>
                  <a:lnTo>
                    <a:pt x="941" y="151"/>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30"/>
            <p:cNvSpPr>
              <a:spLocks/>
            </p:cNvSpPr>
            <p:nvPr/>
          </p:nvSpPr>
          <p:spPr bwMode="auto">
            <a:xfrm>
              <a:off x="4333875" y="4249738"/>
              <a:ext cx="58737" cy="609600"/>
            </a:xfrm>
            <a:custGeom>
              <a:avLst/>
              <a:gdLst>
                <a:gd name="T0" fmla="*/ 0 w 72"/>
                <a:gd name="T1" fmla="*/ 0 h 768"/>
                <a:gd name="T2" fmla="*/ 64 w 72"/>
                <a:gd name="T3" fmla="*/ 37 h 768"/>
                <a:gd name="T4" fmla="*/ 72 w 72"/>
                <a:gd name="T5" fmla="*/ 768 h 768"/>
                <a:gd name="T6" fmla="*/ 40 w 72"/>
                <a:gd name="T7" fmla="*/ 753 h 768"/>
                <a:gd name="T8" fmla="*/ 0 w 72"/>
                <a:gd name="T9" fmla="*/ 716 h 768"/>
                <a:gd name="T10" fmla="*/ 0 w 72"/>
                <a:gd name="T11" fmla="*/ 0 h 768"/>
              </a:gdLst>
              <a:ahLst/>
              <a:cxnLst>
                <a:cxn ang="0">
                  <a:pos x="T0" y="T1"/>
                </a:cxn>
                <a:cxn ang="0">
                  <a:pos x="T2" y="T3"/>
                </a:cxn>
                <a:cxn ang="0">
                  <a:pos x="T4" y="T5"/>
                </a:cxn>
                <a:cxn ang="0">
                  <a:pos x="T6" y="T7"/>
                </a:cxn>
                <a:cxn ang="0">
                  <a:pos x="T8" y="T9"/>
                </a:cxn>
                <a:cxn ang="0">
                  <a:pos x="T10" y="T11"/>
                </a:cxn>
              </a:cxnLst>
              <a:rect l="0" t="0" r="r" b="b"/>
              <a:pathLst>
                <a:path w="72" h="768">
                  <a:moveTo>
                    <a:pt x="0" y="0"/>
                  </a:moveTo>
                  <a:lnTo>
                    <a:pt x="64" y="37"/>
                  </a:lnTo>
                  <a:lnTo>
                    <a:pt x="72" y="768"/>
                  </a:lnTo>
                  <a:lnTo>
                    <a:pt x="40" y="753"/>
                  </a:lnTo>
                  <a:lnTo>
                    <a:pt x="0" y="716"/>
                  </a:lnTo>
                  <a:lnTo>
                    <a:pt x="0"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31"/>
            <p:cNvSpPr>
              <a:spLocks/>
            </p:cNvSpPr>
            <p:nvPr/>
          </p:nvSpPr>
          <p:spPr bwMode="auto">
            <a:xfrm>
              <a:off x="4386263" y="4279900"/>
              <a:ext cx="825500" cy="679450"/>
            </a:xfrm>
            <a:custGeom>
              <a:avLst/>
              <a:gdLst>
                <a:gd name="T0" fmla="*/ 0 w 1041"/>
                <a:gd name="T1" fmla="*/ 0 h 857"/>
                <a:gd name="T2" fmla="*/ 0 w 1041"/>
                <a:gd name="T3" fmla="*/ 731 h 857"/>
                <a:gd name="T4" fmla="*/ 1041 w 1041"/>
                <a:gd name="T5" fmla="*/ 857 h 857"/>
                <a:gd name="T6" fmla="*/ 1041 w 1041"/>
                <a:gd name="T7" fmla="*/ 91 h 857"/>
                <a:gd name="T8" fmla="*/ 0 w 1041"/>
                <a:gd name="T9" fmla="*/ 0 h 857"/>
              </a:gdLst>
              <a:ahLst/>
              <a:cxnLst>
                <a:cxn ang="0">
                  <a:pos x="T0" y="T1"/>
                </a:cxn>
                <a:cxn ang="0">
                  <a:pos x="T2" y="T3"/>
                </a:cxn>
                <a:cxn ang="0">
                  <a:pos x="T4" y="T5"/>
                </a:cxn>
                <a:cxn ang="0">
                  <a:pos x="T6" y="T7"/>
                </a:cxn>
                <a:cxn ang="0">
                  <a:pos x="T8" y="T9"/>
                </a:cxn>
              </a:cxnLst>
              <a:rect l="0" t="0" r="r" b="b"/>
              <a:pathLst>
                <a:path w="1041" h="857">
                  <a:moveTo>
                    <a:pt x="0" y="0"/>
                  </a:moveTo>
                  <a:lnTo>
                    <a:pt x="0" y="731"/>
                  </a:lnTo>
                  <a:lnTo>
                    <a:pt x="1041" y="857"/>
                  </a:lnTo>
                  <a:lnTo>
                    <a:pt x="1041" y="91"/>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32"/>
            <p:cNvSpPr>
              <a:spLocks/>
            </p:cNvSpPr>
            <p:nvPr/>
          </p:nvSpPr>
          <p:spPr bwMode="auto">
            <a:xfrm>
              <a:off x="4392613" y="4886325"/>
              <a:ext cx="800100" cy="169863"/>
            </a:xfrm>
            <a:custGeom>
              <a:avLst/>
              <a:gdLst>
                <a:gd name="T0" fmla="*/ 0 w 1010"/>
                <a:gd name="T1" fmla="*/ 0 h 213"/>
                <a:gd name="T2" fmla="*/ 1010 w 1010"/>
                <a:gd name="T3" fmla="*/ 111 h 213"/>
                <a:gd name="T4" fmla="*/ 1010 w 1010"/>
                <a:gd name="T5" fmla="*/ 213 h 213"/>
                <a:gd name="T6" fmla="*/ 106 w 1010"/>
                <a:gd name="T7" fmla="*/ 119 h 213"/>
                <a:gd name="T8" fmla="*/ 0 w 1010"/>
                <a:gd name="T9" fmla="*/ 103 h 213"/>
                <a:gd name="T10" fmla="*/ 0 w 1010"/>
                <a:gd name="T11" fmla="*/ 0 h 213"/>
              </a:gdLst>
              <a:ahLst/>
              <a:cxnLst>
                <a:cxn ang="0">
                  <a:pos x="T0" y="T1"/>
                </a:cxn>
                <a:cxn ang="0">
                  <a:pos x="T2" y="T3"/>
                </a:cxn>
                <a:cxn ang="0">
                  <a:pos x="T4" y="T5"/>
                </a:cxn>
                <a:cxn ang="0">
                  <a:pos x="T6" y="T7"/>
                </a:cxn>
                <a:cxn ang="0">
                  <a:pos x="T8" y="T9"/>
                </a:cxn>
                <a:cxn ang="0">
                  <a:pos x="T10" y="T11"/>
                </a:cxn>
              </a:cxnLst>
              <a:rect l="0" t="0" r="r" b="b"/>
              <a:pathLst>
                <a:path w="1010" h="213">
                  <a:moveTo>
                    <a:pt x="0" y="0"/>
                  </a:moveTo>
                  <a:lnTo>
                    <a:pt x="1010" y="111"/>
                  </a:lnTo>
                  <a:lnTo>
                    <a:pt x="1010" y="213"/>
                  </a:lnTo>
                  <a:lnTo>
                    <a:pt x="106" y="119"/>
                  </a:lnTo>
                  <a:lnTo>
                    <a:pt x="0" y="103"/>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33"/>
            <p:cNvSpPr>
              <a:spLocks/>
            </p:cNvSpPr>
            <p:nvPr/>
          </p:nvSpPr>
          <p:spPr bwMode="auto">
            <a:xfrm>
              <a:off x="4386263" y="4870450"/>
              <a:ext cx="801687" cy="109538"/>
            </a:xfrm>
            <a:custGeom>
              <a:avLst/>
              <a:gdLst>
                <a:gd name="T0" fmla="*/ 0 w 1011"/>
                <a:gd name="T1" fmla="*/ 0 h 139"/>
                <a:gd name="T2" fmla="*/ 1003 w 1011"/>
                <a:gd name="T3" fmla="*/ 116 h 139"/>
                <a:gd name="T4" fmla="*/ 1011 w 1011"/>
                <a:gd name="T5" fmla="*/ 139 h 139"/>
                <a:gd name="T6" fmla="*/ 8 w 1011"/>
                <a:gd name="T7" fmla="*/ 28 h 139"/>
                <a:gd name="T8" fmla="*/ 0 w 1011"/>
                <a:gd name="T9" fmla="*/ 0 h 139"/>
              </a:gdLst>
              <a:ahLst/>
              <a:cxnLst>
                <a:cxn ang="0">
                  <a:pos x="T0" y="T1"/>
                </a:cxn>
                <a:cxn ang="0">
                  <a:pos x="T2" y="T3"/>
                </a:cxn>
                <a:cxn ang="0">
                  <a:pos x="T4" y="T5"/>
                </a:cxn>
                <a:cxn ang="0">
                  <a:pos x="T6" y="T7"/>
                </a:cxn>
                <a:cxn ang="0">
                  <a:pos x="T8" y="T9"/>
                </a:cxn>
              </a:cxnLst>
              <a:rect l="0" t="0" r="r" b="b"/>
              <a:pathLst>
                <a:path w="1011" h="139">
                  <a:moveTo>
                    <a:pt x="0" y="0"/>
                  </a:moveTo>
                  <a:lnTo>
                    <a:pt x="1003" y="116"/>
                  </a:lnTo>
                  <a:lnTo>
                    <a:pt x="1011" y="139"/>
                  </a:lnTo>
                  <a:lnTo>
                    <a:pt x="8" y="28"/>
                  </a:lnTo>
                  <a:lnTo>
                    <a:pt x="0"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34"/>
            <p:cNvSpPr>
              <a:spLocks/>
            </p:cNvSpPr>
            <p:nvPr/>
          </p:nvSpPr>
          <p:spPr bwMode="auto">
            <a:xfrm>
              <a:off x="4332288" y="4833938"/>
              <a:ext cx="85725" cy="134938"/>
            </a:xfrm>
            <a:custGeom>
              <a:avLst/>
              <a:gdLst>
                <a:gd name="T0" fmla="*/ 6 w 110"/>
                <a:gd name="T1" fmla="*/ 0 h 169"/>
                <a:gd name="T2" fmla="*/ 68 w 110"/>
                <a:gd name="T3" fmla="*/ 59 h 169"/>
                <a:gd name="T4" fmla="*/ 68 w 110"/>
                <a:gd name="T5" fmla="*/ 132 h 169"/>
                <a:gd name="T6" fmla="*/ 110 w 110"/>
                <a:gd name="T7" fmla="*/ 169 h 169"/>
                <a:gd name="T8" fmla="*/ 44 w 110"/>
                <a:gd name="T9" fmla="*/ 140 h 169"/>
                <a:gd name="T10" fmla="*/ 14 w 110"/>
                <a:gd name="T11" fmla="*/ 116 h 169"/>
                <a:gd name="T12" fmla="*/ 11 w 110"/>
                <a:gd name="T13" fmla="*/ 97 h 169"/>
                <a:gd name="T14" fmla="*/ 4 w 110"/>
                <a:gd name="T15" fmla="*/ 56 h 169"/>
                <a:gd name="T16" fmla="*/ 0 w 110"/>
                <a:gd name="T17" fmla="*/ 16 h 169"/>
                <a:gd name="T18" fmla="*/ 6 w 110"/>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69">
                  <a:moveTo>
                    <a:pt x="6" y="0"/>
                  </a:moveTo>
                  <a:lnTo>
                    <a:pt x="68" y="59"/>
                  </a:lnTo>
                  <a:lnTo>
                    <a:pt x="68" y="132"/>
                  </a:lnTo>
                  <a:lnTo>
                    <a:pt x="110" y="169"/>
                  </a:lnTo>
                  <a:lnTo>
                    <a:pt x="44" y="140"/>
                  </a:lnTo>
                  <a:lnTo>
                    <a:pt x="14" y="116"/>
                  </a:lnTo>
                  <a:lnTo>
                    <a:pt x="11" y="97"/>
                  </a:lnTo>
                  <a:lnTo>
                    <a:pt x="4" y="56"/>
                  </a:lnTo>
                  <a:lnTo>
                    <a:pt x="0" y="16"/>
                  </a:lnTo>
                  <a:lnTo>
                    <a:pt x="6"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35"/>
            <p:cNvSpPr>
              <a:spLocks/>
            </p:cNvSpPr>
            <p:nvPr/>
          </p:nvSpPr>
          <p:spPr bwMode="auto">
            <a:xfrm>
              <a:off x="4675188" y="3746500"/>
              <a:ext cx="657225" cy="523875"/>
            </a:xfrm>
            <a:custGeom>
              <a:avLst/>
              <a:gdLst>
                <a:gd name="T0" fmla="*/ 185 w 828"/>
                <a:gd name="T1" fmla="*/ 9 h 661"/>
                <a:gd name="T2" fmla="*/ 146 w 828"/>
                <a:gd name="T3" fmla="*/ 20 h 661"/>
                <a:gd name="T4" fmla="*/ 117 w 828"/>
                <a:gd name="T5" fmla="*/ 32 h 661"/>
                <a:gd name="T6" fmla="*/ 95 w 828"/>
                <a:gd name="T7" fmla="*/ 42 h 661"/>
                <a:gd name="T8" fmla="*/ 77 w 828"/>
                <a:gd name="T9" fmla="*/ 54 h 661"/>
                <a:gd name="T10" fmla="*/ 58 w 828"/>
                <a:gd name="T11" fmla="*/ 67 h 661"/>
                <a:gd name="T12" fmla="*/ 39 w 828"/>
                <a:gd name="T13" fmla="*/ 80 h 661"/>
                <a:gd name="T14" fmla="*/ 14 w 828"/>
                <a:gd name="T15" fmla="*/ 95 h 661"/>
                <a:gd name="T16" fmla="*/ 49 w 828"/>
                <a:gd name="T17" fmla="*/ 146 h 661"/>
                <a:gd name="T18" fmla="*/ 155 w 828"/>
                <a:gd name="T19" fmla="*/ 155 h 661"/>
                <a:gd name="T20" fmla="*/ 239 w 828"/>
                <a:gd name="T21" fmla="*/ 113 h 661"/>
                <a:gd name="T22" fmla="*/ 330 w 828"/>
                <a:gd name="T23" fmla="*/ 98 h 661"/>
                <a:gd name="T24" fmla="*/ 421 w 828"/>
                <a:gd name="T25" fmla="*/ 102 h 661"/>
                <a:gd name="T26" fmla="*/ 508 w 828"/>
                <a:gd name="T27" fmla="*/ 121 h 661"/>
                <a:gd name="T28" fmla="*/ 584 w 828"/>
                <a:gd name="T29" fmla="*/ 148 h 661"/>
                <a:gd name="T30" fmla="*/ 644 w 828"/>
                <a:gd name="T31" fmla="*/ 177 h 661"/>
                <a:gd name="T32" fmla="*/ 683 w 828"/>
                <a:gd name="T33" fmla="*/ 204 h 661"/>
                <a:gd name="T34" fmla="*/ 712 w 828"/>
                <a:gd name="T35" fmla="*/ 446 h 661"/>
                <a:gd name="T36" fmla="*/ 602 w 828"/>
                <a:gd name="T37" fmla="*/ 631 h 661"/>
                <a:gd name="T38" fmla="*/ 818 w 828"/>
                <a:gd name="T39" fmla="*/ 542 h 661"/>
                <a:gd name="T40" fmla="*/ 826 w 828"/>
                <a:gd name="T41" fmla="*/ 464 h 661"/>
                <a:gd name="T42" fmla="*/ 828 w 828"/>
                <a:gd name="T43" fmla="*/ 357 h 661"/>
                <a:gd name="T44" fmla="*/ 818 w 828"/>
                <a:gd name="T45" fmla="*/ 245 h 661"/>
                <a:gd name="T46" fmla="*/ 790 w 828"/>
                <a:gd name="T47" fmla="*/ 151 h 661"/>
                <a:gd name="T48" fmla="*/ 772 w 828"/>
                <a:gd name="T49" fmla="*/ 117 h 661"/>
                <a:gd name="T50" fmla="*/ 726 w 828"/>
                <a:gd name="T51" fmla="*/ 86 h 661"/>
                <a:gd name="T52" fmla="*/ 656 w 828"/>
                <a:gd name="T53" fmla="*/ 58 h 661"/>
                <a:gd name="T54" fmla="*/ 572 w 828"/>
                <a:gd name="T55" fmla="*/ 34 h 661"/>
                <a:gd name="T56" fmla="*/ 479 w 828"/>
                <a:gd name="T57" fmla="*/ 16 h 661"/>
                <a:gd name="T58" fmla="*/ 382 w 828"/>
                <a:gd name="T59" fmla="*/ 4 h 661"/>
                <a:gd name="T60" fmla="*/ 291 w 828"/>
                <a:gd name="T61" fmla="*/ 0 h 661"/>
                <a:gd name="T62" fmla="*/ 209 w 828"/>
                <a:gd name="T63" fmla="*/ 3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8" h="661">
                  <a:moveTo>
                    <a:pt x="209" y="3"/>
                  </a:moveTo>
                  <a:lnTo>
                    <a:pt x="185" y="9"/>
                  </a:lnTo>
                  <a:lnTo>
                    <a:pt x="164" y="15"/>
                  </a:lnTo>
                  <a:lnTo>
                    <a:pt x="146" y="20"/>
                  </a:lnTo>
                  <a:lnTo>
                    <a:pt x="131" y="26"/>
                  </a:lnTo>
                  <a:lnTo>
                    <a:pt x="117" y="32"/>
                  </a:lnTo>
                  <a:lnTo>
                    <a:pt x="106" y="37"/>
                  </a:lnTo>
                  <a:lnTo>
                    <a:pt x="95" y="42"/>
                  </a:lnTo>
                  <a:lnTo>
                    <a:pt x="86" y="48"/>
                  </a:lnTo>
                  <a:lnTo>
                    <a:pt x="77" y="54"/>
                  </a:lnTo>
                  <a:lnTo>
                    <a:pt x="68" y="60"/>
                  </a:lnTo>
                  <a:lnTo>
                    <a:pt x="58" y="67"/>
                  </a:lnTo>
                  <a:lnTo>
                    <a:pt x="49" y="72"/>
                  </a:lnTo>
                  <a:lnTo>
                    <a:pt x="39" y="80"/>
                  </a:lnTo>
                  <a:lnTo>
                    <a:pt x="27" y="87"/>
                  </a:lnTo>
                  <a:lnTo>
                    <a:pt x="14" y="95"/>
                  </a:lnTo>
                  <a:lnTo>
                    <a:pt x="0" y="103"/>
                  </a:lnTo>
                  <a:lnTo>
                    <a:pt x="49" y="146"/>
                  </a:lnTo>
                  <a:lnTo>
                    <a:pt x="117" y="188"/>
                  </a:lnTo>
                  <a:lnTo>
                    <a:pt x="155" y="155"/>
                  </a:lnTo>
                  <a:lnTo>
                    <a:pt x="197" y="130"/>
                  </a:lnTo>
                  <a:lnTo>
                    <a:pt x="239" y="113"/>
                  </a:lnTo>
                  <a:lnTo>
                    <a:pt x="284" y="102"/>
                  </a:lnTo>
                  <a:lnTo>
                    <a:pt x="330" y="98"/>
                  </a:lnTo>
                  <a:lnTo>
                    <a:pt x="375" y="98"/>
                  </a:lnTo>
                  <a:lnTo>
                    <a:pt x="421" y="102"/>
                  </a:lnTo>
                  <a:lnTo>
                    <a:pt x="465" y="110"/>
                  </a:lnTo>
                  <a:lnTo>
                    <a:pt x="508" y="121"/>
                  </a:lnTo>
                  <a:lnTo>
                    <a:pt x="547" y="133"/>
                  </a:lnTo>
                  <a:lnTo>
                    <a:pt x="584" y="148"/>
                  </a:lnTo>
                  <a:lnTo>
                    <a:pt x="616" y="162"/>
                  </a:lnTo>
                  <a:lnTo>
                    <a:pt x="644" y="177"/>
                  </a:lnTo>
                  <a:lnTo>
                    <a:pt x="667" y="191"/>
                  </a:lnTo>
                  <a:lnTo>
                    <a:pt x="683" y="204"/>
                  </a:lnTo>
                  <a:lnTo>
                    <a:pt x="693" y="213"/>
                  </a:lnTo>
                  <a:lnTo>
                    <a:pt x="712" y="446"/>
                  </a:lnTo>
                  <a:lnTo>
                    <a:pt x="712" y="496"/>
                  </a:lnTo>
                  <a:lnTo>
                    <a:pt x="602" y="631"/>
                  </a:lnTo>
                  <a:lnTo>
                    <a:pt x="726" y="661"/>
                  </a:lnTo>
                  <a:lnTo>
                    <a:pt x="818" y="542"/>
                  </a:lnTo>
                  <a:lnTo>
                    <a:pt x="822" y="508"/>
                  </a:lnTo>
                  <a:lnTo>
                    <a:pt x="826" y="464"/>
                  </a:lnTo>
                  <a:lnTo>
                    <a:pt x="828" y="413"/>
                  </a:lnTo>
                  <a:lnTo>
                    <a:pt x="828" y="357"/>
                  </a:lnTo>
                  <a:lnTo>
                    <a:pt x="825" y="300"/>
                  </a:lnTo>
                  <a:lnTo>
                    <a:pt x="818" y="245"/>
                  </a:lnTo>
                  <a:lnTo>
                    <a:pt x="806" y="194"/>
                  </a:lnTo>
                  <a:lnTo>
                    <a:pt x="790" y="151"/>
                  </a:lnTo>
                  <a:lnTo>
                    <a:pt x="786" y="133"/>
                  </a:lnTo>
                  <a:lnTo>
                    <a:pt x="772" y="117"/>
                  </a:lnTo>
                  <a:lnTo>
                    <a:pt x="752" y="101"/>
                  </a:lnTo>
                  <a:lnTo>
                    <a:pt x="726" y="86"/>
                  </a:lnTo>
                  <a:lnTo>
                    <a:pt x="693" y="71"/>
                  </a:lnTo>
                  <a:lnTo>
                    <a:pt x="656" y="58"/>
                  </a:lnTo>
                  <a:lnTo>
                    <a:pt x="616" y="46"/>
                  </a:lnTo>
                  <a:lnTo>
                    <a:pt x="572" y="34"/>
                  </a:lnTo>
                  <a:lnTo>
                    <a:pt x="526" y="25"/>
                  </a:lnTo>
                  <a:lnTo>
                    <a:pt x="479" y="16"/>
                  </a:lnTo>
                  <a:lnTo>
                    <a:pt x="431" y="9"/>
                  </a:lnTo>
                  <a:lnTo>
                    <a:pt x="382" y="4"/>
                  </a:lnTo>
                  <a:lnTo>
                    <a:pt x="336" y="1"/>
                  </a:lnTo>
                  <a:lnTo>
                    <a:pt x="291" y="0"/>
                  </a:lnTo>
                  <a:lnTo>
                    <a:pt x="248" y="0"/>
                  </a:lnTo>
                  <a:lnTo>
                    <a:pt x="209" y="3"/>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36"/>
            <p:cNvSpPr>
              <a:spLocks/>
            </p:cNvSpPr>
            <p:nvPr/>
          </p:nvSpPr>
          <p:spPr bwMode="auto">
            <a:xfrm>
              <a:off x="4446588" y="3763963"/>
              <a:ext cx="200025" cy="61913"/>
            </a:xfrm>
            <a:custGeom>
              <a:avLst/>
              <a:gdLst>
                <a:gd name="T0" fmla="*/ 0 w 251"/>
                <a:gd name="T1" fmla="*/ 0 h 78"/>
                <a:gd name="T2" fmla="*/ 15 w 251"/>
                <a:gd name="T3" fmla="*/ 2 h 78"/>
                <a:gd name="T4" fmla="*/ 30 w 251"/>
                <a:gd name="T5" fmla="*/ 4 h 78"/>
                <a:gd name="T6" fmla="*/ 44 w 251"/>
                <a:gd name="T7" fmla="*/ 7 h 78"/>
                <a:gd name="T8" fmla="*/ 59 w 251"/>
                <a:gd name="T9" fmla="*/ 8 h 78"/>
                <a:gd name="T10" fmla="*/ 76 w 251"/>
                <a:gd name="T11" fmla="*/ 9 h 78"/>
                <a:gd name="T12" fmla="*/ 91 w 251"/>
                <a:gd name="T13" fmla="*/ 10 h 78"/>
                <a:gd name="T14" fmla="*/ 107 w 251"/>
                <a:gd name="T15" fmla="*/ 11 h 78"/>
                <a:gd name="T16" fmla="*/ 122 w 251"/>
                <a:gd name="T17" fmla="*/ 11 h 78"/>
                <a:gd name="T18" fmla="*/ 138 w 251"/>
                <a:gd name="T19" fmla="*/ 11 h 78"/>
                <a:gd name="T20" fmla="*/ 153 w 251"/>
                <a:gd name="T21" fmla="*/ 10 h 78"/>
                <a:gd name="T22" fmla="*/ 169 w 251"/>
                <a:gd name="T23" fmla="*/ 10 h 78"/>
                <a:gd name="T24" fmla="*/ 184 w 251"/>
                <a:gd name="T25" fmla="*/ 9 h 78"/>
                <a:gd name="T26" fmla="*/ 200 w 251"/>
                <a:gd name="T27" fmla="*/ 8 h 78"/>
                <a:gd name="T28" fmla="*/ 215 w 251"/>
                <a:gd name="T29" fmla="*/ 7 h 78"/>
                <a:gd name="T30" fmla="*/ 230 w 251"/>
                <a:gd name="T31" fmla="*/ 5 h 78"/>
                <a:gd name="T32" fmla="*/ 245 w 251"/>
                <a:gd name="T33" fmla="*/ 3 h 78"/>
                <a:gd name="T34" fmla="*/ 251 w 251"/>
                <a:gd name="T35" fmla="*/ 61 h 78"/>
                <a:gd name="T36" fmla="*/ 240 w 251"/>
                <a:gd name="T37" fmla="*/ 64 h 78"/>
                <a:gd name="T38" fmla="*/ 228 w 251"/>
                <a:gd name="T39" fmla="*/ 66 h 78"/>
                <a:gd name="T40" fmla="*/ 214 w 251"/>
                <a:gd name="T41" fmla="*/ 69 h 78"/>
                <a:gd name="T42" fmla="*/ 198 w 251"/>
                <a:gd name="T43" fmla="*/ 72 h 78"/>
                <a:gd name="T44" fmla="*/ 182 w 251"/>
                <a:gd name="T45" fmla="*/ 73 h 78"/>
                <a:gd name="T46" fmla="*/ 163 w 251"/>
                <a:gd name="T47" fmla="*/ 76 h 78"/>
                <a:gd name="T48" fmla="*/ 146 w 251"/>
                <a:gd name="T49" fmla="*/ 77 h 78"/>
                <a:gd name="T50" fmla="*/ 127 w 251"/>
                <a:gd name="T51" fmla="*/ 78 h 78"/>
                <a:gd name="T52" fmla="*/ 108 w 251"/>
                <a:gd name="T53" fmla="*/ 78 h 78"/>
                <a:gd name="T54" fmla="*/ 89 w 251"/>
                <a:gd name="T55" fmla="*/ 77 h 78"/>
                <a:gd name="T56" fmla="*/ 72 w 251"/>
                <a:gd name="T57" fmla="*/ 76 h 78"/>
                <a:gd name="T58" fmla="*/ 55 w 251"/>
                <a:gd name="T59" fmla="*/ 74 h 78"/>
                <a:gd name="T60" fmla="*/ 39 w 251"/>
                <a:gd name="T61" fmla="*/ 71 h 78"/>
                <a:gd name="T62" fmla="*/ 24 w 251"/>
                <a:gd name="T63" fmla="*/ 68 h 78"/>
                <a:gd name="T64" fmla="*/ 11 w 251"/>
                <a:gd name="T65" fmla="*/ 63 h 78"/>
                <a:gd name="T66" fmla="*/ 0 w 251"/>
                <a:gd name="T67" fmla="*/ 57 h 78"/>
                <a:gd name="T68" fmla="*/ 0 w 251"/>
                <a:gd name="T6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1" h="78">
                  <a:moveTo>
                    <a:pt x="0" y="0"/>
                  </a:moveTo>
                  <a:lnTo>
                    <a:pt x="15" y="2"/>
                  </a:lnTo>
                  <a:lnTo>
                    <a:pt x="30" y="4"/>
                  </a:lnTo>
                  <a:lnTo>
                    <a:pt x="44" y="7"/>
                  </a:lnTo>
                  <a:lnTo>
                    <a:pt x="59" y="8"/>
                  </a:lnTo>
                  <a:lnTo>
                    <a:pt x="76" y="9"/>
                  </a:lnTo>
                  <a:lnTo>
                    <a:pt x="91" y="10"/>
                  </a:lnTo>
                  <a:lnTo>
                    <a:pt x="107" y="11"/>
                  </a:lnTo>
                  <a:lnTo>
                    <a:pt x="122" y="11"/>
                  </a:lnTo>
                  <a:lnTo>
                    <a:pt x="138" y="11"/>
                  </a:lnTo>
                  <a:lnTo>
                    <a:pt x="153" y="10"/>
                  </a:lnTo>
                  <a:lnTo>
                    <a:pt x="169" y="10"/>
                  </a:lnTo>
                  <a:lnTo>
                    <a:pt x="184" y="9"/>
                  </a:lnTo>
                  <a:lnTo>
                    <a:pt x="200" y="8"/>
                  </a:lnTo>
                  <a:lnTo>
                    <a:pt x="215" y="7"/>
                  </a:lnTo>
                  <a:lnTo>
                    <a:pt x="230" y="5"/>
                  </a:lnTo>
                  <a:lnTo>
                    <a:pt x="245" y="3"/>
                  </a:lnTo>
                  <a:lnTo>
                    <a:pt x="251" y="61"/>
                  </a:lnTo>
                  <a:lnTo>
                    <a:pt x="240" y="64"/>
                  </a:lnTo>
                  <a:lnTo>
                    <a:pt x="228" y="66"/>
                  </a:lnTo>
                  <a:lnTo>
                    <a:pt x="214" y="69"/>
                  </a:lnTo>
                  <a:lnTo>
                    <a:pt x="198" y="72"/>
                  </a:lnTo>
                  <a:lnTo>
                    <a:pt x="182" y="73"/>
                  </a:lnTo>
                  <a:lnTo>
                    <a:pt x="163" y="76"/>
                  </a:lnTo>
                  <a:lnTo>
                    <a:pt x="146" y="77"/>
                  </a:lnTo>
                  <a:lnTo>
                    <a:pt x="127" y="78"/>
                  </a:lnTo>
                  <a:lnTo>
                    <a:pt x="108" y="78"/>
                  </a:lnTo>
                  <a:lnTo>
                    <a:pt x="89" y="77"/>
                  </a:lnTo>
                  <a:lnTo>
                    <a:pt x="72" y="76"/>
                  </a:lnTo>
                  <a:lnTo>
                    <a:pt x="55" y="74"/>
                  </a:lnTo>
                  <a:lnTo>
                    <a:pt x="39" y="71"/>
                  </a:lnTo>
                  <a:lnTo>
                    <a:pt x="24" y="68"/>
                  </a:lnTo>
                  <a:lnTo>
                    <a:pt x="11" y="63"/>
                  </a:lnTo>
                  <a:lnTo>
                    <a:pt x="0" y="57"/>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37"/>
            <p:cNvSpPr>
              <a:spLocks/>
            </p:cNvSpPr>
            <p:nvPr/>
          </p:nvSpPr>
          <p:spPr bwMode="auto">
            <a:xfrm>
              <a:off x="4481513" y="3770313"/>
              <a:ext cx="119062" cy="53975"/>
            </a:xfrm>
            <a:custGeom>
              <a:avLst/>
              <a:gdLst>
                <a:gd name="T0" fmla="*/ 11 w 149"/>
                <a:gd name="T1" fmla="*/ 0 h 67"/>
                <a:gd name="T2" fmla="*/ 0 w 149"/>
                <a:gd name="T3" fmla="*/ 59 h 67"/>
                <a:gd name="T4" fmla="*/ 18 w 149"/>
                <a:gd name="T5" fmla="*/ 63 h 67"/>
                <a:gd name="T6" fmla="*/ 36 w 149"/>
                <a:gd name="T7" fmla="*/ 65 h 67"/>
                <a:gd name="T8" fmla="*/ 56 w 149"/>
                <a:gd name="T9" fmla="*/ 67 h 67"/>
                <a:gd name="T10" fmla="*/ 75 w 149"/>
                <a:gd name="T11" fmla="*/ 67 h 67"/>
                <a:gd name="T12" fmla="*/ 95 w 149"/>
                <a:gd name="T13" fmla="*/ 65 h 67"/>
                <a:gd name="T14" fmla="*/ 114 w 149"/>
                <a:gd name="T15" fmla="*/ 63 h 67"/>
                <a:gd name="T16" fmla="*/ 132 w 149"/>
                <a:gd name="T17" fmla="*/ 60 h 67"/>
                <a:gd name="T18" fmla="*/ 149 w 149"/>
                <a:gd name="T19" fmla="*/ 55 h 67"/>
                <a:gd name="T20" fmla="*/ 135 w 149"/>
                <a:gd name="T21" fmla="*/ 0 h 67"/>
                <a:gd name="T22" fmla="*/ 119 w 149"/>
                <a:gd name="T23" fmla="*/ 2 h 67"/>
                <a:gd name="T24" fmla="*/ 103 w 149"/>
                <a:gd name="T25" fmla="*/ 3 h 67"/>
                <a:gd name="T26" fmla="*/ 88 w 149"/>
                <a:gd name="T27" fmla="*/ 3 h 67"/>
                <a:gd name="T28" fmla="*/ 72 w 149"/>
                <a:gd name="T29" fmla="*/ 3 h 67"/>
                <a:gd name="T30" fmla="*/ 56 w 149"/>
                <a:gd name="T31" fmla="*/ 3 h 67"/>
                <a:gd name="T32" fmla="*/ 41 w 149"/>
                <a:gd name="T33" fmla="*/ 2 h 67"/>
                <a:gd name="T34" fmla="*/ 26 w 149"/>
                <a:gd name="T35" fmla="*/ 1 h 67"/>
                <a:gd name="T36" fmla="*/ 11 w 149"/>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9" h="67">
                  <a:moveTo>
                    <a:pt x="11" y="0"/>
                  </a:moveTo>
                  <a:lnTo>
                    <a:pt x="0" y="59"/>
                  </a:lnTo>
                  <a:lnTo>
                    <a:pt x="18" y="63"/>
                  </a:lnTo>
                  <a:lnTo>
                    <a:pt x="36" y="65"/>
                  </a:lnTo>
                  <a:lnTo>
                    <a:pt x="56" y="67"/>
                  </a:lnTo>
                  <a:lnTo>
                    <a:pt x="75" y="67"/>
                  </a:lnTo>
                  <a:lnTo>
                    <a:pt x="95" y="65"/>
                  </a:lnTo>
                  <a:lnTo>
                    <a:pt x="114" y="63"/>
                  </a:lnTo>
                  <a:lnTo>
                    <a:pt x="132" y="60"/>
                  </a:lnTo>
                  <a:lnTo>
                    <a:pt x="149" y="55"/>
                  </a:lnTo>
                  <a:lnTo>
                    <a:pt x="135" y="0"/>
                  </a:lnTo>
                  <a:lnTo>
                    <a:pt x="119" y="2"/>
                  </a:lnTo>
                  <a:lnTo>
                    <a:pt x="103" y="3"/>
                  </a:lnTo>
                  <a:lnTo>
                    <a:pt x="88" y="3"/>
                  </a:lnTo>
                  <a:lnTo>
                    <a:pt x="72" y="3"/>
                  </a:lnTo>
                  <a:lnTo>
                    <a:pt x="56" y="3"/>
                  </a:lnTo>
                  <a:lnTo>
                    <a:pt x="41" y="2"/>
                  </a:lnTo>
                  <a:lnTo>
                    <a:pt x="26" y="1"/>
                  </a:lnTo>
                  <a:lnTo>
                    <a:pt x="11"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8"/>
            <p:cNvSpPr>
              <a:spLocks/>
            </p:cNvSpPr>
            <p:nvPr/>
          </p:nvSpPr>
          <p:spPr bwMode="auto">
            <a:xfrm>
              <a:off x="4518025" y="3776663"/>
              <a:ext cx="20637" cy="47625"/>
            </a:xfrm>
            <a:custGeom>
              <a:avLst/>
              <a:gdLst>
                <a:gd name="T0" fmla="*/ 0 w 27"/>
                <a:gd name="T1" fmla="*/ 0 h 60"/>
                <a:gd name="T2" fmla="*/ 0 w 27"/>
                <a:gd name="T3" fmla="*/ 60 h 60"/>
                <a:gd name="T4" fmla="*/ 27 w 27"/>
                <a:gd name="T5" fmla="*/ 54 h 60"/>
                <a:gd name="T6" fmla="*/ 27 w 27"/>
                <a:gd name="T7" fmla="*/ 0 h 60"/>
                <a:gd name="T8" fmla="*/ 0 w 27"/>
                <a:gd name="T9" fmla="*/ 0 h 60"/>
              </a:gdLst>
              <a:ahLst/>
              <a:cxnLst>
                <a:cxn ang="0">
                  <a:pos x="T0" y="T1"/>
                </a:cxn>
                <a:cxn ang="0">
                  <a:pos x="T2" y="T3"/>
                </a:cxn>
                <a:cxn ang="0">
                  <a:pos x="T4" y="T5"/>
                </a:cxn>
                <a:cxn ang="0">
                  <a:pos x="T6" y="T7"/>
                </a:cxn>
                <a:cxn ang="0">
                  <a:pos x="T8" y="T9"/>
                </a:cxn>
              </a:cxnLst>
              <a:rect l="0" t="0" r="r" b="b"/>
              <a:pathLst>
                <a:path w="27" h="60">
                  <a:moveTo>
                    <a:pt x="0" y="0"/>
                  </a:moveTo>
                  <a:lnTo>
                    <a:pt x="0" y="60"/>
                  </a:lnTo>
                  <a:lnTo>
                    <a:pt x="27" y="54"/>
                  </a:lnTo>
                  <a:lnTo>
                    <a:pt x="27" y="0"/>
                  </a:lnTo>
                  <a:lnTo>
                    <a:pt x="0" y="0"/>
                  </a:lnTo>
                  <a:close/>
                </a:path>
              </a:pathLst>
            </a:custGeom>
            <a:solidFill>
              <a:srgbClr val="B2AF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9"/>
            <p:cNvSpPr>
              <a:spLocks/>
            </p:cNvSpPr>
            <p:nvPr/>
          </p:nvSpPr>
          <p:spPr bwMode="auto">
            <a:xfrm>
              <a:off x="4449763" y="3827463"/>
              <a:ext cx="200025" cy="19050"/>
            </a:xfrm>
            <a:custGeom>
              <a:avLst/>
              <a:gdLst>
                <a:gd name="T0" fmla="*/ 0 w 252"/>
                <a:gd name="T1" fmla="*/ 0 h 25"/>
                <a:gd name="T2" fmla="*/ 16 w 252"/>
                <a:gd name="T3" fmla="*/ 5 h 25"/>
                <a:gd name="T4" fmla="*/ 32 w 252"/>
                <a:gd name="T5" fmla="*/ 8 h 25"/>
                <a:gd name="T6" fmla="*/ 48 w 252"/>
                <a:gd name="T7" fmla="*/ 10 h 25"/>
                <a:gd name="T8" fmla="*/ 66 w 252"/>
                <a:gd name="T9" fmla="*/ 13 h 25"/>
                <a:gd name="T10" fmla="*/ 82 w 252"/>
                <a:gd name="T11" fmla="*/ 14 h 25"/>
                <a:gd name="T12" fmla="*/ 99 w 252"/>
                <a:gd name="T13" fmla="*/ 15 h 25"/>
                <a:gd name="T14" fmla="*/ 115 w 252"/>
                <a:gd name="T15" fmla="*/ 15 h 25"/>
                <a:gd name="T16" fmla="*/ 131 w 252"/>
                <a:gd name="T17" fmla="*/ 14 h 25"/>
                <a:gd name="T18" fmla="*/ 149 w 252"/>
                <a:gd name="T19" fmla="*/ 14 h 25"/>
                <a:gd name="T20" fmla="*/ 165 w 252"/>
                <a:gd name="T21" fmla="*/ 13 h 25"/>
                <a:gd name="T22" fmla="*/ 180 w 252"/>
                <a:gd name="T23" fmla="*/ 12 h 25"/>
                <a:gd name="T24" fmla="*/ 196 w 252"/>
                <a:gd name="T25" fmla="*/ 9 h 25"/>
                <a:gd name="T26" fmla="*/ 211 w 252"/>
                <a:gd name="T27" fmla="*/ 8 h 25"/>
                <a:gd name="T28" fmla="*/ 225 w 252"/>
                <a:gd name="T29" fmla="*/ 6 h 25"/>
                <a:gd name="T30" fmla="*/ 239 w 252"/>
                <a:gd name="T31" fmla="*/ 4 h 25"/>
                <a:gd name="T32" fmla="*/ 252 w 252"/>
                <a:gd name="T33" fmla="*/ 1 h 25"/>
                <a:gd name="T34" fmla="*/ 236 w 252"/>
                <a:gd name="T35" fmla="*/ 7 h 25"/>
                <a:gd name="T36" fmla="*/ 221 w 252"/>
                <a:gd name="T37" fmla="*/ 13 h 25"/>
                <a:gd name="T38" fmla="*/ 206 w 252"/>
                <a:gd name="T39" fmla="*/ 16 h 25"/>
                <a:gd name="T40" fmla="*/ 191 w 252"/>
                <a:gd name="T41" fmla="*/ 20 h 25"/>
                <a:gd name="T42" fmla="*/ 176 w 252"/>
                <a:gd name="T43" fmla="*/ 22 h 25"/>
                <a:gd name="T44" fmla="*/ 161 w 252"/>
                <a:gd name="T45" fmla="*/ 24 h 25"/>
                <a:gd name="T46" fmla="*/ 146 w 252"/>
                <a:gd name="T47" fmla="*/ 25 h 25"/>
                <a:gd name="T48" fmla="*/ 131 w 252"/>
                <a:gd name="T49" fmla="*/ 25 h 25"/>
                <a:gd name="T50" fmla="*/ 116 w 252"/>
                <a:gd name="T51" fmla="*/ 25 h 25"/>
                <a:gd name="T52" fmla="*/ 101 w 252"/>
                <a:gd name="T53" fmla="*/ 24 h 25"/>
                <a:gd name="T54" fmla="*/ 86 w 252"/>
                <a:gd name="T55" fmla="*/ 23 h 25"/>
                <a:gd name="T56" fmla="*/ 71 w 252"/>
                <a:gd name="T57" fmla="*/ 22 h 25"/>
                <a:gd name="T58" fmla="*/ 55 w 252"/>
                <a:gd name="T59" fmla="*/ 20 h 25"/>
                <a:gd name="T60" fmla="*/ 40 w 252"/>
                <a:gd name="T61" fmla="*/ 19 h 25"/>
                <a:gd name="T62" fmla="*/ 24 w 252"/>
                <a:gd name="T63" fmla="*/ 15 h 25"/>
                <a:gd name="T64" fmla="*/ 8 w 252"/>
                <a:gd name="T65" fmla="*/ 13 h 25"/>
                <a:gd name="T66" fmla="*/ 0 w 252"/>
                <a:gd name="T6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2" h="25">
                  <a:moveTo>
                    <a:pt x="0" y="0"/>
                  </a:moveTo>
                  <a:lnTo>
                    <a:pt x="16" y="5"/>
                  </a:lnTo>
                  <a:lnTo>
                    <a:pt x="32" y="8"/>
                  </a:lnTo>
                  <a:lnTo>
                    <a:pt x="48" y="10"/>
                  </a:lnTo>
                  <a:lnTo>
                    <a:pt x="66" y="13"/>
                  </a:lnTo>
                  <a:lnTo>
                    <a:pt x="82" y="14"/>
                  </a:lnTo>
                  <a:lnTo>
                    <a:pt x="99" y="15"/>
                  </a:lnTo>
                  <a:lnTo>
                    <a:pt x="115" y="15"/>
                  </a:lnTo>
                  <a:lnTo>
                    <a:pt x="131" y="14"/>
                  </a:lnTo>
                  <a:lnTo>
                    <a:pt x="149" y="14"/>
                  </a:lnTo>
                  <a:lnTo>
                    <a:pt x="165" y="13"/>
                  </a:lnTo>
                  <a:lnTo>
                    <a:pt x="180" y="12"/>
                  </a:lnTo>
                  <a:lnTo>
                    <a:pt x="196" y="9"/>
                  </a:lnTo>
                  <a:lnTo>
                    <a:pt x="211" y="8"/>
                  </a:lnTo>
                  <a:lnTo>
                    <a:pt x="225" y="6"/>
                  </a:lnTo>
                  <a:lnTo>
                    <a:pt x="239" y="4"/>
                  </a:lnTo>
                  <a:lnTo>
                    <a:pt x="252" y="1"/>
                  </a:lnTo>
                  <a:lnTo>
                    <a:pt x="236" y="7"/>
                  </a:lnTo>
                  <a:lnTo>
                    <a:pt x="221" y="13"/>
                  </a:lnTo>
                  <a:lnTo>
                    <a:pt x="206" y="16"/>
                  </a:lnTo>
                  <a:lnTo>
                    <a:pt x="191" y="20"/>
                  </a:lnTo>
                  <a:lnTo>
                    <a:pt x="176" y="22"/>
                  </a:lnTo>
                  <a:lnTo>
                    <a:pt x="161" y="24"/>
                  </a:lnTo>
                  <a:lnTo>
                    <a:pt x="146" y="25"/>
                  </a:lnTo>
                  <a:lnTo>
                    <a:pt x="131" y="25"/>
                  </a:lnTo>
                  <a:lnTo>
                    <a:pt x="116" y="25"/>
                  </a:lnTo>
                  <a:lnTo>
                    <a:pt x="101" y="24"/>
                  </a:lnTo>
                  <a:lnTo>
                    <a:pt x="86" y="23"/>
                  </a:lnTo>
                  <a:lnTo>
                    <a:pt x="71" y="22"/>
                  </a:lnTo>
                  <a:lnTo>
                    <a:pt x="55" y="20"/>
                  </a:lnTo>
                  <a:lnTo>
                    <a:pt x="40" y="19"/>
                  </a:lnTo>
                  <a:lnTo>
                    <a:pt x="24" y="15"/>
                  </a:lnTo>
                  <a:lnTo>
                    <a:pt x="8" y="13"/>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40"/>
            <p:cNvSpPr>
              <a:spLocks/>
            </p:cNvSpPr>
            <p:nvPr/>
          </p:nvSpPr>
          <p:spPr bwMode="auto">
            <a:xfrm>
              <a:off x="4332288" y="4371975"/>
              <a:ext cx="60325" cy="439738"/>
            </a:xfrm>
            <a:custGeom>
              <a:avLst/>
              <a:gdLst>
                <a:gd name="T0" fmla="*/ 4 w 78"/>
                <a:gd name="T1" fmla="*/ 0 h 553"/>
                <a:gd name="T2" fmla="*/ 78 w 78"/>
                <a:gd name="T3" fmla="*/ 46 h 553"/>
                <a:gd name="T4" fmla="*/ 78 w 78"/>
                <a:gd name="T5" fmla="*/ 553 h 553"/>
                <a:gd name="T6" fmla="*/ 0 w 78"/>
                <a:gd name="T7" fmla="*/ 473 h 553"/>
                <a:gd name="T8" fmla="*/ 4 w 78"/>
                <a:gd name="T9" fmla="*/ 0 h 553"/>
              </a:gdLst>
              <a:ahLst/>
              <a:cxnLst>
                <a:cxn ang="0">
                  <a:pos x="T0" y="T1"/>
                </a:cxn>
                <a:cxn ang="0">
                  <a:pos x="T2" y="T3"/>
                </a:cxn>
                <a:cxn ang="0">
                  <a:pos x="T4" y="T5"/>
                </a:cxn>
                <a:cxn ang="0">
                  <a:pos x="T6" y="T7"/>
                </a:cxn>
                <a:cxn ang="0">
                  <a:pos x="T8" y="T9"/>
                </a:cxn>
              </a:cxnLst>
              <a:rect l="0" t="0" r="r" b="b"/>
              <a:pathLst>
                <a:path w="78" h="553">
                  <a:moveTo>
                    <a:pt x="4" y="0"/>
                  </a:moveTo>
                  <a:lnTo>
                    <a:pt x="78" y="46"/>
                  </a:lnTo>
                  <a:lnTo>
                    <a:pt x="78" y="553"/>
                  </a:lnTo>
                  <a:lnTo>
                    <a:pt x="0" y="473"/>
                  </a:lnTo>
                  <a:lnTo>
                    <a:pt x="4" y="0"/>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41"/>
            <p:cNvSpPr>
              <a:spLocks/>
            </p:cNvSpPr>
            <p:nvPr/>
          </p:nvSpPr>
          <p:spPr bwMode="auto">
            <a:xfrm>
              <a:off x="4391025" y="4408488"/>
              <a:ext cx="744537" cy="477838"/>
            </a:xfrm>
            <a:custGeom>
              <a:avLst/>
              <a:gdLst>
                <a:gd name="T0" fmla="*/ 0 w 938"/>
                <a:gd name="T1" fmla="*/ 0 h 601"/>
                <a:gd name="T2" fmla="*/ 936 w 938"/>
                <a:gd name="T3" fmla="*/ 86 h 601"/>
                <a:gd name="T4" fmla="*/ 938 w 938"/>
                <a:gd name="T5" fmla="*/ 601 h 601"/>
                <a:gd name="T6" fmla="*/ 1 w 938"/>
                <a:gd name="T7" fmla="*/ 500 h 601"/>
                <a:gd name="T8" fmla="*/ 0 w 938"/>
                <a:gd name="T9" fmla="*/ 0 h 601"/>
              </a:gdLst>
              <a:ahLst/>
              <a:cxnLst>
                <a:cxn ang="0">
                  <a:pos x="T0" y="T1"/>
                </a:cxn>
                <a:cxn ang="0">
                  <a:pos x="T2" y="T3"/>
                </a:cxn>
                <a:cxn ang="0">
                  <a:pos x="T4" y="T5"/>
                </a:cxn>
                <a:cxn ang="0">
                  <a:pos x="T6" y="T7"/>
                </a:cxn>
                <a:cxn ang="0">
                  <a:pos x="T8" y="T9"/>
                </a:cxn>
              </a:cxnLst>
              <a:rect l="0" t="0" r="r" b="b"/>
              <a:pathLst>
                <a:path w="938" h="601">
                  <a:moveTo>
                    <a:pt x="0" y="0"/>
                  </a:moveTo>
                  <a:lnTo>
                    <a:pt x="936" y="86"/>
                  </a:lnTo>
                  <a:lnTo>
                    <a:pt x="938" y="601"/>
                  </a:lnTo>
                  <a:lnTo>
                    <a:pt x="1" y="500"/>
                  </a:lnTo>
                  <a:lnTo>
                    <a:pt x="0"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42"/>
            <p:cNvSpPr>
              <a:spLocks/>
            </p:cNvSpPr>
            <p:nvPr/>
          </p:nvSpPr>
          <p:spPr bwMode="auto">
            <a:xfrm>
              <a:off x="4337050" y="3892550"/>
              <a:ext cx="960437" cy="428625"/>
            </a:xfrm>
            <a:custGeom>
              <a:avLst/>
              <a:gdLst>
                <a:gd name="T0" fmla="*/ 34 w 1211"/>
                <a:gd name="T1" fmla="*/ 0 h 540"/>
                <a:gd name="T2" fmla="*/ 247 w 1211"/>
                <a:gd name="T3" fmla="*/ 6 h 540"/>
                <a:gd name="T4" fmla="*/ 421 w 1211"/>
                <a:gd name="T5" fmla="*/ 21 h 540"/>
                <a:gd name="T6" fmla="*/ 422 w 1211"/>
                <a:gd name="T7" fmla="*/ 73 h 540"/>
                <a:gd name="T8" fmla="*/ 429 w 1211"/>
                <a:gd name="T9" fmla="*/ 121 h 540"/>
                <a:gd name="T10" fmla="*/ 440 w 1211"/>
                <a:gd name="T11" fmla="*/ 167 h 540"/>
                <a:gd name="T12" fmla="*/ 459 w 1211"/>
                <a:gd name="T13" fmla="*/ 211 h 540"/>
                <a:gd name="T14" fmla="*/ 481 w 1211"/>
                <a:gd name="T15" fmla="*/ 251 h 540"/>
                <a:gd name="T16" fmla="*/ 508 w 1211"/>
                <a:gd name="T17" fmla="*/ 289 h 540"/>
                <a:gd name="T18" fmla="*/ 539 w 1211"/>
                <a:gd name="T19" fmla="*/ 324 h 540"/>
                <a:gd name="T20" fmla="*/ 574 w 1211"/>
                <a:gd name="T21" fmla="*/ 356 h 540"/>
                <a:gd name="T22" fmla="*/ 1021 w 1211"/>
                <a:gd name="T23" fmla="*/ 415 h 540"/>
                <a:gd name="T24" fmla="*/ 1162 w 1211"/>
                <a:gd name="T25" fmla="*/ 351 h 540"/>
                <a:gd name="T26" fmla="*/ 1211 w 1211"/>
                <a:gd name="T27" fmla="*/ 389 h 540"/>
                <a:gd name="T28" fmla="*/ 1140 w 1211"/>
                <a:gd name="T29" fmla="*/ 540 h 540"/>
                <a:gd name="T30" fmla="*/ 70 w 1211"/>
                <a:gd name="T31" fmla="*/ 459 h 540"/>
                <a:gd name="T32" fmla="*/ 14 w 1211"/>
                <a:gd name="T33" fmla="*/ 415 h 540"/>
                <a:gd name="T34" fmla="*/ 0 w 1211"/>
                <a:gd name="T35" fmla="*/ 340 h 540"/>
                <a:gd name="T36" fmla="*/ 34 w 1211"/>
                <a:gd name="T37"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1" h="540">
                  <a:moveTo>
                    <a:pt x="34" y="0"/>
                  </a:moveTo>
                  <a:lnTo>
                    <a:pt x="247" y="6"/>
                  </a:lnTo>
                  <a:lnTo>
                    <a:pt x="421" y="21"/>
                  </a:lnTo>
                  <a:lnTo>
                    <a:pt x="422" y="73"/>
                  </a:lnTo>
                  <a:lnTo>
                    <a:pt x="429" y="121"/>
                  </a:lnTo>
                  <a:lnTo>
                    <a:pt x="440" y="167"/>
                  </a:lnTo>
                  <a:lnTo>
                    <a:pt x="459" y="211"/>
                  </a:lnTo>
                  <a:lnTo>
                    <a:pt x="481" y="251"/>
                  </a:lnTo>
                  <a:lnTo>
                    <a:pt x="508" y="289"/>
                  </a:lnTo>
                  <a:lnTo>
                    <a:pt x="539" y="324"/>
                  </a:lnTo>
                  <a:lnTo>
                    <a:pt x="574" y="356"/>
                  </a:lnTo>
                  <a:lnTo>
                    <a:pt x="1021" y="415"/>
                  </a:lnTo>
                  <a:lnTo>
                    <a:pt x="1162" y="351"/>
                  </a:lnTo>
                  <a:lnTo>
                    <a:pt x="1211" y="389"/>
                  </a:lnTo>
                  <a:lnTo>
                    <a:pt x="1140" y="540"/>
                  </a:lnTo>
                  <a:lnTo>
                    <a:pt x="70" y="459"/>
                  </a:lnTo>
                  <a:lnTo>
                    <a:pt x="14" y="415"/>
                  </a:lnTo>
                  <a:lnTo>
                    <a:pt x="0" y="340"/>
                  </a:lnTo>
                  <a:lnTo>
                    <a:pt x="34"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43"/>
            <p:cNvSpPr>
              <a:spLocks/>
            </p:cNvSpPr>
            <p:nvPr/>
          </p:nvSpPr>
          <p:spPr bwMode="auto">
            <a:xfrm>
              <a:off x="4646613" y="3905250"/>
              <a:ext cx="582612" cy="312738"/>
            </a:xfrm>
            <a:custGeom>
              <a:avLst/>
              <a:gdLst>
                <a:gd name="T0" fmla="*/ 0 w 733"/>
                <a:gd name="T1" fmla="*/ 0 h 394"/>
                <a:gd name="T2" fmla="*/ 56 w 733"/>
                <a:gd name="T3" fmla="*/ 0 h 394"/>
                <a:gd name="T4" fmla="*/ 56 w 733"/>
                <a:gd name="T5" fmla="*/ 96 h 394"/>
                <a:gd name="T6" fmla="*/ 82 w 733"/>
                <a:gd name="T7" fmla="*/ 149 h 394"/>
                <a:gd name="T8" fmla="*/ 106 w 733"/>
                <a:gd name="T9" fmla="*/ 194 h 394"/>
                <a:gd name="T10" fmla="*/ 129 w 733"/>
                <a:gd name="T11" fmla="*/ 231 h 394"/>
                <a:gd name="T12" fmla="*/ 153 w 733"/>
                <a:gd name="T13" fmla="*/ 261 h 394"/>
                <a:gd name="T14" fmla="*/ 176 w 733"/>
                <a:gd name="T15" fmla="*/ 285 h 394"/>
                <a:gd name="T16" fmla="*/ 202 w 733"/>
                <a:gd name="T17" fmla="*/ 303 h 394"/>
                <a:gd name="T18" fmla="*/ 229 w 733"/>
                <a:gd name="T19" fmla="*/ 317 h 394"/>
                <a:gd name="T20" fmla="*/ 258 w 733"/>
                <a:gd name="T21" fmla="*/ 327 h 394"/>
                <a:gd name="T22" fmla="*/ 289 w 733"/>
                <a:gd name="T23" fmla="*/ 334 h 394"/>
                <a:gd name="T24" fmla="*/ 324 w 733"/>
                <a:gd name="T25" fmla="*/ 339 h 394"/>
                <a:gd name="T26" fmla="*/ 362 w 733"/>
                <a:gd name="T27" fmla="*/ 341 h 394"/>
                <a:gd name="T28" fmla="*/ 404 w 733"/>
                <a:gd name="T29" fmla="*/ 343 h 394"/>
                <a:gd name="T30" fmla="*/ 452 w 733"/>
                <a:gd name="T31" fmla="*/ 345 h 394"/>
                <a:gd name="T32" fmla="*/ 504 w 733"/>
                <a:gd name="T33" fmla="*/ 347 h 394"/>
                <a:gd name="T34" fmla="*/ 561 w 733"/>
                <a:gd name="T35" fmla="*/ 350 h 394"/>
                <a:gd name="T36" fmla="*/ 626 w 733"/>
                <a:gd name="T37" fmla="*/ 356 h 394"/>
                <a:gd name="T38" fmla="*/ 690 w 733"/>
                <a:gd name="T39" fmla="*/ 330 h 394"/>
                <a:gd name="T40" fmla="*/ 733 w 733"/>
                <a:gd name="T41" fmla="*/ 303 h 394"/>
                <a:gd name="T42" fmla="*/ 708 w 733"/>
                <a:gd name="T43" fmla="*/ 369 h 394"/>
                <a:gd name="T44" fmla="*/ 622 w 733"/>
                <a:gd name="T45" fmla="*/ 394 h 394"/>
                <a:gd name="T46" fmla="*/ 558 w 733"/>
                <a:gd name="T47" fmla="*/ 391 h 394"/>
                <a:gd name="T48" fmla="*/ 497 w 733"/>
                <a:gd name="T49" fmla="*/ 388 h 394"/>
                <a:gd name="T50" fmla="*/ 439 w 733"/>
                <a:gd name="T51" fmla="*/ 386 h 394"/>
                <a:gd name="T52" fmla="*/ 384 w 733"/>
                <a:gd name="T53" fmla="*/ 385 h 394"/>
                <a:gd name="T54" fmla="*/ 333 w 733"/>
                <a:gd name="T55" fmla="*/ 383 h 394"/>
                <a:gd name="T56" fmla="*/ 286 w 733"/>
                <a:gd name="T57" fmla="*/ 379 h 394"/>
                <a:gd name="T58" fmla="*/ 241 w 733"/>
                <a:gd name="T59" fmla="*/ 372 h 394"/>
                <a:gd name="T60" fmla="*/ 200 w 733"/>
                <a:gd name="T61" fmla="*/ 362 h 394"/>
                <a:gd name="T62" fmla="*/ 162 w 733"/>
                <a:gd name="T63" fmla="*/ 348 h 394"/>
                <a:gd name="T64" fmla="*/ 129 w 733"/>
                <a:gd name="T65" fmla="*/ 330 h 394"/>
                <a:gd name="T66" fmla="*/ 98 w 733"/>
                <a:gd name="T67" fmla="*/ 304 h 394"/>
                <a:gd name="T68" fmla="*/ 71 w 733"/>
                <a:gd name="T69" fmla="*/ 273 h 394"/>
                <a:gd name="T70" fmla="*/ 48 w 733"/>
                <a:gd name="T71" fmla="*/ 234 h 394"/>
                <a:gd name="T72" fmla="*/ 29 w 733"/>
                <a:gd name="T73" fmla="*/ 187 h 394"/>
                <a:gd name="T74" fmla="*/ 13 w 733"/>
                <a:gd name="T75" fmla="*/ 131 h 394"/>
                <a:gd name="T76" fmla="*/ 0 w 733"/>
                <a:gd name="T77" fmla="*/ 65 h 394"/>
                <a:gd name="T78" fmla="*/ 0 w 733"/>
                <a:gd name="T79"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3" h="394">
                  <a:moveTo>
                    <a:pt x="0" y="0"/>
                  </a:moveTo>
                  <a:lnTo>
                    <a:pt x="56" y="0"/>
                  </a:lnTo>
                  <a:lnTo>
                    <a:pt x="56" y="96"/>
                  </a:lnTo>
                  <a:lnTo>
                    <a:pt x="82" y="149"/>
                  </a:lnTo>
                  <a:lnTo>
                    <a:pt x="106" y="194"/>
                  </a:lnTo>
                  <a:lnTo>
                    <a:pt x="129" y="231"/>
                  </a:lnTo>
                  <a:lnTo>
                    <a:pt x="153" y="261"/>
                  </a:lnTo>
                  <a:lnTo>
                    <a:pt x="176" y="285"/>
                  </a:lnTo>
                  <a:lnTo>
                    <a:pt x="202" y="303"/>
                  </a:lnTo>
                  <a:lnTo>
                    <a:pt x="229" y="317"/>
                  </a:lnTo>
                  <a:lnTo>
                    <a:pt x="258" y="327"/>
                  </a:lnTo>
                  <a:lnTo>
                    <a:pt x="289" y="334"/>
                  </a:lnTo>
                  <a:lnTo>
                    <a:pt x="324" y="339"/>
                  </a:lnTo>
                  <a:lnTo>
                    <a:pt x="362" y="341"/>
                  </a:lnTo>
                  <a:lnTo>
                    <a:pt x="404" y="343"/>
                  </a:lnTo>
                  <a:lnTo>
                    <a:pt x="452" y="345"/>
                  </a:lnTo>
                  <a:lnTo>
                    <a:pt x="504" y="347"/>
                  </a:lnTo>
                  <a:lnTo>
                    <a:pt x="561" y="350"/>
                  </a:lnTo>
                  <a:lnTo>
                    <a:pt x="626" y="356"/>
                  </a:lnTo>
                  <a:lnTo>
                    <a:pt x="690" y="330"/>
                  </a:lnTo>
                  <a:lnTo>
                    <a:pt x="733" y="303"/>
                  </a:lnTo>
                  <a:lnTo>
                    <a:pt x="708" y="369"/>
                  </a:lnTo>
                  <a:lnTo>
                    <a:pt x="622" y="394"/>
                  </a:lnTo>
                  <a:lnTo>
                    <a:pt x="558" y="391"/>
                  </a:lnTo>
                  <a:lnTo>
                    <a:pt x="497" y="388"/>
                  </a:lnTo>
                  <a:lnTo>
                    <a:pt x="439" y="386"/>
                  </a:lnTo>
                  <a:lnTo>
                    <a:pt x="384" y="385"/>
                  </a:lnTo>
                  <a:lnTo>
                    <a:pt x="333" y="383"/>
                  </a:lnTo>
                  <a:lnTo>
                    <a:pt x="286" y="379"/>
                  </a:lnTo>
                  <a:lnTo>
                    <a:pt x="241" y="372"/>
                  </a:lnTo>
                  <a:lnTo>
                    <a:pt x="200" y="362"/>
                  </a:lnTo>
                  <a:lnTo>
                    <a:pt x="162" y="348"/>
                  </a:lnTo>
                  <a:lnTo>
                    <a:pt x="129" y="330"/>
                  </a:lnTo>
                  <a:lnTo>
                    <a:pt x="98" y="304"/>
                  </a:lnTo>
                  <a:lnTo>
                    <a:pt x="71" y="273"/>
                  </a:lnTo>
                  <a:lnTo>
                    <a:pt x="48" y="234"/>
                  </a:lnTo>
                  <a:lnTo>
                    <a:pt x="29" y="187"/>
                  </a:lnTo>
                  <a:lnTo>
                    <a:pt x="13" y="131"/>
                  </a:lnTo>
                  <a:lnTo>
                    <a:pt x="0" y="65"/>
                  </a:lnTo>
                  <a:lnTo>
                    <a:pt x="0" y="0"/>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44"/>
            <p:cNvSpPr>
              <a:spLocks/>
            </p:cNvSpPr>
            <p:nvPr/>
          </p:nvSpPr>
          <p:spPr bwMode="auto">
            <a:xfrm>
              <a:off x="4646613" y="3905250"/>
              <a:ext cx="582612" cy="314325"/>
            </a:xfrm>
            <a:custGeom>
              <a:avLst/>
              <a:gdLst>
                <a:gd name="T0" fmla="*/ 6 w 734"/>
                <a:gd name="T1" fmla="*/ 0 h 396"/>
                <a:gd name="T2" fmla="*/ 18 w 734"/>
                <a:gd name="T3" fmla="*/ 0 h 396"/>
                <a:gd name="T4" fmla="*/ 32 w 734"/>
                <a:gd name="T5" fmla="*/ 0 h 396"/>
                <a:gd name="T6" fmla="*/ 45 w 734"/>
                <a:gd name="T7" fmla="*/ 0 h 396"/>
                <a:gd name="T8" fmla="*/ 53 w 734"/>
                <a:gd name="T9" fmla="*/ 26 h 396"/>
                <a:gd name="T10" fmla="*/ 54 w 734"/>
                <a:gd name="T11" fmla="*/ 75 h 396"/>
                <a:gd name="T12" fmla="*/ 79 w 734"/>
                <a:gd name="T13" fmla="*/ 153 h 396"/>
                <a:gd name="T14" fmla="*/ 128 w 734"/>
                <a:gd name="T15" fmla="*/ 235 h 396"/>
                <a:gd name="T16" fmla="*/ 177 w 734"/>
                <a:gd name="T17" fmla="*/ 289 h 396"/>
                <a:gd name="T18" fmla="*/ 230 w 734"/>
                <a:gd name="T19" fmla="*/ 323 h 396"/>
                <a:gd name="T20" fmla="*/ 293 w 734"/>
                <a:gd name="T21" fmla="*/ 340 h 396"/>
                <a:gd name="T22" fmla="*/ 366 w 734"/>
                <a:gd name="T23" fmla="*/ 347 h 396"/>
                <a:gd name="T24" fmla="*/ 456 w 734"/>
                <a:gd name="T25" fmla="*/ 349 h 396"/>
                <a:gd name="T26" fmla="*/ 567 w 734"/>
                <a:gd name="T27" fmla="*/ 354 h 396"/>
                <a:gd name="T28" fmla="*/ 638 w 734"/>
                <a:gd name="T29" fmla="*/ 355 h 396"/>
                <a:gd name="T30" fmla="*/ 654 w 734"/>
                <a:gd name="T31" fmla="*/ 348 h 396"/>
                <a:gd name="T32" fmla="*/ 671 w 734"/>
                <a:gd name="T33" fmla="*/ 341 h 396"/>
                <a:gd name="T34" fmla="*/ 687 w 734"/>
                <a:gd name="T35" fmla="*/ 334 h 396"/>
                <a:gd name="T36" fmla="*/ 699 w 734"/>
                <a:gd name="T37" fmla="*/ 327 h 396"/>
                <a:gd name="T38" fmla="*/ 709 w 734"/>
                <a:gd name="T39" fmla="*/ 320 h 396"/>
                <a:gd name="T40" fmla="*/ 719 w 734"/>
                <a:gd name="T41" fmla="*/ 314 h 396"/>
                <a:gd name="T42" fmla="*/ 729 w 734"/>
                <a:gd name="T43" fmla="*/ 307 h 396"/>
                <a:gd name="T44" fmla="*/ 728 w 734"/>
                <a:gd name="T45" fmla="*/ 319 h 396"/>
                <a:gd name="T46" fmla="*/ 714 w 734"/>
                <a:gd name="T47" fmla="*/ 353 h 396"/>
                <a:gd name="T48" fmla="*/ 698 w 734"/>
                <a:gd name="T49" fmla="*/ 372 h 396"/>
                <a:gd name="T50" fmla="*/ 679 w 734"/>
                <a:gd name="T51" fmla="*/ 379 h 396"/>
                <a:gd name="T52" fmla="*/ 659 w 734"/>
                <a:gd name="T53" fmla="*/ 386 h 396"/>
                <a:gd name="T54" fmla="*/ 639 w 734"/>
                <a:gd name="T55" fmla="*/ 393 h 396"/>
                <a:gd name="T56" fmla="*/ 565 w 734"/>
                <a:gd name="T57" fmla="*/ 392 h 396"/>
                <a:gd name="T58" fmla="*/ 445 w 734"/>
                <a:gd name="T59" fmla="*/ 388 h 396"/>
                <a:gd name="T60" fmla="*/ 337 w 734"/>
                <a:gd name="T61" fmla="*/ 385 h 396"/>
                <a:gd name="T62" fmla="*/ 244 w 734"/>
                <a:gd name="T63" fmla="*/ 375 h 396"/>
                <a:gd name="T64" fmla="*/ 165 w 734"/>
                <a:gd name="T65" fmla="*/ 350 h 396"/>
                <a:gd name="T66" fmla="*/ 99 w 734"/>
                <a:gd name="T67" fmla="*/ 308 h 396"/>
                <a:gd name="T68" fmla="*/ 48 w 734"/>
                <a:gd name="T69" fmla="*/ 237 h 396"/>
                <a:gd name="T70" fmla="*/ 12 w 734"/>
                <a:gd name="T71" fmla="*/ 136 h 396"/>
                <a:gd name="T72" fmla="*/ 0 w 734"/>
                <a:gd name="T73" fmla="*/ 53 h 396"/>
                <a:gd name="T74" fmla="*/ 0 w 734"/>
                <a:gd name="T75" fmla="*/ 17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4" h="396">
                  <a:moveTo>
                    <a:pt x="0" y="0"/>
                  </a:moveTo>
                  <a:lnTo>
                    <a:pt x="6" y="0"/>
                  </a:lnTo>
                  <a:lnTo>
                    <a:pt x="12" y="0"/>
                  </a:lnTo>
                  <a:lnTo>
                    <a:pt x="18" y="0"/>
                  </a:lnTo>
                  <a:lnTo>
                    <a:pt x="25" y="0"/>
                  </a:lnTo>
                  <a:lnTo>
                    <a:pt x="32" y="0"/>
                  </a:lnTo>
                  <a:lnTo>
                    <a:pt x="39" y="0"/>
                  </a:lnTo>
                  <a:lnTo>
                    <a:pt x="45" y="0"/>
                  </a:lnTo>
                  <a:lnTo>
                    <a:pt x="52" y="0"/>
                  </a:lnTo>
                  <a:lnTo>
                    <a:pt x="53" y="26"/>
                  </a:lnTo>
                  <a:lnTo>
                    <a:pt x="53" y="50"/>
                  </a:lnTo>
                  <a:lnTo>
                    <a:pt x="54" y="75"/>
                  </a:lnTo>
                  <a:lnTo>
                    <a:pt x="54" y="100"/>
                  </a:lnTo>
                  <a:lnTo>
                    <a:pt x="79" y="153"/>
                  </a:lnTo>
                  <a:lnTo>
                    <a:pt x="104" y="198"/>
                  </a:lnTo>
                  <a:lnTo>
                    <a:pt x="128" y="235"/>
                  </a:lnTo>
                  <a:lnTo>
                    <a:pt x="152" y="265"/>
                  </a:lnTo>
                  <a:lnTo>
                    <a:pt x="177" y="289"/>
                  </a:lnTo>
                  <a:lnTo>
                    <a:pt x="203" y="309"/>
                  </a:lnTo>
                  <a:lnTo>
                    <a:pt x="230" y="323"/>
                  </a:lnTo>
                  <a:lnTo>
                    <a:pt x="260" y="333"/>
                  </a:lnTo>
                  <a:lnTo>
                    <a:pt x="293" y="340"/>
                  </a:lnTo>
                  <a:lnTo>
                    <a:pt x="327" y="343"/>
                  </a:lnTo>
                  <a:lnTo>
                    <a:pt x="366" y="347"/>
                  </a:lnTo>
                  <a:lnTo>
                    <a:pt x="409" y="348"/>
                  </a:lnTo>
                  <a:lnTo>
                    <a:pt x="456" y="349"/>
                  </a:lnTo>
                  <a:lnTo>
                    <a:pt x="508" y="352"/>
                  </a:lnTo>
                  <a:lnTo>
                    <a:pt x="567" y="354"/>
                  </a:lnTo>
                  <a:lnTo>
                    <a:pt x="630" y="358"/>
                  </a:lnTo>
                  <a:lnTo>
                    <a:pt x="638" y="355"/>
                  </a:lnTo>
                  <a:lnTo>
                    <a:pt x="646" y="352"/>
                  </a:lnTo>
                  <a:lnTo>
                    <a:pt x="654" y="348"/>
                  </a:lnTo>
                  <a:lnTo>
                    <a:pt x="662" y="345"/>
                  </a:lnTo>
                  <a:lnTo>
                    <a:pt x="671" y="341"/>
                  </a:lnTo>
                  <a:lnTo>
                    <a:pt x="679" y="338"/>
                  </a:lnTo>
                  <a:lnTo>
                    <a:pt x="687" y="334"/>
                  </a:lnTo>
                  <a:lnTo>
                    <a:pt x="695" y="331"/>
                  </a:lnTo>
                  <a:lnTo>
                    <a:pt x="699" y="327"/>
                  </a:lnTo>
                  <a:lnTo>
                    <a:pt x="704" y="324"/>
                  </a:lnTo>
                  <a:lnTo>
                    <a:pt x="709" y="320"/>
                  </a:lnTo>
                  <a:lnTo>
                    <a:pt x="714" y="317"/>
                  </a:lnTo>
                  <a:lnTo>
                    <a:pt x="719" y="314"/>
                  </a:lnTo>
                  <a:lnTo>
                    <a:pt x="724" y="310"/>
                  </a:lnTo>
                  <a:lnTo>
                    <a:pt x="729" y="307"/>
                  </a:lnTo>
                  <a:lnTo>
                    <a:pt x="734" y="303"/>
                  </a:lnTo>
                  <a:lnTo>
                    <a:pt x="728" y="319"/>
                  </a:lnTo>
                  <a:lnTo>
                    <a:pt x="721" y="335"/>
                  </a:lnTo>
                  <a:lnTo>
                    <a:pt x="714" y="353"/>
                  </a:lnTo>
                  <a:lnTo>
                    <a:pt x="709" y="369"/>
                  </a:lnTo>
                  <a:lnTo>
                    <a:pt x="698" y="372"/>
                  </a:lnTo>
                  <a:lnTo>
                    <a:pt x="689" y="376"/>
                  </a:lnTo>
                  <a:lnTo>
                    <a:pt x="679" y="379"/>
                  </a:lnTo>
                  <a:lnTo>
                    <a:pt x="669" y="383"/>
                  </a:lnTo>
                  <a:lnTo>
                    <a:pt x="659" y="386"/>
                  </a:lnTo>
                  <a:lnTo>
                    <a:pt x="649" y="390"/>
                  </a:lnTo>
                  <a:lnTo>
                    <a:pt x="639" y="393"/>
                  </a:lnTo>
                  <a:lnTo>
                    <a:pt x="629" y="396"/>
                  </a:lnTo>
                  <a:lnTo>
                    <a:pt x="565" y="392"/>
                  </a:lnTo>
                  <a:lnTo>
                    <a:pt x="503" y="390"/>
                  </a:lnTo>
                  <a:lnTo>
                    <a:pt x="445" y="388"/>
                  </a:lnTo>
                  <a:lnTo>
                    <a:pt x="389" y="387"/>
                  </a:lnTo>
                  <a:lnTo>
                    <a:pt x="337" y="385"/>
                  </a:lnTo>
                  <a:lnTo>
                    <a:pt x="289" y="380"/>
                  </a:lnTo>
                  <a:lnTo>
                    <a:pt x="244" y="375"/>
                  </a:lnTo>
                  <a:lnTo>
                    <a:pt x="203" y="364"/>
                  </a:lnTo>
                  <a:lnTo>
                    <a:pt x="165" y="350"/>
                  </a:lnTo>
                  <a:lnTo>
                    <a:pt x="130" y="332"/>
                  </a:lnTo>
                  <a:lnTo>
                    <a:pt x="99" y="308"/>
                  </a:lnTo>
                  <a:lnTo>
                    <a:pt x="72" y="277"/>
                  </a:lnTo>
                  <a:lnTo>
                    <a:pt x="48" y="237"/>
                  </a:lnTo>
                  <a:lnTo>
                    <a:pt x="29" y="191"/>
                  </a:lnTo>
                  <a:lnTo>
                    <a:pt x="12" y="136"/>
                  </a:lnTo>
                  <a:lnTo>
                    <a:pt x="0" y="70"/>
                  </a:lnTo>
                  <a:lnTo>
                    <a:pt x="0" y="53"/>
                  </a:lnTo>
                  <a:lnTo>
                    <a:pt x="0" y="35"/>
                  </a:lnTo>
                  <a:lnTo>
                    <a:pt x="0" y="17"/>
                  </a:lnTo>
                  <a:lnTo>
                    <a:pt x="0" y="0"/>
                  </a:lnTo>
                  <a:close/>
                </a:path>
              </a:pathLst>
            </a:custGeom>
            <a:solidFill>
              <a:srgbClr val="353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45"/>
            <p:cNvSpPr>
              <a:spLocks/>
            </p:cNvSpPr>
            <p:nvPr/>
          </p:nvSpPr>
          <p:spPr bwMode="auto">
            <a:xfrm>
              <a:off x="4643438" y="3905250"/>
              <a:ext cx="585787" cy="315913"/>
            </a:xfrm>
            <a:custGeom>
              <a:avLst/>
              <a:gdLst>
                <a:gd name="T0" fmla="*/ 6 w 738"/>
                <a:gd name="T1" fmla="*/ 0 h 398"/>
                <a:gd name="T2" fmla="*/ 19 w 738"/>
                <a:gd name="T3" fmla="*/ 0 h 398"/>
                <a:gd name="T4" fmla="*/ 31 w 738"/>
                <a:gd name="T5" fmla="*/ 0 h 398"/>
                <a:gd name="T6" fmla="*/ 45 w 738"/>
                <a:gd name="T7" fmla="*/ 1 h 398"/>
                <a:gd name="T8" fmla="*/ 52 w 738"/>
                <a:gd name="T9" fmla="*/ 27 h 398"/>
                <a:gd name="T10" fmla="*/ 54 w 738"/>
                <a:gd name="T11" fmla="*/ 79 h 398"/>
                <a:gd name="T12" fmla="*/ 81 w 738"/>
                <a:gd name="T13" fmla="*/ 158 h 398"/>
                <a:gd name="T14" fmla="*/ 131 w 738"/>
                <a:gd name="T15" fmla="*/ 240 h 398"/>
                <a:gd name="T16" fmla="*/ 181 w 738"/>
                <a:gd name="T17" fmla="*/ 295 h 398"/>
                <a:gd name="T18" fmla="*/ 235 w 738"/>
                <a:gd name="T19" fmla="*/ 327 h 398"/>
                <a:gd name="T20" fmla="*/ 299 w 738"/>
                <a:gd name="T21" fmla="*/ 345 h 398"/>
                <a:gd name="T22" fmla="*/ 374 w 738"/>
                <a:gd name="T23" fmla="*/ 352 h 398"/>
                <a:gd name="T24" fmla="*/ 465 w 738"/>
                <a:gd name="T25" fmla="*/ 354 h 398"/>
                <a:gd name="T26" fmla="*/ 574 w 738"/>
                <a:gd name="T27" fmla="*/ 357 h 398"/>
                <a:gd name="T28" fmla="*/ 646 w 738"/>
                <a:gd name="T29" fmla="*/ 358 h 398"/>
                <a:gd name="T30" fmla="*/ 661 w 738"/>
                <a:gd name="T31" fmla="*/ 350 h 398"/>
                <a:gd name="T32" fmla="*/ 677 w 738"/>
                <a:gd name="T33" fmla="*/ 343 h 398"/>
                <a:gd name="T34" fmla="*/ 692 w 738"/>
                <a:gd name="T35" fmla="*/ 335 h 398"/>
                <a:gd name="T36" fmla="*/ 705 w 738"/>
                <a:gd name="T37" fmla="*/ 328 h 398"/>
                <a:gd name="T38" fmla="*/ 714 w 738"/>
                <a:gd name="T39" fmla="*/ 322 h 398"/>
                <a:gd name="T40" fmla="*/ 724 w 738"/>
                <a:gd name="T41" fmla="*/ 315 h 398"/>
                <a:gd name="T42" fmla="*/ 733 w 738"/>
                <a:gd name="T43" fmla="*/ 307 h 398"/>
                <a:gd name="T44" fmla="*/ 732 w 738"/>
                <a:gd name="T45" fmla="*/ 319 h 398"/>
                <a:gd name="T46" fmla="*/ 718 w 738"/>
                <a:gd name="T47" fmla="*/ 353 h 398"/>
                <a:gd name="T48" fmla="*/ 703 w 738"/>
                <a:gd name="T49" fmla="*/ 372 h 398"/>
                <a:gd name="T50" fmla="*/ 685 w 738"/>
                <a:gd name="T51" fmla="*/ 379 h 398"/>
                <a:gd name="T52" fmla="*/ 666 w 738"/>
                <a:gd name="T53" fmla="*/ 386 h 398"/>
                <a:gd name="T54" fmla="*/ 648 w 738"/>
                <a:gd name="T55" fmla="*/ 394 h 398"/>
                <a:gd name="T56" fmla="*/ 574 w 738"/>
                <a:gd name="T57" fmla="*/ 393 h 398"/>
                <a:gd name="T58" fmla="*/ 454 w 738"/>
                <a:gd name="T59" fmla="*/ 390 h 398"/>
                <a:gd name="T60" fmla="*/ 346 w 738"/>
                <a:gd name="T61" fmla="*/ 385 h 398"/>
                <a:gd name="T62" fmla="*/ 252 w 738"/>
                <a:gd name="T63" fmla="*/ 375 h 398"/>
                <a:gd name="T64" fmla="*/ 170 w 738"/>
                <a:gd name="T65" fmla="*/ 352 h 398"/>
                <a:gd name="T66" fmla="*/ 103 w 738"/>
                <a:gd name="T67" fmla="*/ 309 h 398"/>
                <a:gd name="T68" fmla="*/ 51 w 738"/>
                <a:gd name="T69" fmla="*/ 241 h 398"/>
                <a:gd name="T70" fmla="*/ 15 w 738"/>
                <a:gd name="T71" fmla="*/ 140 h 398"/>
                <a:gd name="T72" fmla="*/ 3 w 738"/>
                <a:gd name="T73" fmla="*/ 57 h 398"/>
                <a:gd name="T74" fmla="*/ 0 w 738"/>
                <a:gd name="T75"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8" h="398">
                  <a:moveTo>
                    <a:pt x="0" y="0"/>
                  </a:moveTo>
                  <a:lnTo>
                    <a:pt x="6" y="0"/>
                  </a:lnTo>
                  <a:lnTo>
                    <a:pt x="13" y="0"/>
                  </a:lnTo>
                  <a:lnTo>
                    <a:pt x="19" y="0"/>
                  </a:lnTo>
                  <a:lnTo>
                    <a:pt x="26" y="0"/>
                  </a:lnTo>
                  <a:lnTo>
                    <a:pt x="31" y="0"/>
                  </a:lnTo>
                  <a:lnTo>
                    <a:pt x="38" y="0"/>
                  </a:lnTo>
                  <a:lnTo>
                    <a:pt x="45" y="1"/>
                  </a:lnTo>
                  <a:lnTo>
                    <a:pt x="52" y="1"/>
                  </a:lnTo>
                  <a:lnTo>
                    <a:pt x="52" y="27"/>
                  </a:lnTo>
                  <a:lnTo>
                    <a:pt x="53" y="53"/>
                  </a:lnTo>
                  <a:lnTo>
                    <a:pt x="54" y="79"/>
                  </a:lnTo>
                  <a:lnTo>
                    <a:pt x="56" y="105"/>
                  </a:lnTo>
                  <a:lnTo>
                    <a:pt x="81" y="158"/>
                  </a:lnTo>
                  <a:lnTo>
                    <a:pt x="106" y="203"/>
                  </a:lnTo>
                  <a:lnTo>
                    <a:pt x="131" y="240"/>
                  </a:lnTo>
                  <a:lnTo>
                    <a:pt x="156" y="271"/>
                  </a:lnTo>
                  <a:lnTo>
                    <a:pt x="181" y="295"/>
                  </a:lnTo>
                  <a:lnTo>
                    <a:pt x="208" y="314"/>
                  </a:lnTo>
                  <a:lnTo>
                    <a:pt x="235" y="327"/>
                  </a:lnTo>
                  <a:lnTo>
                    <a:pt x="267" y="338"/>
                  </a:lnTo>
                  <a:lnTo>
                    <a:pt x="299" y="345"/>
                  </a:lnTo>
                  <a:lnTo>
                    <a:pt x="335" y="349"/>
                  </a:lnTo>
                  <a:lnTo>
                    <a:pt x="374" y="352"/>
                  </a:lnTo>
                  <a:lnTo>
                    <a:pt x="418" y="353"/>
                  </a:lnTo>
                  <a:lnTo>
                    <a:pt x="465" y="354"/>
                  </a:lnTo>
                  <a:lnTo>
                    <a:pt x="517" y="355"/>
                  </a:lnTo>
                  <a:lnTo>
                    <a:pt x="574" y="357"/>
                  </a:lnTo>
                  <a:lnTo>
                    <a:pt x="638" y="362"/>
                  </a:lnTo>
                  <a:lnTo>
                    <a:pt x="646" y="358"/>
                  </a:lnTo>
                  <a:lnTo>
                    <a:pt x="654" y="354"/>
                  </a:lnTo>
                  <a:lnTo>
                    <a:pt x="661" y="350"/>
                  </a:lnTo>
                  <a:lnTo>
                    <a:pt x="669" y="347"/>
                  </a:lnTo>
                  <a:lnTo>
                    <a:pt x="677" y="343"/>
                  </a:lnTo>
                  <a:lnTo>
                    <a:pt x="685" y="340"/>
                  </a:lnTo>
                  <a:lnTo>
                    <a:pt x="692" y="335"/>
                  </a:lnTo>
                  <a:lnTo>
                    <a:pt x="700" y="332"/>
                  </a:lnTo>
                  <a:lnTo>
                    <a:pt x="705" y="328"/>
                  </a:lnTo>
                  <a:lnTo>
                    <a:pt x="709" y="325"/>
                  </a:lnTo>
                  <a:lnTo>
                    <a:pt x="714" y="322"/>
                  </a:lnTo>
                  <a:lnTo>
                    <a:pt x="720" y="318"/>
                  </a:lnTo>
                  <a:lnTo>
                    <a:pt x="724" y="315"/>
                  </a:lnTo>
                  <a:lnTo>
                    <a:pt x="729" y="311"/>
                  </a:lnTo>
                  <a:lnTo>
                    <a:pt x="733" y="307"/>
                  </a:lnTo>
                  <a:lnTo>
                    <a:pt x="738" y="303"/>
                  </a:lnTo>
                  <a:lnTo>
                    <a:pt x="732" y="319"/>
                  </a:lnTo>
                  <a:lnTo>
                    <a:pt x="725" y="335"/>
                  </a:lnTo>
                  <a:lnTo>
                    <a:pt x="718" y="353"/>
                  </a:lnTo>
                  <a:lnTo>
                    <a:pt x="713" y="369"/>
                  </a:lnTo>
                  <a:lnTo>
                    <a:pt x="703" y="372"/>
                  </a:lnTo>
                  <a:lnTo>
                    <a:pt x="694" y="376"/>
                  </a:lnTo>
                  <a:lnTo>
                    <a:pt x="685" y="379"/>
                  </a:lnTo>
                  <a:lnTo>
                    <a:pt x="676" y="383"/>
                  </a:lnTo>
                  <a:lnTo>
                    <a:pt x="666" y="386"/>
                  </a:lnTo>
                  <a:lnTo>
                    <a:pt x="657" y="390"/>
                  </a:lnTo>
                  <a:lnTo>
                    <a:pt x="648" y="394"/>
                  </a:lnTo>
                  <a:lnTo>
                    <a:pt x="639" y="398"/>
                  </a:lnTo>
                  <a:lnTo>
                    <a:pt x="574" y="393"/>
                  </a:lnTo>
                  <a:lnTo>
                    <a:pt x="513" y="391"/>
                  </a:lnTo>
                  <a:lnTo>
                    <a:pt x="454" y="390"/>
                  </a:lnTo>
                  <a:lnTo>
                    <a:pt x="399" y="388"/>
                  </a:lnTo>
                  <a:lnTo>
                    <a:pt x="346" y="385"/>
                  </a:lnTo>
                  <a:lnTo>
                    <a:pt x="297" y="381"/>
                  </a:lnTo>
                  <a:lnTo>
                    <a:pt x="252" y="375"/>
                  </a:lnTo>
                  <a:lnTo>
                    <a:pt x="209" y="365"/>
                  </a:lnTo>
                  <a:lnTo>
                    <a:pt x="170" y="352"/>
                  </a:lnTo>
                  <a:lnTo>
                    <a:pt x="135" y="333"/>
                  </a:lnTo>
                  <a:lnTo>
                    <a:pt x="103" y="309"/>
                  </a:lnTo>
                  <a:lnTo>
                    <a:pt x="75" y="279"/>
                  </a:lnTo>
                  <a:lnTo>
                    <a:pt x="51" y="241"/>
                  </a:lnTo>
                  <a:lnTo>
                    <a:pt x="31" y="195"/>
                  </a:lnTo>
                  <a:lnTo>
                    <a:pt x="15" y="140"/>
                  </a:lnTo>
                  <a:lnTo>
                    <a:pt x="4" y="75"/>
                  </a:lnTo>
                  <a:lnTo>
                    <a:pt x="3" y="57"/>
                  </a:lnTo>
                  <a:lnTo>
                    <a:pt x="1" y="38"/>
                  </a:lnTo>
                  <a:lnTo>
                    <a:pt x="0" y="19"/>
                  </a:lnTo>
                  <a:lnTo>
                    <a:pt x="0" y="0"/>
                  </a:lnTo>
                  <a:close/>
                </a:path>
              </a:pathLst>
            </a:custGeom>
            <a:solidFill>
              <a:srgbClr val="3A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46"/>
            <p:cNvSpPr>
              <a:spLocks/>
            </p:cNvSpPr>
            <p:nvPr/>
          </p:nvSpPr>
          <p:spPr bwMode="auto">
            <a:xfrm>
              <a:off x="4640263" y="3905250"/>
              <a:ext cx="588962" cy="315913"/>
            </a:xfrm>
            <a:custGeom>
              <a:avLst/>
              <a:gdLst>
                <a:gd name="T0" fmla="*/ 6 w 741"/>
                <a:gd name="T1" fmla="*/ 0 h 399"/>
                <a:gd name="T2" fmla="*/ 18 w 741"/>
                <a:gd name="T3" fmla="*/ 0 h 399"/>
                <a:gd name="T4" fmla="*/ 30 w 741"/>
                <a:gd name="T5" fmla="*/ 1 h 399"/>
                <a:gd name="T6" fmla="*/ 43 w 741"/>
                <a:gd name="T7" fmla="*/ 1 h 399"/>
                <a:gd name="T8" fmla="*/ 51 w 741"/>
                <a:gd name="T9" fmla="*/ 28 h 399"/>
                <a:gd name="T10" fmla="*/ 55 w 741"/>
                <a:gd name="T11" fmla="*/ 82 h 399"/>
                <a:gd name="T12" fmla="*/ 82 w 741"/>
                <a:gd name="T13" fmla="*/ 163 h 399"/>
                <a:gd name="T14" fmla="*/ 131 w 741"/>
                <a:gd name="T15" fmla="*/ 246 h 399"/>
                <a:gd name="T16" fmla="*/ 183 w 741"/>
                <a:gd name="T17" fmla="*/ 300 h 399"/>
                <a:gd name="T18" fmla="*/ 240 w 741"/>
                <a:gd name="T19" fmla="*/ 333 h 399"/>
                <a:gd name="T20" fmla="*/ 304 w 741"/>
                <a:gd name="T21" fmla="*/ 349 h 399"/>
                <a:gd name="T22" fmla="*/ 380 w 741"/>
                <a:gd name="T23" fmla="*/ 356 h 399"/>
                <a:gd name="T24" fmla="*/ 471 w 741"/>
                <a:gd name="T25" fmla="*/ 357 h 399"/>
                <a:gd name="T26" fmla="*/ 582 w 741"/>
                <a:gd name="T27" fmla="*/ 361 h 399"/>
                <a:gd name="T28" fmla="*/ 652 w 741"/>
                <a:gd name="T29" fmla="*/ 361 h 399"/>
                <a:gd name="T30" fmla="*/ 667 w 741"/>
                <a:gd name="T31" fmla="*/ 353 h 399"/>
                <a:gd name="T32" fmla="*/ 682 w 741"/>
                <a:gd name="T33" fmla="*/ 345 h 399"/>
                <a:gd name="T34" fmla="*/ 697 w 741"/>
                <a:gd name="T35" fmla="*/ 337 h 399"/>
                <a:gd name="T36" fmla="*/ 709 w 741"/>
                <a:gd name="T37" fmla="*/ 330 h 399"/>
                <a:gd name="T38" fmla="*/ 718 w 741"/>
                <a:gd name="T39" fmla="*/ 323 h 399"/>
                <a:gd name="T40" fmla="*/ 727 w 741"/>
                <a:gd name="T41" fmla="*/ 315 h 399"/>
                <a:gd name="T42" fmla="*/ 736 w 741"/>
                <a:gd name="T43" fmla="*/ 307 h 399"/>
                <a:gd name="T44" fmla="*/ 735 w 741"/>
                <a:gd name="T45" fmla="*/ 319 h 399"/>
                <a:gd name="T46" fmla="*/ 721 w 741"/>
                <a:gd name="T47" fmla="*/ 353 h 399"/>
                <a:gd name="T48" fmla="*/ 708 w 741"/>
                <a:gd name="T49" fmla="*/ 372 h 399"/>
                <a:gd name="T50" fmla="*/ 690 w 741"/>
                <a:gd name="T51" fmla="*/ 379 h 399"/>
                <a:gd name="T52" fmla="*/ 673 w 741"/>
                <a:gd name="T53" fmla="*/ 387 h 399"/>
                <a:gd name="T54" fmla="*/ 657 w 741"/>
                <a:gd name="T55" fmla="*/ 395 h 399"/>
                <a:gd name="T56" fmla="*/ 584 w 741"/>
                <a:gd name="T57" fmla="*/ 394 h 399"/>
                <a:gd name="T58" fmla="*/ 463 w 741"/>
                <a:gd name="T59" fmla="*/ 391 h 399"/>
                <a:gd name="T60" fmla="*/ 354 w 741"/>
                <a:gd name="T61" fmla="*/ 386 h 399"/>
                <a:gd name="T62" fmla="*/ 258 w 741"/>
                <a:gd name="T63" fmla="*/ 376 h 399"/>
                <a:gd name="T64" fmla="*/ 175 w 741"/>
                <a:gd name="T65" fmla="*/ 354 h 399"/>
                <a:gd name="T66" fmla="*/ 106 w 741"/>
                <a:gd name="T67" fmla="*/ 311 h 399"/>
                <a:gd name="T68" fmla="*/ 53 w 741"/>
                <a:gd name="T69" fmla="*/ 243 h 399"/>
                <a:gd name="T70" fmla="*/ 16 w 741"/>
                <a:gd name="T71" fmla="*/ 144 h 399"/>
                <a:gd name="T72" fmla="*/ 3 w 741"/>
                <a:gd name="T73" fmla="*/ 61 h 399"/>
                <a:gd name="T74" fmla="*/ 1 w 741"/>
                <a:gd name="T75" fmla="*/ 2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1" h="399">
                  <a:moveTo>
                    <a:pt x="0" y="0"/>
                  </a:moveTo>
                  <a:lnTo>
                    <a:pt x="6" y="0"/>
                  </a:lnTo>
                  <a:lnTo>
                    <a:pt x="13" y="0"/>
                  </a:lnTo>
                  <a:lnTo>
                    <a:pt x="18" y="0"/>
                  </a:lnTo>
                  <a:lnTo>
                    <a:pt x="24" y="0"/>
                  </a:lnTo>
                  <a:lnTo>
                    <a:pt x="30" y="1"/>
                  </a:lnTo>
                  <a:lnTo>
                    <a:pt x="37" y="1"/>
                  </a:lnTo>
                  <a:lnTo>
                    <a:pt x="43" y="1"/>
                  </a:lnTo>
                  <a:lnTo>
                    <a:pt x="48" y="1"/>
                  </a:lnTo>
                  <a:lnTo>
                    <a:pt x="51" y="28"/>
                  </a:lnTo>
                  <a:lnTo>
                    <a:pt x="53" y="55"/>
                  </a:lnTo>
                  <a:lnTo>
                    <a:pt x="55" y="82"/>
                  </a:lnTo>
                  <a:lnTo>
                    <a:pt x="56" y="110"/>
                  </a:lnTo>
                  <a:lnTo>
                    <a:pt x="82" y="163"/>
                  </a:lnTo>
                  <a:lnTo>
                    <a:pt x="107" y="208"/>
                  </a:lnTo>
                  <a:lnTo>
                    <a:pt x="131" y="246"/>
                  </a:lnTo>
                  <a:lnTo>
                    <a:pt x="157" y="275"/>
                  </a:lnTo>
                  <a:lnTo>
                    <a:pt x="183" y="300"/>
                  </a:lnTo>
                  <a:lnTo>
                    <a:pt x="211" y="318"/>
                  </a:lnTo>
                  <a:lnTo>
                    <a:pt x="240" y="333"/>
                  </a:lnTo>
                  <a:lnTo>
                    <a:pt x="271" y="342"/>
                  </a:lnTo>
                  <a:lnTo>
                    <a:pt x="304" y="349"/>
                  </a:lnTo>
                  <a:lnTo>
                    <a:pt x="340" y="354"/>
                  </a:lnTo>
                  <a:lnTo>
                    <a:pt x="380" y="356"/>
                  </a:lnTo>
                  <a:lnTo>
                    <a:pt x="424" y="357"/>
                  </a:lnTo>
                  <a:lnTo>
                    <a:pt x="471" y="357"/>
                  </a:lnTo>
                  <a:lnTo>
                    <a:pt x="524" y="358"/>
                  </a:lnTo>
                  <a:lnTo>
                    <a:pt x="582" y="361"/>
                  </a:lnTo>
                  <a:lnTo>
                    <a:pt x="645" y="364"/>
                  </a:lnTo>
                  <a:lnTo>
                    <a:pt x="652" y="361"/>
                  </a:lnTo>
                  <a:lnTo>
                    <a:pt x="660" y="356"/>
                  </a:lnTo>
                  <a:lnTo>
                    <a:pt x="667" y="353"/>
                  </a:lnTo>
                  <a:lnTo>
                    <a:pt x="675" y="348"/>
                  </a:lnTo>
                  <a:lnTo>
                    <a:pt x="682" y="345"/>
                  </a:lnTo>
                  <a:lnTo>
                    <a:pt x="689" y="341"/>
                  </a:lnTo>
                  <a:lnTo>
                    <a:pt x="697" y="337"/>
                  </a:lnTo>
                  <a:lnTo>
                    <a:pt x="704" y="333"/>
                  </a:lnTo>
                  <a:lnTo>
                    <a:pt x="709" y="330"/>
                  </a:lnTo>
                  <a:lnTo>
                    <a:pt x="713" y="326"/>
                  </a:lnTo>
                  <a:lnTo>
                    <a:pt x="718" y="323"/>
                  </a:lnTo>
                  <a:lnTo>
                    <a:pt x="723" y="318"/>
                  </a:lnTo>
                  <a:lnTo>
                    <a:pt x="727" y="315"/>
                  </a:lnTo>
                  <a:lnTo>
                    <a:pt x="732" y="311"/>
                  </a:lnTo>
                  <a:lnTo>
                    <a:pt x="736" y="307"/>
                  </a:lnTo>
                  <a:lnTo>
                    <a:pt x="741" y="303"/>
                  </a:lnTo>
                  <a:lnTo>
                    <a:pt x="735" y="319"/>
                  </a:lnTo>
                  <a:lnTo>
                    <a:pt x="728" y="335"/>
                  </a:lnTo>
                  <a:lnTo>
                    <a:pt x="721" y="353"/>
                  </a:lnTo>
                  <a:lnTo>
                    <a:pt x="716" y="369"/>
                  </a:lnTo>
                  <a:lnTo>
                    <a:pt x="708" y="372"/>
                  </a:lnTo>
                  <a:lnTo>
                    <a:pt x="698" y="376"/>
                  </a:lnTo>
                  <a:lnTo>
                    <a:pt x="690" y="379"/>
                  </a:lnTo>
                  <a:lnTo>
                    <a:pt x="682" y="384"/>
                  </a:lnTo>
                  <a:lnTo>
                    <a:pt x="673" y="387"/>
                  </a:lnTo>
                  <a:lnTo>
                    <a:pt x="665" y="391"/>
                  </a:lnTo>
                  <a:lnTo>
                    <a:pt x="657" y="395"/>
                  </a:lnTo>
                  <a:lnTo>
                    <a:pt x="649" y="399"/>
                  </a:lnTo>
                  <a:lnTo>
                    <a:pt x="584" y="394"/>
                  </a:lnTo>
                  <a:lnTo>
                    <a:pt x="522" y="392"/>
                  </a:lnTo>
                  <a:lnTo>
                    <a:pt x="463" y="391"/>
                  </a:lnTo>
                  <a:lnTo>
                    <a:pt x="407" y="388"/>
                  </a:lnTo>
                  <a:lnTo>
                    <a:pt x="354" y="386"/>
                  </a:lnTo>
                  <a:lnTo>
                    <a:pt x="304" y="383"/>
                  </a:lnTo>
                  <a:lnTo>
                    <a:pt x="258" y="376"/>
                  </a:lnTo>
                  <a:lnTo>
                    <a:pt x="214" y="367"/>
                  </a:lnTo>
                  <a:lnTo>
                    <a:pt x="175" y="354"/>
                  </a:lnTo>
                  <a:lnTo>
                    <a:pt x="138" y="335"/>
                  </a:lnTo>
                  <a:lnTo>
                    <a:pt x="106" y="311"/>
                  </a:lnTo>
                  <a:lnTo>
                    <a:pt x="77" y="281"/>
                  </a:lnTo>
                  <a:lnTo>
                    <a:pt x="53" y="243"/>
                  </a:lnTo>
                  <a:lnTo>
                    <a:pt x="32" y="198"/>
                  </a:lnTo>
                  <a:lnTo>
                    <a:pt x="16" y="144"/>
                  </a:lnTo>
                  <a:lnTo>
                    <a:pt x="4" y="81"/>
                  </a:lnTo>
                  <a:lnTo>
                    <a:pt x="3" y="61"/>
                  </a:lnTo>
                  <a:lnTo>
                    <a:pt x="2" y="40"/>
                  </a:lnTo>
                  <a:lnTo>
                    <a:pt x="1" y="20"/>
                  </a:lnTo>
                  <a:lnTo>
                    <a:pt x="0" y="0"/>
                  </a:lnTo>
                  <a:close/>
                </a:path>
              </a:pathLst>
            </a:custGeom>
            <a:solidFill>
              <a:srgbClr val="3D47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47"/>
            <p:cNvSpPr>
              <a:spLocks/>
            </p:cNvSpPr>
            <p:nvPr/>
          </p:nvSpPr>
          <p:spPr bwMode="auto">
            <a:xfrm>
              <a:off x="4638675" y="3905250"/>
              <a:ext cx="590550" cy="317500"/>
            </a:xfrm>
            <a:custGeom>
              <a:avLst/>
              <a:gdLst>
                <a:gd name="T0" fmla="*/ 5 w 743"/>
                <a:gd name="T1" fmla="*/ 0 h 400"/>
                <a:gd name="T2" fmla="*/ 17 w 743"/>
                <a:gd name="T3" fmla="*/ 0 h 400"/>
                <a:gd name="T4" fmla="*/ 28 w 743"/>
                <a:gd name="T5" fmla="*/ 1 h 400"/>
                <a:gd name="T6" fmla="*/ 40 w 743"/>
                <a:gd name="T7" fmla="*/ 1 h 400"/>
                <a:gd name="T8" fmla="*/ 48 w 743"/>
                <a:gd name="T9" fmla="*/ 30 h 400"/>
                <a:gd name="T10" fmla="*/ 54 w 743"/>
                <a:gd name="T11" fmla="*/ 87 h 400"/>
                <a:gd name="T12" fmla="*/ 83 w 743"/>
                <a:gd name="T13" fmla="*/ 167 h 400"/>
                <a:gd name="T14" fmla="*/ 132 w 743"/>
                <a:gd name="T15" fmla="*/ 250 h 400"/>
                <a:gd name="T16" fmla="*/ 185 w 743"/>
                <a:gd name="T17" fmla="*/ 304 h 400"/>
                <a:gd name="T18" fmla="*/ 243 w 743"/>
                <a:gd name="T19" fmla="*/ 338 h 400"/>
                <a:gd name="T20" fmla="*/ 308 w 743"/>
                <a:gd name="T21" fmla="*/ 354 h 400"/>
                <a:gd name="T22" fmla="*/ 386 w 743"/>
                <a:gd name="T23" fmla="*/ 361 h 400"/>
                <a:gd name="T24" fmla="*/ 478 w 743"/>
                <a:gd name="T25" fmla="*/ 362 h 400"/>
                <a:gd name="T26" fmla="*/ 589 w 743"/>
                <a:gd name="T27" fmla="*/ 364 h 400"/>
                <a:gd name="T28" fmla="*/ 658 w 743"/>
                <a:gd name="T29" fmla="*/ 364 h 400"/>
                <a:gd name="T30" fmla="*/ 673 w 743"/>
                <a:gd name="T31" fmla="*/ 356 h 400"/>
                <a:gd name="T32" fmla="*/ 688 w 743"/>
                <a:gd name="T33" fmla="*/ 347 h 400"/>
                <a:gd name="T34" fmla="*/ 701 w 743"/>
                <a:gd name="T35" fmla="*/ 339 h 400"/>
                <a:gd name="T36" fmla="*/ 713 w 743"/>
                <a:gd name="T37" fmla="*/ 331 h 400"/>
                <a:gd name="T38" fmla="*/ 721 w 743"/>
                <a:gd name="T39" fmla="*/ 323 h 400"/>
                <a:gd name="T40" fmla="*/ 730 w 743"/>
                <a:gd name="T41" fmla="*/ 315 h 400"/>
                <a:gd name="T42" fmla="*/ 738 w 743"/>
                <a:gd name="T43" fmla="*/ 307 h 400"/>
                <a:gd name="T44" fmla="*/ 737 w 743"/>
                <a:gd name="T45" fmla="*/ 319 h 400"/>
                <a:gd name="T46" fmla="*/ 723 w 743"/>
                <a:gd name="T47" fmla="*/ 353 h 400"/>
                <a:gd name="T48" fmla="*/ 710 w 743"/>
                <a:gd name="T49" fmla="*/ 372 h 400"/>
                <a:gd name="T50" fmla="*/ 695 w 743"/>
                <a:gd name="T51" fmla="*/ 380 h 400"/>
                <a:gd name="T52" fmla="*/ 680 w 743"/>
                <a:gd name="T53" fmla="*/ 388 h 400"/>
                <a:gd name="T54" fmla="*/ 665 w 743"/>
                <a:gd name="T55" fmla="*/ 396 h 400"/>
                <a:gd name="T56" fmla="*/ 592 w 743"/>
                <a:gd name="T57" fmla="*/ 395 h 400"/>
                <a:gd name="T58" fmla="*/ 470 w 743"/>
                <a:gd name="T59" fmla="*/ 392 h 400"/>
                <a:gd name="T60" fmla="*/ 360 w 743"/>
                <a:gd name="T61" fmla="*/ 387 h 400"/>
                <a:gd name="T62" fmla="*/ 262 w 743"/>
                <a:gd name="T63" fmla="*/ 378 h 400"/>
                <a:gd name="T64" fmla="*/ 178 w 743"/>
                <a:gd name="T65" fmla="*/ 355 h 400"/>
                <a:gd name="T66" fmla="*/ 109 w 743"/>
                <a:gd name="T67" fmla="*/ 314 h 400"/>
                <a:gd name="T68" fmla="*/ 55 w 743"/>
                <a:gd name="T69" fmla="*/ 247 h 400"/>
                <a:gd name="T70" fmla="*/ 17 w 743"/>
                <a:gd name="T71" fmla="*/ 148 h 400"/>
                <a:gd name="T72" fmla="*/ 4 w 743"/>
                <a:gd name="T73" fmla="*/ 64 h 400"/>
                <a:gd name="T74" fmla="*/ 1 w 743"/>
                <a:gd name="T75" fmla="*/ 2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3" h="400">
                  <a:moveTo>
                    <a:pt x="0" y="0"/>
                  </a:moveTo>
                  <a:lnTo>
                    <a:pt x="5" y="0"/>
                  </a:lnTo>
                  <a:lnTo>
                    <a:pt x="11" y="0"/>
                  </a:lnTo>
                  <a:lnTo>
                    <a:pt x="17" y="0"/>
                  </a:lnTo>
                  <a:lnTo>
                    <a:pt x="23" y="0"/>
                  </a:lnTo>
                  <a:lnTo>
                    <a:pt x="28" y="1"/>
                  </a:lnTo>
                  <a:lnTo>
                    <a:pt x="34" y="1"/>
                  </a:lnTo>
                  <a:lnTo>
                    <a:pt x="40" y="1"/>
                  </a:lnTo>
                  <a:lnTo>
                    <a:pt x="46" y="1"/>
                  </a:lnTo>
                  <a:lnTo>
                    <a:pt x="48" y="30"/>
                  </a:lnTo>
                  <a:lnTo>
                    <a:pt x="51" y="58"/>
                  </a:lnTo>
                  <a:lnTo>
                    <a:pt x="54" y="87"/>
                  </a:lnTo>
                  <a:lnTo>
                    <a:pt x="57" y="114"/>
                  </a:lnTo>
                  <a:lnTo>
                    <a:pt x="83" y="167"/>
                  </a:lnTo>
                  <a:lnTo>
                    <a:pt x="108" y="212"/>
                  </a:lnTo>
                  <a:lnTo>
                    <a:pt x="132" y="250"/>
                  </a:lnTo>
                  <a:lnTo>
                    <a:pt x="159" y="280"/>
                  </a:lnTo>
                  <a:lnTo>
                    <a:pt x="185" y="304"/>
                  </a:lnTo>
                  <a:lnTo>
                    <a:pt x="213" y="324"/>
                  </a:lnTo>
                  <a:lnTo>
                    <a:pt x="243" y="338"/>
                  </a:lnTo>
                  <a:lnTo>
                    <a:pt x="274" y="348"/>
                  </a:lnTo>
                  <a:lnTo>
                    <a:pt x="308" y="354"/>
                  </a:lnTo>
                  <a:lnTo>
                    <a:pt x="345" y="358"/>
                  </a:lnTo>
                  <a:lnTo>
                    <a:pt x="386" y="361"/>
                  </a:lnTo>
                  <a:lnTo>
                    <a:pt x="429" y="362"/>
                  </a:lnTo>
                  <a:lnTo>
                    <a:pt x="478" y="362"/>
                  </a:lnTo>
                  <a:lnTo>
                    <a:pt x="531" y="363"/>
                  </a:lnTo>
                  <a:lnTo>
                    <a:pt x="589" y="364"/>
                  </a:lnTo>
                  <a:lnTo>
                    <a:pt x="651" y="368"/>
                  </a:lnTo>
                  <a:lnTo>
                    <a:pt x="658" y="364"/>
                  </a:lnTo>
                  <a:lnTo>
                    <a:pt x="666" y="360"/>
                  </a:lnTo>
                  <a:lnTo>
                    <a:pt x="673" y="356"/>
                  </a:lnTo>
                  <a:lnTo>
                    <a:pt x="680" y="352"/>
                  </a:lnTo>
                  <a:lnTo>
                    <a:pt x="688" y="347"/>
                  </a:lnTo>
                  <a:lnTo>
                    <a:pt x="695" y="342"/>
                  </a:lnTo>
                  <a:lnTo>
                    <a:pt x="701" y="339"/>
                  </a:lnTo>
                  <a:lnTo>
                    <a:pt x="708" y="334"/>
                  </a:lnTo>
                  <a:lnTo>
                    <a:pt x="713" y="331"/>
                  </a:lnTo>
                  <a:lnTo>
                    <a:pt x="718" y="326"/>
                  </a:lnTo>
                  <a:lnTo>
                    <a:pt x="721" y="323"/>
                  </a:lnTo>
                  <a:lnTo>
                    <a:pt x="726" y="318"/>
                  </a:lnTo>
                  <a:lnTo>
                    <a:pt x="730" y="315"/>
                  </a:lnTo>
                  <a:lnTo>
                    <a:pt x="735" y="311"/>
                  </a:lnTo>
                  <a:lnTo>
                    <a:pt x="738" y="307"/>
                  </a:lnTo>
                  <a:lnTo>
                    <a:pt x="743" y="303"/>
                  </a:lnTo>
                  <a:lnTo>
                    <a:pt x="737" y="319"/>
                  </a:lnTo>
                  <a:lnTo>
                    <a:pt x="730" y="335"/>
                  </a:lnTo>
                  <a:lnTo>
                    <a:pt x="723" y="353"/>
                  </a:lnTo>
                  <a:lnTo>
                    <a:pt x="718" y="369"/>
                  </a:lnTo>
                  <a:lnTo>
                    <a:pt x="710" y="372"/>
                  </a:lnTo>
                  <a:lnTo>
                    <a:pt x="703" y="377"/>
                  </a:lnTo>
                  <a:lnTo>
                    <a:pt x="695" y="380"/>
                  </a:lnTo>
                  <a:lnTo>
                    <a:pt x="688" y="384"/>
                  </a:lnTo>
                  <a:lnTo>
                    <a:pt x="680" y="388"/>
                  </a:lnTo>
                  <a:lnTo>
                    <a:pt x="671" y="392"/>
                  </a:lnTo>
                  <a:lnTo>
                    <a:pt x="665" y="396"/>
                  </a:lnTo>
                  <a:lnTo>
                    <a:pt x="657" y="400"/>
                  </a:lnTo>
                  <a:lnTo>
                    <a:pt x="592" y="395"/>
                  </a:lnTo>
                  <a:lnTo>
                    <a:pt x="530" y="393"/>
                  </a:lnTo>
                  <a:lnTo>
                    <a:pt x="470" y="392"/>
                  </a:lnTo>
                  <a:lnTo>
                    <a:pt x="413" y="390"/>
                  </a:lnTo>
                  <a:lnTo>
                    <a:pt x="360" y="387"/>
                  </a:lnTo>
                  <a:lnTo>
                    <a:pt x="310" y="384"/>
                  </a:lnTo>
                  <a:lnTo>
                    <a:pt x="262" y="378"/>
                  </a:lnTo>
                  <a:lnTo>
                    <a:pt x="219" y="368"/>
                  </a:lnTo>
                  <a:lnTo>
                    <a:pt x="178" y="355"/>
                  </a:lnTo>
                  <a:lnTo>
                    <a:pt x="141" y="337"/>
                  </a:lnTo>
                  <a:lnTo>
                    <a:pt x="109" y="314"/>
                  </a:lnTo>
                  <a:lnTo>
                    <a:pt x="79" y="284"/>
                  </a:lnTo>
                  <a:lnTo>
                    <a:pt x="55" y="247"/>
                  </a:lnTo>
                  <a:lnTo>
                    <a:pt x="34" y="202"/>
                  </a:lnTo>
                  <a:lnTo>
                    <a:pt x="17" y="148"/>
                  </a:lnTo>
                  <a:lnTo>
                    <a:pt x="5" y="84"/>
                  </a:lnTo>
                  <a:lnTo>
                    <a:pt x="4" y="64"/>
                  </a:lnTo>
                  <a:lnTo>
                    <a:pt x="3" y="43"/>
                  </a:lnTo>
                  <a:lnTo>
                    <a:pt x="1" y="22"/>
                  </a:lnTo>
                  <a:lnTo>
                    <a:pt x="0" y="0"/>
                  </a:lnTo>
                  <a:close/>
                </a:path>
              </a:pathLst>
            </a:custGeom>
            <a:solidFill>
              <a:srgbClr val="424C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48"/>
            <p:cNvSpPr>
              <a:spLocks/>
            </p:cNvSpPr>
            <p:nvPr/>
          </p:nvSpPr>
          <p:spPr bwMode="auto">
            <a:xfrm>
              <a:off x="4637088" y="3905250"/>
              <a:ext cx="592137" cy="319088"/>
            </a:xfrm>
            <a:custGeom>
              <a:avLst/>
              <a:gdLst>
                <a:gd name="T0" fmla="*/ 6 w 746"/>
                <a:gd name="T1" fmla="*/ 0 h 401"/>
                <a:gd name="T2" fmla="*/ 16 w 746"/>
                <a:gd name="T3" fmla="*/ 0 h 401"/>
                <a:gd name="T4" fmla="*/ 27 w 746"/>
                <a:gd name="T5" fmla="*/ 1 h 401"/>
                <a:gd name="T6" fmla="*/ 37 w 746"/>
                <a:gd name="T7" fmla="*/ 2 h 401"/>
                <a:gd name="T8" fmla="*/ 46 w 746"/>
                <a:gd name="T9" fmla="*/ 31 h 401"/>
                <a:gd name="T10" fmla="*/ 53 w 746"/>
                <a:gd name="T11" fmla="*/ 90 h 401"/>
                <a:gd name="T12" fmla="*/ 81 w 746"/>
                <a:gd name="T13" fmla="*/ 172 h 401"/>
                <a:gd name="T14" fmla="*/ 133 w 746"/>
                <a:gd name="T15" fmla="*/ 255 h 401"/>
                <a:gd name="T16" fmla="*/ 187 w 746"/>
                <a:gd name="T17" fmla="*/ 310 h 401"/>
                <a:gd name="T18" fmla="*/ 246 w 746"/>
                <a:gd name="T19" fmla="*/ 342 h 401"/>
                <a:gd name="T20" fmla="*/ 314 w 746"/>
                <a:gd name="T21" fmla="*/ 360 h 401"/>
                <a:gd name="T22" fmla="*/ 392 w 746"/>
                <a:gd name="T23" fmla="*/ 365 h 401"/>
                <a:gd name="T24" fmla="*/ 485 w 746"/>
                <a:gd name="T25" fmla="*/ 367 h 401"/>
                <a:gd name="T26" fmla="*/ 596 w 746"/>
                <a:gd name="T27" fmla="*/ 369 h 401"/>
                <a:gd name="T28" fmla="*/ 665 w 746"/>
                <a:gd name="T29" fmla="*/ 367 h 401"/>
                <a:gd name="T30" fmla="*/ 679 w 746"/>
                <a:gd name="T31" fmla="*/ 358 h 401"/>
                <a:gd name="T32" fmla="*/ 693 w 746"/>
                <a:gd name="T33" fmla="*/ 349 h 401"/>
                <a:gd name="T34" fmla="*/ 707 w 746"/>
                <a:gd name="T35" fmla="*/ 341 h 401"/>
                <a:gd name="T36" fmla="*/ 722 w 746"/>
                <a:gd name="T37" fmla="*/ 327 h 401"/>
                <a:gd name="T38" fmla="*/ 738 w 746"/>
                <a:gd name="T39" fmla="*/ 311 h 401"/>
                <a:gd name="T40" fmla="*/ 740 w 746"/>
                <a:gd name="T41" fmla="*/ 319 h 401"/>
                <a:gd name="T42" fmla="*/ 726 w 746"/>
                <a:gd name="T43" fmla="*/ 353 h 401"/>
                <a:gd name="T44" fmla="*/ 714 w 746"/>
                <a:gd name="T45" fmla="*/ 372 h 401"/>
                <a:gd name="T46" fmla="*/ 700 w 746"/>
                <a:gd name="T47" fmla="*/ 380 h 401"/>
                <a:gd name="T48" fmla="*/ 687 w 746"/>
                <a:gd name="T49" fmla="*/ 390 h 401"/>
                <a:gd name="T50" fmla="*/ 673 w 746"/>
                <a:gd name="T51" fmla="*/ 398 h 401"/>
                <a:gd name="T52" fmla="*/ 602 w 746"/>
                <a:gd name="T53" fmla="*/ 396 h 401"/>
                <a:gd name="T54" fmla="*/ 480 w 746"/>
                <a:gd name="T55" fmla="*/ 392 h 401"/>
                <a:gd name="T56" fmla="*/ 368 w 746"/>
                <a:gd name="T57" fmla="*/ 388 h 401"/>
                <a:gd name="T58" fmla="*/ 268 w 746"/>
                <a:gd name="T59" fmla="*/ 378 h 401"/>
                <a:gd name="T60" fmla="*/ 182 w 746"/>
                <a:gd name="T61" fmla="*/ 356 h 401"/>
                <a:gd name="T62" fmla="*/ 111 w 746"/>
                <a:gd name="T63" fmla="*/ 316 h 401"/>
                <a:gd name="T64" fmla="*/ 56 w 746"/>
                <a:gd name="T65" fmla="*/ 250 h 401"/>
                <a:gd name="T66" fmla="*/ 18 w 746"/>
                <a:gd name="T67" fmla="*/ 153 h 401"/>
                <a:gd name="T68" fmla="*/ 5 w 746"/>
                <a:gd name="T69" fmla="*/ 68 h 401"/>
                <a:gd name="T70" fmla="*/ 1 w 746"/>
                <a:gd name="T71" fmla="*/ 2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6" h="401">
                  <a:moveTo>
                    <a:pt x="0" y="0"/>
                  </a:moveTo>
                  <a:lnTo>
                    <a:pt x="6" y="0"/>
                  </a:lnTo>
                  <a:lnTo>
                    <a:pt x="11" y="0"/>
                  </a:lnTo>
                  <a:lnTo>
                    <a:pt x="16" y="0"/>
                  </a:lnTo>
                  <a:lnTo>
                    <a:pt x="22" y="1"/>
                  </a:lnTo>
                  <a:lnTo>
                    <a:pt x="27" y="1"/>
                  </a:lnTo>
                  <a:lnTo>
                    <a:pt x="33" y="1"/>
                  </a:lnTo>
                  <a:lnTo>
                    <a:pt x="37" y="2"/>
                  </a:lnTo>
                  <a:lnTo>
                    <a:pt x="43" y="2"/>
                  </a:lnTo>
                  <a:lnTo>
                    <a:pt x="46" y="31"/>
                  </a:lnTo>
                  <a:lnTo>
                    <a:pt x="50" y="60"/>
                  </a:lnTo>
                  <a:lnTo>
                    <a:pt x="53" y="90"/>
                  </a:lnTo>
                  <a:lnTo>
                    <a:pt x="56" y="119"/>
                  </a:lnTo>
                  <a:lnTo>
                    <a:pt x="81" y="172"/>
                  </a:lnTo>
                  <a:lnTo>
                    <a:pt x="107" y="217"/>
                  </a:lnTo>
                  <a:lnTo>
                    <a:pt x="133" y="255"/>
                  </a:lnTo>
                  <a:lnTo>
                    <a:pt x="159" y="285"/>
                  </a:lnTo>
                  <a:lnTo>
                    <a:pt x="187" y="310"/>
                  </a:lnTo>
                  <a:lnTo>
                    <a:pt x="216" y="328"/>
                  </a:lnTo>
                  <a:lnTo>
                    <a:pt x="246" y="342"/>
                  </a:lnTo>
                  <a:lnTo>
                    <a:pt x="279" y="353"/>
                  </a:lnTo>
                  <a:lnTo>
                    <a:pt x="314" y="360"/>
                  </a:lnTo>
                  <a:lnTo>
                    <a:pt x="352" y="364"/>
                  </a:lnTo>
                  <a:lnTo>
                    <a:pt x="392" y="365"/>
                  </a:lnTo>
                  <a:lnTo>
                    <a:pt x="437" y="367"/>
                  </a:lnTo>
                  <a:lnTo>
                    <a:pt x="485" y="367"/>
                  </a:lnTo>
                  <a:lnTo>
                    <a:pt x="538" y="368"/>
                  </a:lnTo>
                  <a:lnTo>
                    <a:pt x="596" y="369"/>
                  </a:lnTo>
                  <a:lnTo>
                    <a:pt x="658" y="371"/>
                  </a:lnTo>
                  <a:lnTo>
                    <a:pt x="665" y="367"/>
                  </a:lnTo>
                  <a:lnTo>
                    <a:pt x="672" y="362"/>
                  </a:lnTo>
                  <a:lnTo>
                    <a:pt x="679" y="358"/>
                  </a:lnTo>
                  <a:lnTo>
                    <a:pt x="686" y="354"/>
                  </a:lnTo>
                  <a:lnTo>
                    <a:pt x="693" y="349"/>
                  </a:lnTo>
                  <a:lnTo>
                    <a:pt x="700" y="345"/>
                  </a:lnTo>
                  <a:lnTo>
                    <a:pt x="707" y="341"/>
                  </a:lnTo>
                  <a:lnTo>
                    <a:pt x="714" y="337"/>
                  </a:lnTo>
                  <a:lnTo>
                    <a:pt x="722" y="327"/>
                  </a:lnTo>
                  <a:lnTo>
                    <a:pt x="730" y="319"/>
                  </a:lnTo>
                  <a:lnTo>
                    <a:pt x="738" y="311"/>
                  </a:lnTo>
                  <a:lnTo>
                    <a:pt x="746" y="303"/>
                  </a:lnTo>
                  <a:lnTo>
                    <a:pt x="740" y="319"/>
                  </a:lnTo>
                  <a:lnTo>
                    <a:pt x="733" y="335"/>
                  </a:lnTo>
                  <a:lnTo>
                    <a:pt x="726" y="353"/>
                  </a:lnTo>
                  <a:lnTo>
                    <a:pt x="721" y="369"/>
                  </a:lnTo>
                  <a:lnTo>
                    <a:pt x="714" y="372"/>
                  </a:lnTo>
                  <a:lnTo>
                    <a:pt x="707" y="377"/>
                  </a:lnTo>
                  <a:lnTo>
                    <a:pt x="700" y="380"/>
                  </a:lnTo>
                  <a:lnTo>
                    <a:pt x="694" y="385"/>
                  </a:lnTo>
                  <a:lnTo>
                    <a:pt x="687" y="390"/>
                  </a:lnTo>
                  <a:lnTo>
                    <a:pt x="680" y="393"/>
                  </a:lnTo>
                  <a:lnTo>
                    <a:pt x="673" y="398"/>
                  </a:lnTo>
                  <a:lnTo>
                    <a:pt x="666" y="401"/>
                  </a:lnTo>
                  <a:lnTo>
                    <a:pt x="602" y="396"/>
                  </a:lnTo>
                  <a:lnTo>
                    <a:pt x="540" y="394"/>
                  </a:lnTo>
                  <a:lnTo>
                    <a:pt x="480" y="392"/>
                  </a:lnTo>
                  <a:lnTo>
                    <a:pt x="422" y="391"/>
                  </a:lnTo>
                  <a:lnTo>
                    <a:pt x="368" y="388"/>
                  </a:lnTo>
                  <a:lnTo>
                    <a:pt x="316" y="385"/>
                  </a:lnTo>
                  <a:lnTo>
                    <a:pt x="268" y="378"/>
                  </a:lnTo>
                  <a:lnTo>
                    <a:pt x="224" y="369"/>
                  </a:lnTo>
                  <a:lnTo>
                    <a:pt x="182" y="356"/>
                  </a:lnTo>
                  <a:lnTo>
                    <a:pt x="144" y="339"/>
                  </a:lnTo>
                  <a:lnTo>
                    <a:pt x="111" y="316"/>
                  </a:lnTo>
                  <a:lnTo>
                    <a:pt x="81" y="286"/>
                  </a:lnTo>
                  <a:lnTo>
                    <a:pt x="56" y="250"/>
                  </a:lnTo>
                  <a:lnTo>
                    <a:pt x="35" y="206"/>
                  </a:lnTo>
                  <a:lnTo>
                    <a:pt x="18" y="153"/>
                  </a:lnTo>
                  <a:lnTo>
                    <a:pt x="6" y="91"/>
                  </a:lnTo>
                  <a:lnTo>
                    <a:pt x="5" y="68"/>
                  </a:lnTo>
                  <a:lnTo>
                    <a:pt x="4" y="45"/>
                  </a:lnTo>
                  <a:lnTo>
                    <a:pt x="1" y="23"/>
                  </a:lnTo>
                  <a:lnTo>
                    <a:pt x="0" y="0"/>
                  </a:lnTo>
                  <a:close/>
                </a:path>
              </a:pathLst>
            </a:custGeom>
            <a:solidFill>
              <a:srgbClr val="444F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9"/>
            <p:cNvSpPr>
              <a:spLocks/>
            </p:cNvSpPr>
            <p:nvPr/>
          </p:nvSpPr>
          <p:spPr bwMode="auto">
            <a:xfrm>
              <a:off x="4635500" y="3905250"/>
              <a:ext cx="593725" cy="319088"/>
            </a:xfrm>
            <a:custGeom>
              <a:avLst/>
              <a:gdLst>
                <a:gd name="T0" fmla="*/ 5 w 748"/>
                <a:gd name="T1" fmla="*/ 0 h 402"/>
                <a:gd name="T2" fmla="*/ 15 w 748"/>
                <a:gd name="T3" fmla="*/ 1 h 402"/>
                <a:gd name="T4" fmla="*/ 25 w 748"/>
                <a:gd name="T5" fmla="*/ 1 h 402"/>
                <a:gd name="T6" fmla="*/ 36 w 748"/>
                <a:gd name="T7" fmla="*/ 2 h 402"/>
                <a:gd name="T8" fmla="*/ 44 w 748"/>
                <a:gd name="T9" fmla="*/ 32 h 402"/>
                <a:gd name="T10" fmla="*/ 52 w 748"/>
                <a:gd name="T11" fmla="*/ 93 h 402"/>
                <a:gd name="T12" fmla="*/ 81 w 748"/>
                <a:gd name="T13" fmla="*/ 178 h 402"/>
                <a:gd name="T14" fmla="*/ 134 w 748"/>
                <a:gd name="T15" fmla="*/ 261 h 402"/>
                <a:gd name="T16" fmla="*/ 188 w 748"/>
                <a:gd name="T17" fmla="*/ 315 h 402"/>
                <a:gd name="T18" fmla="*/ 249 w 748"/>
                <a:gd name="T19" fmla="*/ 348 h 402"/>
                <a:gd name="T20" fmla="*/ 318 w 748"/>
                <a:gd name="T21" fmla="*/ 364 h 402"/>
                <a:gd name="T22" fmla="*/ 398 w 748"/>
                <a:gd name="T23" fmla="*/ 370 h 402"/>
                <a:gd name="T24" fmla="*/ 492 w 748"/>
                <a:gd name="T25" fmla="*/ 370 h 402"/>
                <a:gd name="T26" fmla="*/ 602 w 748"/>
                <a:gd name="T27" fmla="*/ 370 h 402"/>
                <a:gd name="T28" fmla="*/ 671 w 748"/>
                <a:gd name="T29" fmla="*/ 369 h 402"/>
                <a:gd name="T30" fmla="*/ 685 w 748"/>
                <a:gd name="T31" fmla="*/ 360 h 402"/>
                <a:gd name="T32" fmla="*/ 697 w 748"/>
                <a:gd name="T33" fmla="*/ 352 h 402"/>
                <a:gd name="T34" fmla="*/ 711 w 748"/>
                <a:gd name="T35" fmla="*/ 342 h 402"/>
                <a:gd name="T36" fmla="*/ 726 w 748"/>
                <a:gd name="T37" fmla="*/ 328 h 402"/>
                <a:gd name="T38" fmla="*/ 741 w 748"/>
                <a:gd name="T39" fmla="*/ 311 h 402"/>
                <a:gd name="T40" fmla="*/ 742 w 748"/>
                <a:gd name="T41" fmla="*/ 319 h 402"/>
                <a:gd name="T42" fmla="*/ 728 w 748"/>
                <a:gd name="T43" fmla="*/ 353 h 402"/>
                <a:gd name="T44" fmla="*/ 717 w 748"/>
                <a:gd name="T45" fmla="*/ 373 h 402"/>
                <a:gd name="T46" fmla="*/ 704 w 748"/>
                <a:gd name="T47" fmla="*/ 381 h 402"/>
                <a:gd name="T48" fmla="*/ 693 w 748"/>
                <a:gd name="T49" fmla="*/ 390 h 402"/>
                <a:gd name="T50" fmla="*/ 681 w 748"/>
                <a:gd name="T51" fmla="*/ 398 h 402"/>
                <a:gd name="T52" fmla="*/ 611 w 748"/>
                <a:gd name="T53" fmla="*/ 399 h 402"/>
                <a:gd name="T54" fmla="*/ 486 w 748"/>
                <a:gd name="T55" fmla="*/ 394 h 402"/>
                <a:gd name="T56" fmla="*/ 373 w 748"/>
                <a:gd name="T57" fmla="*/ 391 h 402"/>
                <a:gd name="T58" fmla="*/ 273 w 748"/>
                <a:gd name="T59" fmla="*/ 380 h 402"/>
                <a:gd name="T60" fmla="*/ 186 w 748"/>
                <a:gd name="T61" fmla="*/ 358 h 402"/>
                <a:gd name="T62" fmla="*/ 112 w 748"/>
                <a:gd name="T63" fmla="*/ 318 h 402"/>
                <a:gd name="T64" fmla="*/ 56 w 748"/>
                <a:gd name="T65" fmla="*/ 252 h 402"/>
                <a:gd name="T66" fmla="*/ 18 w 748"/>
                <a:gd name="T67" fmla="*/ 157 h 402"/>
                <a:gd name="T68" fmla="*/ 6 w 748"/>
                <a:gd name="T69" fmla="*/ 73 h 402"/>
                <a:gd name="T70" fmla="*/ 2 w 748"/>
                <a:gd name="T71" fmla="*/ 24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8" h="402">
                  <a:moveTo>
                    <a:pt x="0" y="0"/>
                  </a:moveTo>
                  <a:lnTo>
                    <a:pt x="5" y="0"/>
                  </a:lnTo>
                  <a:lnTo>
                    <a:pt x="10" y="1"/>
                  </a:lnTo>
                  <a:lnTo>
                    <a:pt x="15" y="1"/>
                  </a:lnTo>
                  <a:lnTo>
                    <a:pt x="21" y="1"/>
                  </a:lnTo>
                  <a:lnTo>
                    <a:pt x="25" y="1"/>
                  </a:lnTo>
                  <a:lnTo>
                    <a:pt x="30" y="1"/>
                  </a:lnTo>
                  <a:lnTo>
                    <a:pt x="36" y="2"/>
                  </a:lnTo>
                  <a:lnTo>
                    <a:pt x="40" y="2"/>
                  </a:lnTo>
                  <a:lnTo>
                    <a:pt x="44" y="32"/>
                  </a:lnTo>
                  <a:lnTo>
                    <a:pt x="48" y="64"/>
                  </a:lnTo>
                  <a:lnTo>
                    <a:pt x="52" y="93"/>
                  </a:lnTo>
                  <a:lnTo>
                    <a:pt x="55" y="125"/>
                  </a:lnTo>
                  <a:lnTo>
                    <a:pt x="81" y="178"/>
                  </a:lnTo>
                  <a:lnTo>
                    <a:pt x="107" y="223"/>
                  </a:lnTo>
                  <a:lnTo>
                    <a:pt x="134" y="261"/>
                  </a:lnTo>
                  <a:lnTo>
                    <a:pt x="160" y="290"/>
                  </a:lnTo>
                  <a:lnTo>
                    <a:pt x="188" y="315"/>
                  </a:lnTo>
                  <a:lnTo>
                    <a:pt x="218" y="333"/>
                  </a:lnTo>
                  <a:lnTo>
                    <a:pt x="249" y="348"/>
                  </a:lnTo>
                  <a:lnTo>
                    <a:pt x="282" y="357"/>
                  </a:lnTo>
                  <a:lnTo>
                    <a:pt x="318" y="364"/>
                  </a:lnTo>
                  <a:lnTo>
                    <a:pt x="356" y="368"/>
                  </a:lnTo>
                  <a:lnTo>
                    <a:pt x="398" y="370"/>
                  </a:lnTo>
                  <a:lnTo>
                    <a:pt x="443" y="370"/>
                  </a:lnTo>
                  <a:lnTo>
                    <a:pt x="492" y="370"/>
                  </a:lnTo>
                  <a:lnTo>
                    <a:pt x="544" y="370"/>
                  </a:lnTo>
                  <a:lnTo>
                    <a:pt x="602" y="370"/>
                  </a:lnTo>
                  <a:lnTo>
                    <a:pt x="664" y="372"/>
                  </a:lnTo>
                  <a:lnTo>
                    <a:pt x="671" y="369"/>
                  </a:lnTo>
                  <a:lnTo>
                    <a:pt x="678" y="364"/>
                  </a:lnTo>
                  <a:lnTo>
                    <a:pt x="685" y="360"/>
                  </a:lnTo>
                  <a:lnTo>
                    <a:pt x="691" y="355"/>
                  </a:lnTo>
                  <a:lnTo>
                    <a:pt x="697" y="352"/>
                  </a:lnTo>
                  <a:lnTo>
                    <a:pt x="704" y="347"/>
                  </a:lnTo>
                  <a:lnTo>
                    <a:pt x="711" y="342"/>
                  </a:lnTo>
                  <a:lnTo>
                    <a:pt x="718" y="338"/>
                  </a:lnTo>
                  <a:lnTo>
                    <a:pt x="726" y="328"/>
                  </a:lnTo>
                  <a:lnTo>
                    <a:pt x="733" y="320"/>
                  </a:lnTo>
                  <a:lnTo>
                    <a:pt x="741" y="311"/>
                  </a:lnTo>
                  <a:lnTo>
                    <a:pt x="748" y="303"/>
                  </a:lnTo>
                  <a:lnTo>
                    <a:pt x="742" y="319"/>
                  </a:lnTo>
                  <a:lnTo>
                    <a:pt x="735" y="335"/>
                  </a:lnTo>
                  <a:lnTo>
                    <a:pt x="728" y="353"/>
                  </a:lnTo>
                  <a:lnTo>
                    <a:pt x="723" y="369"/>
                  </a:lnTo>
                  <a:lnTo>
                    <a:pt x="717" y="373"/>
                  </a:lnTo>
                  <a:lnTo>
                    <a:pt x="711" y="377"/>
                  </a:lnTo>
                  <a:lnTo>
                    <a:pt x="704" y="381"/>
                  </a:lnTo>
                  <a:lnTo>
                    <a:pt x="698" y="385"/>
                  </a:lnTo>
                  <a:lnTo>
                    <a:pt x="693" y="390"/>
                  </a:lnTo>
                  <a:lnTo>
                    <a:pt x="687" y="394"/>
                  </a:lnTo>
                  <a:lnTo>
                    <a:pt x="681" y="398"/>
                  </a:lnTo>
                  <a:lnTo>
                    <a:pt x="675" y="402"/>
                  </a:lnTo>
                  <a:lnTo>
                    <a:pt x="611" y="399"/>
                  </a:lnTo>
                  <a:lnTo>
                    <a:pt x="547" y="396"/>
                  </a:lnTo>
                  <a:lnTo>
                    <a:pt x="486" y="394"/>
                  </a:lnTo>
                  <a:lnTo>
                    <a:pt x="429" y="393"/>
                  </a:lnTo>
                  <a:lnTo>
                    <a:pt x="373" y="391"/>
                  </a:lnTo>
                  <a:lnTo>
                    <a:pt x="322" y="386"/>
                  </a:lnTo>
                  <a:lnTo>
                    <a:pt x="273" y="380"/>
                  </a:lnTo>
                  <a:lnTo>
                    <a:pt x="227" y="371"/>
                  </a:lnTo>
                  <a:lnTo>
                    <a:pt x="186" y="358"/>
                  </a:lnTo>
                  <a:lnTo>
                    <a:pt x="146" y="341"/>
                  </a:lnTo>
                  <a:lnTo>
                    <a:pt x="112" y="318"/>
                  </a:lnTo>
                  <a:lnTo>
                    <a:pt x="82" y="288"/>
                  </a:lnTo>
                  <a:lnTo>
                    <a:pt x="56" y="252"/>
                  </a:lnTo>
                  <a:lnTo>
                    <a:pt x="35" y="209"/>
                  </a:lnTo>
                  <a:lnTo>
                    <a:pt x="18" y="157"/>
                  </a:lnTo>
                  <a:lnTo>
                    <a:pt x="7" y="96"/>
                  </a:lnTo>
                  <a:lnTo>
                    <a:pt x="6" y="73"/>
                  </a:lnTo>
                  <a:lnTo>
                    <a:pt x="3" y="49"/>
                  </a:lnTo>
                  <a:lnTo>
                    <a:pt x="2" y="24"/>
                  </a:lnTo>
                  <a:lnTo>
                    <a:pt x="0" y="0"/>
                  </a:lnTo>
                  <a:close/>
                </a:path>
              </a:pathLst>
            </a:custGeom>
            <a:solidFill>
              <a:srgbClr val="4954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0"/>
            <p:cNvSpPr>
              <a:spLocks/>
            </p:cNvSpPr>
            <p:nvPr/>
          </p:nvSpPr>
          <p:spPr bwMode="auto">
            <a:xfrm>
              <a:off x="4632325" y="3905250"/>
              <a:ext cx="596900" cy="320675"/>
            </a:xfrm>
            <a:custGeom>
              <a:avLst/>
              <a:gdLst>
                <a:gd name="T0" fmla="*/ 5 w 752"/>
                <a:gd name="T1" fmla="*/ 0 h 403"/>
                <a:gd name="T2" fmla="*/ 14 w 752"/>
                <a:gd name="T3" fmla="*/ 1 h 403"/>
                <a:gd name="T4" fmla="*/ 25 w 752"/>
                <a:gd name="T5" fmla="*/ 2 h 403"/>
                <a:gd name="T6" fmla="*/ 34 w 752"/>
                <a:gd name="T7" fmla="*/ 2 h 403"/>
                <a:gd name="T8" fmla="*/ 43 w 752"/>
                <a:gd name="T9" fmla="*/ 34 h 403"/>
                <a:gd name="T10" fmla="*/ 52 w 752"/>
                <a:gd name="T11" fmla="*/ 97 h 403"/>
                <a:gd name="T12" fmla="*/ 83 w 752"/>
                <a:gd name="T13" fmla="*/ 182 h 403"/>
                <a:gd name="T14" fmla="*/ 135 w 752"/>
                <a:gd name="T15" fmla="*/ 265 h 403"/>
                <a:gd name="T16" fmla="*/ 192 w 752"/>
                <a:gd name="T17" fmla="*/ 319 h 403"/>
                <a:gd name="T18" fmla="*/ 254 w 752"/>
                <a:gd name="T19" fmla="*/ 353 h 403"/>
                <a:gd name="T20" fmla="*/ 324 w 752"/>
                <a:gd name="T21" fmla="*/ 369 h 403"/>
                <a:gd name="T22" fmla="*/ 405 w 752"/>
                <a:gd name="T23" fmla="*/ 375 h 403"/>
                <a:gd name="T24" fmla="*/ 500 w 752"/>
                <a:gd name="T25" fmla="*/ 375 h 403"/>
                <a:gd name="T26" fmla="*/ 610 w 752"/>
                <a:gd name="T27" fmla="*/ 376 h 403"/>
                <a:gd name="T28" fmla="*/ 678 w 752"/>
                <a:gd name="T29" fmla="*/ 372 h 403"/>
                <a:gd name="T30" fmla="*/ 692 w 752"/>
                <a:gd name="T31" fmla="*/ 363 h 403"/>
                <a:gd name="T32" fmla="*/ 705 w 752"/>
                <a:gd name="T33" fmla="*/ 353 h 403"/>
                <a:gd name="T34" fmla="*/ 717 w 752"/>
                <a:gd name="T35" fmla="*/ 343 h 403"/>
                <a:gd name="T36" fmla="*/ 731 w 752"/>
                <a:gd name="T37" fmla="*/ 330 h 403"/>
                <a:gd name="T38" fmla="*/ 745 w 752"/>
                <a:gd name="T39" fmla="*/ 312 h 403"/>
                <a:gd name="T40" fmla="*/ 746 w 752"/>
                <a:gd name="T41" fmla="*/ 319 h 403"/>
                <a:gd name="T42" fmla="*/ 732 w 752"/>
                <a:gd name="T43" fmla="*/ 353 h 403"/>
                <a:gd name="T44" fmla="*/ 722 w 752"/>
                <a:gd name="T45" fmla="*/ 373 h 403"/>
                <a:gd name="T46" fmla="*/ 712 w 752"/>
                <a:gd name="T47" fmla="*/ 381 h 403"/>
                <a:gd name="T48" fmla="*/ 701 w 752"/>
                <a:gd name="T49" fmla="*/ 391 h 403"/>
                <a:gd name="T50" fmla="*/ 691 w 752"/>
                <a:gd name="T51" fmla="*/ 399 h 403"/>
                <a:gd name="T52" fmla="*/ 621 w 752"/>
                <a:gd name="T53" fmla="*/ 400 h 403"/>
                <a:gd name="T54" fmla="*/ 496 w 752"/>
                <a:gd name="T55" fmla="*/ 395 h 403"/>
                <a:gd name="T56" fmla="*/ 382 w 752"/>
                <a:gd name="T57" fmla="*/ 392 h 403"/>
                <a:gd name="T58" fmla="*/ 279 w 752"/>
                <a:gd name="T59" fmla="*/ 381 h 403"/>
                <a:gd name="T60" fmla="*/ 191 w 752"/>
                <a:gd name="T61" fmla="*/ 361 h 403"/>
                <a:gd name="T62" fmla="*/ 117 w 752"/>
                <a:gd name="T63" fmla="*/ 320 h 403"/>
                <a:gd name="T64" fmla="*/ 59 w 752"/>
                <a:gd name="T65" fmla="*/ 256 h 403"/>
                <a:gd name="T66" fmla="*/ 21 w 752"/>
                <a:gd name="T67" fmla="*/ 161 h 403"/>
                <a:gd name="T68" fmla="*/ 7 w 752"/>
                <a:gd name="T69" fmla="*/ 76 h 403"/>
                <a:gd name="T70" fmla="*/ 3 w 752"/>
                <a:gd name="T71" fmla="*/ 26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2" h="403">
                  <a:moveTo>
                    <a:pt x="0" y="0"/>
                  </a:moveTo>
                  <a:lnTo>
                    <a:pt x="5" y="0"/>
                  </a:lnTo>
                  <a:lnTo>
                    <a:pt x="10" y="1"/>
                  </a:lnTo>
                  <a:lnTo>
                    <a:pt x="14" y="1"/>
                  </a:lnTo>
                  <a:lnTo>
                    <a:pt x="20" y="1"/>
                  </a:lnTo>
                  <a:lnTo>
                    <a:pt x="25" y="2"/>
                  </a:lnTo>
                  <a:lnTo>
                    <a:pt x="29" y="2"/>
                  </a:lnTo>
                  <a:lnTo>
                    <a:pt x="34" y="2"/>
                  </a:lnTo>
                  <a:lnTo>
                    <a:pt x="39" y="2"/>
                  </a:lnTo>
                  <a:lnTo>
                    <a:pt x="43" y="34"/>
                  </a:lnTo>
                  <a:lnTo>
                    <a:pt x="48" y="66"/>
                  </a:lnTo>
                  <a:lnTo>
                    <a:pt x="52" y="97"/>
                  </a:lnTo>
                  <a:lnTo>
                    <a:pt x="57" y="129"/>
                  </a:lnTo>
                  <a:lnTo>
                    <a:pt x="83" y="182"/>
                  </a:lnTo>
                  <a:lnTo>
                    <a:pt x="109" y="227"/>
                  </a:lnTo>
                  <a:lnTo>
                    <a:pt x="135" y="265"/>
                  </a:lnTo>
                  <a:lnTo>
                    <a:pt x="163" y="295"/>
                  </a:lnTo>
                  <a:lnTo>
                    <a:pt x="192" y="319"/>
                  </a:lnTo>
                  <a:lnTo>
                    <a:pt x="222" y="339"/>
                  </a:lnTo>
                  <a:lnTo>
                    <a:pt x="254" y="353"/>
                  </a:lnTo>
                  <a:lnTo>
                    <a:pt x="289" y="363"/>
                  </a:lnTo>
                  <a:lnTo>
                    <a:pt x="324" y="369"/>
                  </a:lnTo>
                  <a:lnTo>
                    <a:pt x="364" y="373"/>
                  </a:lnTo>
                  <a:lnTo>
                    <a:pt x="405" y="375"/>
                  </a:lnTo>
                  <a:lnTo>
                    <a:pt x="451" y="376"/>
                  </a:lnTo>
                  <a:lnTo>
                    <a:pt x="500" y="375"/>
                  </a:lnTo>
                  <a:lnTo>
                    <a:pt x="553" y="375"/>
                  </a:lnTo>
                  <a:lnTo>
                    <a:pt x="610" y="376"/>
                  </a:lnTo>
                  <a:lnTo>
                    <a:pt x="671" y="377"/>
                  </a:lnTo>
                  <a:lnTo>
                    <a:pt x="678" y="372"/>
                  </a:lnTo>
                  <a:lnTo>
                    <a:pt x="685" y="368"/>
                  </a:lnTo>
                  <a:lnTo>
                    <a:pt x="692" y="363"/>
                  </a:lnTo>
                  <a:lnTo>
                    <a:pt x="698" y="357"/>
                  </a:lnTo>
                  <a:lnTo>
                    <a:pt x="705" y="353"/>
                  </a:lnTo>
                  <a:lnTo>
                    <a:pt x="712" y="348"/>
                  </a:lnTo>
                  <a:lnTo>
                    <a:pt x="717" y="343"/>
                  </a:lnTo>
                  <a:lnTo>
                    <a:pt x="724" y="339"/>
                  </a:lnTo>
                  <a:lnTo>
                    <a:pt x="731" y="330"/>
                  </a:lnTo>
                  <a:lnTo>
                    <a:pt x="738" y="322"/>
                  </a:lnTo>
                  <a:lnTo>
                    <a:pt x="745" y="312"/>
                  </a:lnTo>
                  <a:lnTo>
                    <a:pt x="752" y="303"/>
                  </a:lnTo>
                  <a:lnTo>
                    <a:pt x="746" y="319"/>
                  </a:lnTo>
                  <a:lnTo>
                    <a:pt x="739" y="335"/>
                  </a:lnTo>
                  <a:lnTo>
                    <a:pt x="732" y="353"/>
                  </a:lnTo>
                  <a:lnTo>
                    <a:pt x="727" y="369"/>
                  </a:lnTo>
                  <a:lnTo>
                    <a:pt x="722" y="373"/>
                  </a:lnTo>
                  <a:lnTo>
                    <a:pt x="716" y="377"/>
                  </a:lnTo>
                  <a:lnTo>
                    <a:pt x="712" y="381"/>
                  </a:lnTo>
                  <a:lnTo>
                    <a:pt x="706" y="386"/>
                  </a:lnTo>
                  <a:lnTo>
                    <a:pt x="701" y="391"/>
                  </a:lnTo>
                  <a:lnTo>
                    <a:pt x="695" y="394"/>
                  </a:lnTo>
                  <a:lnTo>
                    <a:pt x="691" y="399"/>
                  </a:lnTo>
                  <a:lnTo>
                    <a:pt x="685" y="403"/>
                  </a:lnTo>
                  <a:lnTo>
                    <a:pt x="621" y="400"/>
                  </a:lnTo>
                  <a:lnTo>
                    <a:pt x="557" y="398"/>
                  </a:lnTo>
                  <a:lnTo>
                    <a:pt x="496" y="395"/>
                  </a:lnTo>
                  <a:lnTo>
                    <a:pt x="438" y="394"/>
                  </a:lnTo>
                  <a:lnTo>
                    <a:pt x="382" y="392"/>
                  </a:lnTo>
                  <a:lnTo>
                    <a:pt x="329" y="388"/>
                  </a:lnTo>
                  <a:lnTo>
                    <a:pt x="279" y="381"/>
                  </a:lnTo>
                  <a:lnTo>
                    <a:pt x="233" y="373"/>
                  </a:lnTo>
                  <a:lnTo>
                    <a:pt x="191" y="361"/>
                  </a:lnTo>
                  <a:lnTo>
                    <a:pt x="151" y="343"/>
                  </a:lnTo>
                  <a:lnTo>
                    <a:pt x="117" y="320"/>
                  </a:lnTo>
                  <a:lnTo>
                    <a:pt x="86" y="292"/>
                  </a:lnTo>
                  <a:lnTo>
                    <a:pt x="59" y="256"/>
                  </a:lnTo>
                  <a:lnTo>
                    <a:pt x="37" y="213"/>
                  </a:lnTo>
                  <a:lnTo>
                    <a:pt x="21" y="161"/>
                  </a:lnTo>
                  <a:lnTo>
                    <a:pt x="10" y="102"/>
                  </a:lnTo>
                  <a:lnTo>
                    <a:pt x="7" y="76"/>
                  </a:lnTo>
                  <a:lnTo>
                    <a:pt x="5" y="51"/>
                  </a:lnTo>
                  <a:lnTo>
                    <a:pt x="3" y="26"/>
                  </a:lnTo>
                  <a:lnTo>
                    <a:pt x="0" y="0"/>
                  </a:lnTo>
                  <a:close/>
                </a:path>
              </a:pathLst>
            </a:custGeom>
            <a:solidFill>
              <a:srgbClr val="4C56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51"/>
            <p:cNvSpPr>
              <a:spLocks/>
            </p:cNvSpPr>
            <p:nvPr/>
          </p:nvSpPr>
          <p:spPr bwMode="auto">
            <a:xfrm>
              <a:off x="4630738" y="3905250"/>
              <a:ext cx="598487" cy="320675"/>
            </a:xfrm>
            <a:custGeom>
              <a:avLst/>
              <a:gdLst>
                <a:gd name="T0" fmla="*/ 5 w 754"/>
                <a:gd name="T1" fmla="*/ 0 h 405"/>
                <a:gd name="T2" fmla="*/ 14 w 754"/>
                <a:gd name="T3" fmla="*/ 1 h 405"/>
                <a:gd name="T4" fmla="*/ 22 w 754"/>
                <a:gd name="T5" fmla="*/ 2 h 405"/>
                <a:gd name="T6" fmla="*/ 31 w 754"/>
                <a:gd name="T7" fmla="*/ 4 h 405"/>
                <a:gd name="T8" fmla="*/ 42 w 754"/>
                <a:gd name="T9" fmla="*/ 36 h 405"/>
                <a:gd name="T10" fmla="*/ 52 w 754"/>
                <a:gd name="T11" fmla="*/ 102 h 405"/>
                <a:gd name="T12" fmla="*/ 82 w 754"/>
                <a:gd name="T13" fmla="*/ 187 h 405"/>
                <a:gd name="T14" fmla="*/ 136 w 754"/>
                <a:gd name="T15" fmla="*/ 270 h 405"/>
                <a:gd name="T16" fmla="*/ 193 w 754"/>
                <a:gd name="T17" fmla="*/ 325 h 405"/>
                <a:gd name="T18" fmla="*/ 256 w 754"/>
                <a:gd name="T19" fmla="*/ 358 h 405"/>
                <a:gd name="T20" fmla="*/ 329 w 754"/>
                <a:gd name="T21" fmla="*/ 375 h 405"/>
                <a:gd name="T22" fmla="*/ 410 w 754"/>
                <a:gd name="T23" fmla="*/ 380 h 405"/>
                <a:gd name="T24" fmla="*/ 506 w 754"/>
                <a:gd name="T25" fmla="*/ 380 h 405"/>
                <a:gd name="T26" fmla="*/ 617 w 754"/>
                <a:gd name="T27" fmla="*/ 379 h 405"/>
                <a:gd name="T28" fmla="*/ 684 w 754"/>
                <a:gd name="T29" fmla="*/ 376 h 405"/>
                <a:gd name="T30" fmla="*/ 696 w 754"/>
                <a:gd name="T31" fmla="*/ 365 h 405"/>
                <a:gd name="T32" fmla="*/ 709 w 754"/>
                <a:gd name="T33" fmla="*/ 355 h 405"/>
                <a:gd name="T34" fmla="*/ 722 w 754"/>
                <a:gd name="T35" fmla="*/ 345 h 405"/>
                <a:gd name="T36" fmla="*/ 734 w 754"/>
                <a:gd name="T37" fmla="*/ 331 h 405"/>
                <a:gd name="T38" fmla="*/ 748 w 754"/>
                <a:gd name="T39" fmla="*/ 312 h 405"/>
                <a:gd name="T40" fmla="*/ 748 w 754"/>
                <a:gd name="T41" fmla="*/ 319 h 405"/>
                <a:gd name="T42" fmla="*/ 734 w 754"/>
                <a:gd name="T43" fmla="*/ 353 h 405"/>
                <a:gd name="T44" fmla="*/ 724 w 754"/>
                <a:gd name="T45" fmla="*/ 373 h 405"/>
                <a:gd name="T46" fmla="*/ 716 w 754"/>
                <a:gd name="T47" fmla="*/ 383 h 405"/>
                <a:gd name="T48" fmla="*/ 707 w 754"/>
                <a:gd name="T49" fmla="*/ 391 h 405"/>
                <a:gd name="T50" fmla="*/ 699 w 754"/>
                <a:gd name="T51" fmla="*/ 400 h 405"/>
                <a:gd name="T52" fmla="*/ 629 w 754"/>
                <a:gd name="T53" fmla="*/ 401 h 405"/>
                <a:gd name="T54" fmla="*/ 504 w 754"/>
                <a:gd name="T55" fmla="*/ 396 h 405"/>
                <a:gd name="T56" fmla="*/ 389 w 754"/>
                <a:gd name="T57" fmla="*/ 393 h 405"/>
                <a:gd name="T58" fmla="*/ 285 w 754"/>
                <a:gd name="T59" fmla="*/ 383 h 405"/>
                <a:gd name="T60" fmla="*/ 194 w 754"/>
                <a:gd name="T61" fmla="*/ 362 h 405"/>
                <a:gd name="T62" fmla="*/ 119 w 754"/>
                <a:gd name="T63" fmla="*/ 322 h 405"/>
                <a:gd name="T64" fmla="*/ 60 w 754"/>
                <a:gd name="T65" fmla="*/ 259 h 405"/>
                <a:gd name="T66" fmla="*/ 22 w 754"/>
                <a:gd name="T67" fmla="*/ 166 h 405"/>
                <a:gd name="T68" fmla="*/ 8 w 754"/>
                <a:gd name="T69" fmla="*/ 80 h 405"/>
                <a:gd name="T70" fmla="*/ 2 w 754"/>
                <a:gd name="T71" fmla="*/ 27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4" h="405">
                  <a:moveTo>
                    <a:pt x="0" y="0"/>
                  </a:moveTo>
                  <a:lnTo>
                    <a:pt x="5" y="0"/>
                  </a:lnTo>
                  <a:lnTo>
                    <a:pt x="9" y="1"/>
                  </a:lnTo>
                  <a:lnTo>
                    <a:pt x="14" y="1"/>
                  </a:lnTo>
                  <a:lnTo>
                    <a:pt x="19" y="1"/>
                  </a:lnTo>
                  <a:lnTo>
                    <a:pt x="22" y="2"/>
                  </a:lnTo>
                  <a:lnTo>
                    <a:pt x="27" y="2"/>
                  </a:lnTo>
                  <a:lnTo>
                    <a:pt x="31" y="4"/>
                  </a:lnTo>
                  <a:lnTo>
                    <a:pt x="36" y="4"/>
                  </a:lnTo>
                  <a:lnTo>
                    <a:pt x="42" y="36"/>
                  </a:lnTo>
                  <a:lnTo>
                    <a:pt x="46" y="68"/>
                  </a:lnTo>
                  <a:lnTo>
                    <a:pt x="52" y="102"/>
                  </a:lnTo>
                  <a:lnTo>
                    <a:pt x="57" y="134"/>
                  </a:lnTo>
                  <a:lnTo>
                    <a:pt x="82" y="187"/>
                  </a:lnTo>
                  <a:lnTo>
                    <a:pt x="109" y="232"/>
                  </a:lnTo>
                  <a:lnTo>
                    <a:pt x="136" y="270"/>
                  </a:lnTo>
                  <a:lnTo>
                    <a:pt x="164" y="300"/>
                  </a:lnTo>
                  <a:lnTo>
                    <a:pt x="193" y="325"/>
                  </a:lnTo>
                  <a:lnTo>
                    <a:pt x="224" y="343"/>
                  </a:lnTo>
                  <a:lnTo>
                    <a:pt x="256" y="358"/>
                  </a:lnTo>
                  <a:lnTo>
                    <a:pt x="292" y="368"/>
                  </a:lnTo>
                  <a:lnTo>
                    <a:pt x="329" y="375"/>
                  </a:lnTo>
                  <a:lnTo>
                    <a:pt x="368" y="378"/>
                  </a:lnTo>
                  <a:lnTo>
                    <a:pt x="410" y="380"/>
                  </a:lnTo>
                  <a:lnTo>
                    <a:pt x="457" y="380"/>
                  </a:lnTo>
                  <a:lnTo>
                    <a:pt x="506" y="380"/>
                  </a:lnTo>
                  <a:lnTo>
                    <a:pt x="559" y="379"/>
                  </a:lnTo>
                  <a:lnTo>
                    <a:pt x="617" y="379"/>
                  </a:lnTo>
                  <a:lnTo>
                    <a:pt x="678" y="380"/>
                  </a:lnTo>
                  <a:lnTo>
                    <a:pt x="684" y="376"/>
                  </a:lnTo>
                  <a:lnTo>
                    <a:pt x="691" y="370"/>
                  </a:lnTo>
                  <a:lnTo>
                    <a:pt x="696" y="365"/>
                  </a:lnTo>
                  <a:lnTo>
                    <a:pt x="703" y="360"/>
                  </a:lnTo>
                  <a:lnTo>
                    <a:pt x="709" y="355"/>
                  </a:lnTo>
                  <a:lnTo>
                    <a:pt x="716" y="350"/>
                  </a:lnTo>
                  <a:lnTo>
                    <a:pt x="722" y="345"/>
                  </a:lnTo>
                  <a:lnTo>
                    <a:pt x="729" y="340"/>
                  </a:lnTo>
                  <a:lnTo>
                    <a:pt x="734" y="331"/>
                  </a:lnTo>
                  <a:lnTo>
                    <a:pt x="741" y="322"/>
                  </a:lnTo>
                  <a:lnTo>
                    <a:pt x="748" y="312"/>
                  </a:lnTo>
                  <a:lnTo>
                    <a:pt x="754" y="303"/>
                  </a:lnTo>
                  <a:lnTo>
                    <a:pt x="748" y="319"/>
                  </a:lnTo>
                  <a:lnTo>
                    <a:pt x="741" y="335"/>
                  </a:lnTo>
                  <a:lnTo>
                    <a:pt x="734" y="353"/>
                  </a:lnTo>
                  <a:lnTo>
                    <a:pt x="729" y="369"/>
                  </a:lnTo>
                  <a:lnTo>
                    <a:pt x="724" y="373"/>
                  </a:lnTo>
                  <a:lnTo>
                    <a:pt x="721" y="378"/>
                  </a:lnTo>
                  <a:lnTo>
                    <a:pt x="716" y="383"/>
                  </a:lnTo>
                  <a:lnTo>
                    <a:pt x="711" y="386"/>
                  </a:lnTo>
                  <a:lnTo>
                    <a:pt x="707" y="391"/>
                  </a:lnTo>
                  <a:lnTo>
                    <a:pt x="703" y="395"/>
                  </a:lnTo>
                  <a:lnTo>
                    <a:pt x="699" y="400"/>
                  </a:lnTo>
                  <a:lnTo>
                    <a:pt x="694" y="405"/>
                  </a:lnTo>
                  <a:lnTo>
                    <a:pt x="629" y="401"/>
                  </a:lnTo>
                  <a:lnTo>
                    <a:pt x="566" y="398"/>
                  </a:lnTo>
                  <a:lnTo>
                    <a:pt x="504" y="396"/>
                  </a:lnTo>
                  <a:lnTo>
                    <a:pt x="445" y="395"/>
                  </a:lnTo>
                  <a:lnTo>
                    <a:pt x="389" y="393"/>
                  </a:lnTo>
                  <a:lnTo>
                    <a:pt x="336" y="390"/>
                  </a:lnTo>
                  <a:lnTo>
                    <a:pt x="285" y="383"/>
                  </a:lnTo>
                  <a:lnTo>
                    <a:pt x="238" y="375"/>
                  </a:lnTo>
                  <a:lnTo>
                    <a:pt x="194" y="362"/>
                  </a:lnTo>
                  <a:lnTo>
                    <a:pt x="155" y="345"/>
                  </a:lnTo>
                  <a:lnTo>
                    <a:pt x="119" y="322"/>
                  </a:lnTo>
                  <a:lnTo>
                    <a:pt x="88" y="294"/>
                  </a:lnTo>
                  <a:lnTo>
                    <a:pt x="60" y="259"/>
                  </a:lnTo>
                  <a:lnTo>
                    <a:pt x="38" y="217"/>
                  </a:lnTo>
                  <a:lnTo>
                    <a:pt x="22" y="166"/>
                  </a:lnTo>
                  <a:lnTo>
                    <a:pt x="11" y="106"/>
                  </a:lnTo>
                  <a:lnTo>
                    <a:pt x="8" y="80"/>
                  </a:lnTo>
                  <a:lnTo>
                    <a:pt x="6" y="53"/>
                  </a:lnTo>
                  <a:lnTo>
                    <a:pt x="2" y="27"/>
                  </a:lnTo>
                  <a:lnTo>
                    <a:pt x="0" y="0"/>
                  </a:lnTo>
                  <a:close/>
                </a:path>
              </a:pathLst>
            </a:custGeom>
            <a:solidFill>
              <a:srgbClr val="515B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52"/>
            <p:cNvSpPr>
              <a:spLocks/>
            </p:cNvSpPr>
            <p:nvPr/>
          </p:nvSpPr>
          <p:spPr bwMode="auto">
            <a:xfrm>
              <a:off x="4629150" y="3905250"/>
              <a:ext cx="600075" cy="322263"/>
            </a:xfrm>
            <a:custGeom>
              <a:avLst/>
              <a:gdLst>
                <a:gd name="T0" fmla="*/ 8 w 756"/>
                <a:gd name="T1" fmla="*/ 1 h 407"/>
                <a:gd name="T2" fmla="*/ 24 w 756"/>
                <a:gd name="T3" fmla="*/ 2 h 407"/>
                <a:gd name="T4" fmla="*/ 38 w 756"/>
                <a:gd name="T5" fmla="*/ 37 h 407"/>
                <a:gd name="T6" fmla="*/ 49 w 756"/>
                <a:gd name="T7" fmla="*/ 105 h 407"/>
                <a:gd name="T8" fmla="*/ 82 w 756"/>
                <a:gd name="T9" fmla="*/ 191 h 407"/>
                <a:gd name="T10" fmla="*/ 136 w 756"/>
                <a:gd name="T11" fmla="*/ 274 h 407"/>
                <a:gd name="T12" fmla="*/ 195 w 756"/>
                <a:gd name="T13" fmla="*/ 330 h 407"/>
                <a:gd name="T14" fmla="*/ 259 w 756"/>
                <a:gd name="T15" fmla="*/ 363 h 407"/>
                <a:gd name="T16" fmla="*/ 333 w 756"/>
                <a:gd name="T17" fmla="*/ 379 h 407"/>
                <a:gd name="T18" fmla="*/ 416 w 756"/>
                <a:gd name="T19" fmla="*/ 385 h 407"/>
                <a:gd name="T20" fmla="*/ 513 w 756"/>
                <a:gd name="T21" fmla="*/ 384 h 407"/>
                <a:gd name="T22" fmla="*/ 622 w 756"/>
                <a:gd name="T23" fmla="*/ 383 h 407"/>
                <a:gd name="T24" fmla="*/ 689 w 756"/>
                <a:gd name="T25" fmla="*/ 377 h 407"/>
                <a:gd name="T26" fmla="*/ 702 w 756"/>
                <a:gd name="T27" fmla="*/ 367 h 407"/>
                <a:gd name="T28" fmla="*/ 714 w 756"/>
                <a:gd name="T29" fmla="*/ 356 h 407"/>
                <a:gd name="T30" fmla="*/ 727 w 756"/>
                <a:gd name="T31" fmla="*/ 346 h 407"/>
                <a:gd name="T32" fmla="*/ 739 w 756"/>
                <a:gd name="T33" fmla="*/ 332 h 407"/>
                <a:gd name="T34" fmla="*/ 750 w 756"/>
                <a:gd name="T35" fmla="*/ 312 h 407"/>
                <a:gd name="T36" fmla="*/ 750 w 756"/>
                <a:gd name="T37" fmla="*/ 319 h 407"/>
                <a:gd name="T38" fmla="*/ 736 w 756"/>
                <a:gd name="T39" fmla="*/ 353 h 407"/>
                <a:gd name="T40" fmla="*/ 724 w 756"/>
                <a:gd name="T41" fmla="*/ 378 h 407"/>
                <a:gd name="T42" fmla="*/ 710 w 756"/>
                <a:gd name="T43" fmla="*/ 398 h 407"/>
                <a:gd name="T44" fmla="*/ 637 w 756"/>
                <a:gd name="T45" fmla="*/ 402 h 407"/>
                <a:gd name="T46" fmla="*/ 512 w 756"/>
                <a:gd name="T47" fmla="*/ 399 h 407"/>
                <a:gd name="T48" fmla="*/ 395 w 756"/>
                <a:gd name="T49" fmla="*/ 394 h 407"/>
                <a:gd name="T50" fmla="*/ 289 w 756"/>
                <a:gd name="T51" fmla="*/ 385 h 407"/>
                <a:gd name="T52" fmla="*/ 197 w 756"/>
                <a:gd name="T53" fmla="*/ 363 h 407"/>
                <a:gd name="T54" fmla="*/ 121 w 756"/>
                <a:gd name="T55" fmla="*/ 325 h 407"/>
                <a:gd name="T56" fmla="*/ 62 w 756"/>
                <a:gd name="T57" fmla="*/ 263 h 407"/>
                <a:gd name="T58" fmla="*/ 23 w 756"/>
                <a:gd name="T59" fmla="*/ 171 h 407"/>
                <a:gd name="T60" fmla="*/ 9 w 756"/>
                <a:gd name="T61" fmla="*/ 84 h 407"/>
                <a:gd name="T62" fmla="*/ 2 w 756"/>
                <a:gd name="T63" fmla="*/ 2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6" h="407">
                  <a:moveTo>
                    <a:pt x="0" y="0"/>
                  </a:moveTo>
                  <a:lnTo>
                    <a:pt x="8" y="1"/>
                  </a:lnTo>
                  <a:lnTo>
                    <a:pt x="16" y="1"/>
                  </a:lnTo>
                  <a:lnTo>
                    <a:pt x="24" y="2"/>
                  </a:lnTo>
                  <a:lnTo>
                    <a:pt x="32" y="4"/>
                  </a:lnTo>
                  <a:lnTo>
                    <a:pt x="38" y="37"/>
                  </a:lnTo>
                  <a:lnTo>
                    <a:pt x="44" y="70"/>
                  </a:lnTo>
                  <a:lnTo>
                    <a:pt x="49" y="105"/>
                  </a:lnTo>
                  <a:lnTo>
                    <a:pt x="55" y="138"/>
                  </a:lnTo>
                  <a:lnTo>
                    <a:pt x="82" y="191"/>
                  </a:lnTo>
                  <a:lnTo>
                    <a:pt x="108" y="236"/>
                  </a:lnTo>
                  <a:lnTo>
                    <a:pt x="136" y="274"/>
                  </a:lnTo>
                  <a:lnTo>
                    <a:pt x="165" y="304"/>
                  </a:lnTo>
                  <a:lnTo>
                    <a:pt x="195" y="330"/>
                  </a:lnTo>
                  <a:lnTo>
                    <a:pt x="226" y="348"/>
                  </a:lnTo>
                  <a:lnTo>
                    <a:pt x="259" y="363"/>
                  </a:lnTo>
                  <a:lnTo>
                    <a:pt x="295" y="372"/>
                  </a:lnTo>
                  <a:lnTo>
                    <a:pt x="333" y="379"/>
                  </a:lnTo>
                  <a:lnTo>
                    <a:pt x="373" y="383"/>
                  </a:lnTo>
                  <a:lnTo>
                    <a:pt x="416" y="385"/>
                  </a:lnTo>
                  <a:lnTo>
                    <a:pt x="463" y="385"/>
                  </a:lnTo>
                  <a:lnTo>
                    <a:pt x="513" y="384"/>
                  </a:lnTo>
                  <a:lnTo>
                    <a:pt x="566" y="383"/>
                  </a:lnTo>
                  <a:lnTo>
                    <a:pt x="622" y="383"/>
                  </a:lnTo>
                  <a:lnTo>
                    <a:pt x="683" y="383"/>
                  </a:lnTo>
                  <a:lnTo>
                    <a:pt x="689" y="377"/>
                  </a:lnTo>
                  <a:lnTo>
                    <a:pt x="696" y="372"/>
                  </a:lnTo>
                  <a:lnTo>
                    <a:pt x="702" y="367"/>
                  </a:lnTo>
                  <a:lnTo>
                    <a:pt x="709" y="362"/>
                  </a:lnTo>
                  <a:lnTo>
                    <a:pt x="714" y="356"/>
                  </a:lnTo>
                  <a:lnTo>
                    <a:pt x="720" y="352"/>
                  </a:lnTo>
                  <a:lnTo>
                    <a:pt x="727" y="346"/>
                  </a:lnTo>
                  <a:lnTo>
                    <a:pt x="733" y="341"/>
                  </a:lnTo>
                  <a:lnTo>
                    <a:pt x="739" y="332"/>
                  </a:lnTo>
                  <a:lnTo>
                    <a:pt x="744" y="322"/>
                  </a:lnTo>
                  <a:lnTo>
                    <a:pt x="750" y="312"/>
                  </a:lnTo>
                  <a:lnTo>
                    <a:pt x="756" y="303"/>
                  </a:lnTo>
                  <a:lnTo>
                    <a:pt x="750" y="319"/>
                  </a:lnTo>
                  <a:lnTo>
                    <a:pt x="743" y="335"/>
                  </a:lnTo>
                  <a:lnTo>
                    <a:pt x="736" y="353"/>
                  </a:lnTo>
                  <a:lnTo>
                    <a:pt x="731" y="369"/>
                  </a:lnTo>
                  <a:lnTo>
                    <a:pt x="724" y="378"/>
                  </a:lnTo>
                  <a:lnTo>
                    <a:pt x="717" y="387"/>
                  </a:lnTo>
                  <a:lnTo>
                    <a:pt x="710" y="398"/>
                  </a:lnTo>
                  <a:lnTo>
                    <a:pt x="703" y="407"/>
                  </a:lnTo>
                  <a:lnTo>
                    <a:pt x="637" y="402"/>
                  </a:lnTo>
                  <a:lnTo>
                    <a:pt x="574" y="400"/>
                  </a:lnTo>
                  <a:lnTo>
                    <a:pt x="512" y="399"/>
                  </a:lnTo>
                  <a:lnTo>
                    <a:pt x="453" y="396"/>
                  </a:lnTo>
                  <a:lnTo>
                    <a:pt x="395" y="394"/>
                  </a:lnTo>
                  <a:lnTo>
                    <a:pt x="341" y="391"/>
                  </a:lnTo>
                  <a:lnTo>
                    <a:pt x="289" y="385"/>
                  </a:lnTo>
                  <a:lnTo>
                    <a:pt x="242" y="376"/>
                  </a:lnTo>
                  <a:lnTo>
                    <a:pt x="197" y="363"/>
                  </a:lnTo>
                  <a:lnTo>
                    <a:pt x="157" y="347"/>
                  </a:lnTo>
                  <a:lnTo>
                    <a:pt x="121" y="325"/>
                  </a:lnTo>
                  <a:lnTo>
                    <a:pt x="89" y="297"/>
                  </a:lnTo>
                  <a:lnTo>
                    <a:pt x="62" y="263"/>
                  </a:lnTo>
                  <a:lnTo>
                    <a:pt x="39" y="220"/>
                  </a:lnTo>
                  <a:lnTo>
                    <a:pt x="23" y="171"/>
                  </a:lnTo>
                  <a:lnTo>
                    <a:pt x="11" y="112"/>
                  </a:lnTo>
                  <a:lnTo>
                    <a:pt x="9" y="84"/>
                  </a:lnTo>
                  <a:lnTo>
                    <a:pt x="6" y="55"/>
                  </a:lnTo>
                  <a:lnTo>
                    <a:pt x="2" y="28"/>
                  </a:lnTo>
                  <a:lnTo>
                    <a:pt x="0" y="0"/>
                  </a:lnTo>
                  <a:close/>
                </a:path>
              </a:pathLst>
            </a:custGeom>
            <a:solidFill>
              <a:srgbClr val="545E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53"/>
            <p:cNvSpPr>
              <a:spLocks/>
            </p:cNvSpPr>
            <p:nvPr/>
          </p:nvSpPr>
          <p:spPr bwMode="auto">
            <a:xfrm>
              <a:off x="4627563" y="3905250"/>
              <a:ext cx="601662" cy="323850"/>
            </a:xfrm>
            <a:custGeom>
              <a:avLst/>
              <a:gdLst>
                <a:gd name="T0" fmla="*/ 0 w 758"/>
                <a:gd name="T1" fmla="*/ 0 h 408"/>
                <a:gd name="T2" fmla="*/ 30 w 758"/>
                <a:gd name="T3" fmla="*/ 5 h 408"/>
                <a:gd name="T4" fmla="*/ 55 w 758"/>
                <a:gd name="T5" fmla="*/ 143 h 408"/>
                <a:gd name="T6" fmla="*/ 81 w 758"/>
                <a:gd name="T7" fmla="*/ 196 h 408"/>
                <a:gd name="T8" fmla="*/ 108 w 758"/>
                <a:gd name="T9" fmla="*/ 242 h 408"/>
                <a:gd name="T10" fmla="*/ 137 w 758"/>
                <a:gd name="T11" fmla="*/ 279 h 408"/>
                <a:gd name="T12" fmla="*/ 166 w 758"/>
                <a:gd name="T13" fmla="*/ 310 h 408"/>
                <a:gd name="T14" fmla="*/ 197 w 758"/>
                <a:gd name="T15" fmla="*/ 334 h 408"/>
                <a:gd name="T16" fmla="*/ 229 w 758"/>
                <a:gd name="T17" fmla="*/ 354 h 408"/>
                <a:gd name="T18" fmla="*/ 262 w 758"/>
                <a:gd name="T19" fmla="*/ 368 h 408"/>
                <a:gd name="T20" fmla="*/ 299 w 758"/>
                <a:gd name="T21" fmla="*/ 378 h 408"/>
                <a:gd name="T22" fmla="*/ 337 w 758"/>
                <a:gd name="T23" fmla="*/ 385 h 408"/>
                <a:gd name="T24" fmla="*/ 379 w 758"/>
                <a:gd name="T25" fmla="*/ 388 h 408"/>
                <a:gd name="T26" fmla="*/ 423 w 758"/>
                <a:gd name="T27" fmla="*/ 390 h 408"/>
                <a:gd name="T28" fmla="*/ 469 w 758"/>
                <a:gd name="T29" fmla="*/ 390 h 408"/>
                <a:gd name="T30" fmla="*/ 518 w 758"/>
                <a:gd name="T31" fmla="*/ 388 h 408"/>
                <a:gd name="T32" fmla="*/ 571 w 758"/>
                <a:gd name="T33" fmla="*/ 387 h 408"/>
                <a:gd name="T34" fmla="*/ 629 w 758"/>
                <a:gd name="T35" fmla="*/ 386 h 408"/>
                <a:gd name="T36" fmla="*/ 689 w 758"/>
                <a:gd name="T37" fmla="*/ 386 h 408"/>
                <a:gd name="T38" fmla="*/ 737 w 758"/>
                <a:gd name="T39" fmla="*/ 342 h 408"/>
                <a:gd name="T40" fmla="*/ 758 w 758"/>
                <a:gd name="T41" fmla="*/ 303 h 408"/>
                <a:gd name="T42" fmla="*/ 733 w 758"/>
                <a:gd name="T43" fmla="*/ 369 h 408"/>
                <a:gd name="T44" fmla="*/ 711 w 758"/>
                <a:gd name="T45" fmla="*/ 408 h 408"/>
                <a:gd name="T46" fmla="*/ 645 w 758"/>
                <a:gd name="T47" fmla="*/ 403 h 408"/>
                <a:gd name="T48" fmla="*/ 582 w 758"/>
                <a:gd name="T49" fmla="*/ 401 h 408"/>
                <a:gd name="T50" fmla="*/ 519 w 758"/>
                <a:gd name="T51" fmla="*/ 400 h 408"/>
                <a:gd name="T52" fmla="*/ 459 w 758"/>
                <a:gd name="T53" fmla="*/ 398 h 408"/>
                <a:gd name="T54" fmla="*/ 402 w 758"/>
                <a:gd name="T55" fmla="*/ 395 h 408"/>
                <a:gd name="T56" fmla="*/ 346 w 758"/>
                <a:gd name="T57" fmla="*/ 392 h 408"/>
                <a:gd name="T58" fmla="*/ 295 w 758"/>
                <a:gd name="T59" fmla="*/ 386 h 408"/>
                <a:gd name="T60" fmla="*/ 246 w 758"/>
                <a:gd name="T61" fmla="*/ 377 h 408"/>
                <a:gd name="T62" fmla="*/ 200 w 758"/>
                <a:gd name="T63" fmla="*/ 365 h 408"/>
                <a:gd name="T64" fmla="*/ 160 w 758"/>
                <a:gd name="T65" fmla="*/ 348 h 408"/>
                <a:gd name="T66" fmla="*/ 123 w 758"/>
                <a:gd name="T67" fmla="*/ 326 h 408"/>
                <a:gd name="T68" fmla="*/ 89 w 758"/>
                <a:gd name="T69" fmla="*/ 299 h 408"/>
                <a:gd name="T70" fmla="*/ 63 w 758"/>
                <a:gd name="T71" fmla="*/ 265 h 408"/>
                <a:gd name="T72" fmla="*/ 40 w 758"/>
                <a:gd name="T73" fmla="*/ 224 h 408"/>
                <a:gd name="T74" fmla="*/ 24 w 758"/>
                <a:gd name="T75" fmla="*/ 174 h 408"/>
                <a:gd name="T76" fmla="*/ 12 w 758"/>
                <a:gd name="T77" fmla="*/ 117 h 408"/>
                <a:gd name="T78" fmla="*/ 0 w 758"/>
                <a:gd name="T79"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58" h="408">
                  <a:moveTo>
                    <a:pt x="0" y="0"/>
                  </a:moveTo>
                  <a:lnTo>
                    <a:pt x="30" y="5"/>
                  </a:lnTo>
                  <a:lnTo>
                    <a:pt x="55" y="143"/>
                  </a:lnTo>
                  <a:lnTo>
                    <a:pt x="81" y="196"/>
                  </a:lnTo>
                  <a:lnTo>
                    <a:pt x="108" y="242"/>
                  </a:lnTo>
                  <a:lnTo>
                    <a:pt x="137" y="279"/>
                  </a:lnTo>
                  <a:lnTo>
                    <a:pt x="166" y="310"/>
                  </a:lnTo>
                  <a:lnTo>
                    <a:pt x="197" y="334"/>
                  </a:lnTo>
                  <a:lnTo>
                    <a:pt x="229" y="354"/>
                  </a:lnTo>
                  <a:lnTo>
                    <a:pt x="262" y="368"/>
                  </a:lnTo>
                  <a:lnTo>
                    <a:pt x="299" y="378"/>
                  </a:lnTo>
                  <a:lnTo>
                    <a:pt x="337" y="385"/>
                  </a:lnTo>
                  <a:lnTo>
                    <a:pt x="379" y="388"/>
                  </a:lnTo>
                  <a:lnTo>
                    <a:pt x="423" y="390"/>
                  </a:lnTo>
                  <a:lnTo>
                    <a:pt x="469" y="390"/>
                  </a:lnTo>
                  <a:lnTo>
                    <a:pt x="518" y="388"/>
                  </a:lnTo>
                  <a:lnTo>
                    <a:pt x="571" y="387"/>
                  </a:lnTo>
                  <a:lnTo>
                    <a:pt x="629" y="386"/>
                  </a:lnTo>
                  <a:lnTo>
                    <a:pt x="689" y="386"/>
                  </a:lnTo>
                  <a:lnTo>
                    <a:pt x="737" y="342"/>
                  </a:lnTo>
                  <a:lnTo>
                    <a:pt x="758" y="303"/>
                  </a:lnTo>
                  <a:lnTo>
                    <a:pt x="733" y="369"/>
                  </a:lnTo>
                  <a:lnTo>
                    <a:pt x="711" y="408"/>
                  </a:lnTo>
                  <a:lnTo>
                    <a:pt x="645" y="403"/>
                  </a:lnTo>
                  <a:lnTo>
                    <a:pt x="582" y="401"/>
                  </a:lnTo>
                  <a:lnTo>
                    <a:pt x="519" y="400"/>
                  </a:lnTo>
                  <a:lnTo>
                    <a:pt x="459" y="398"/>
                  </a:lnTo>
                  <a:lnTo>
                    <a:pt x="402" y="395"/>
                  </a:lnTo>
                  <a:lnTo>
                    <a:pt x="346" y="392"/>
                  </a:lnTo>
                  <a:lnTo>
                    <a:pt x="295" y="386"/>
                  </a:lnTo>
                  <a:lnTo>
                    <a:pt x="246" y="377"/>
                  </a:lnTo>
                  <a:lnTo>
                    <a:pt x="200" y="365"/>
                  </a:lnTo>
                  <a:lnTo>
                    <a:pt x="160" y="348"/>
                  </a:lnTo>
                  <a:lnTo>
                    <a:pt x="123" y="326"/>
                  </a:lnTo>
                  <a:lnTo>
                    <a:pt x="89" y="299"/>
                  </a:lnTo>
                  <a:lnTo>
                    <a:pt x="63" y="265"/>
                  </a:lnTo>
                  <a:lnTo>
                    <a:pt x="40" y="224"/>
                  </a:lnTo>
                  <a:lnTo>
                    <a:pt x="24" y="174"/>
                  </a:lnTo>
                  <a:lnTo>
                    <a:pt x="12" y="117"/>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54"/>
            <p:cNvSpPr>
              <a:spLocks/>
            </p:cNvSpPr>
            <p:nvPr/>
          </p:nvSpPr>
          <p:spPr bwMode="auto">
            <a:xfrm>
              <a:off x="4357688" y="3870325"/>
              <a:ext cx="327025" cy="44450"/>
            </a:xfrm>
            <a:custGeom>
              <a:avLst/>
              <a:gdLst>
                <a:gd name="T0" fmla="*/ 0 w 411"/>
                <a:gd name="T1" fmla="*/ 34 h 57"/>
                <a:gd name="T2" fmla="*/ 22 w 411"/>
                <a:gd name="T3" fmla="*/ 0 h 57"/>
                <a:gd name="T4" fmla="*/ 411 w 411"/>
                <a:gd name="T5" fmla="*/ 22 h 57"/>
                <a:gd name="T6" fmla="*/ 381 w 411"/>
                <a:gd name="T7" fmla="*/ 57 h 57"/>
                <a:gd name="T8" fmla="*/ 0 w 411"/>
                <a:gd name="T9" fmla="*/ 34 h 57"/>
              </a:gdLst>
              <a:ahLst/>
              <a:cxnLst>
                <a:cxn ang="0">
                  <a:pos x="T0" y="T1"/>
                </a:cxn>
                <a:cxn ang="0">
                  <a:pos x="T2" y="T3"/>
                </a:cxn>
                <a:cxn ang="0">
                  <a:pos x="T4" y="T5"/>
                </a:cxn>
                <a:cxn ang="0">
                  <a:pos x="T6" y="T7"/>
                </a:cxn>
                <a:cxn ang="0">
                  <a:pos x="T8" y="T9"/>
                </a:cxn>
              </a:cxnLst>
              <a:rect l="0" t="0" r="r" b="b"/>
              <a:pathLst>
                <a:path w="411" h="57">
                  <a:moveTo>
                    <a:pt x="0" y="34"/>
                  </a:moveTo>
                  <a:lnTo>
                    <a:pt x="22" y="0"/>
                  </a:lnTo>
                  <a:lnTo>
                    <a:pt x="411" y="22"/>
                  </a:lnTo>
                  <a:lnTo>
                    <a:pt x="381" y="57"/>
                  </a:lnTo>
                  <a:lnTo>
                    <a:pt x="0" y="34"/>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55"/>
            <p:cNvSpPr>
              <a:spLocks/>
            </p:cNvSpPr>
            <p:nvPr/>
          </p:nvSpPr>
          <p:spPr bwMode="auto">
            <a:xfrm>
              <a:off x="4357688" y="3875088"/>
              <a:ext cx="327025" cy="44450"/>
            </a:xfrm>
            <a:custGeom>
              <a:avLst/>
              <a:gdLst>
                <a:gd name="T0" fmla="*/ 0 w 410"/>
                <a:gd name="T1" fmla="*/ 35 h 56"/>
                <a:gd name="T2" fmla="*/ 4 w 410"/>
                <a:gd name="T3" fmla="*/ 25 h 56"/>
                <a:gd name="T4" fmla="*/ 10 w 410"/>
                <a:gd name="T5" fmla="*/ 17 h 56"/>
                <a:gd name="T6" fmla="*/ 15 w 410"/>
                <a:gd name="T7" fmla="*/ 8 h 56"/>
                <a:gd name="T8" fmla="*/ 19 w 410"/>
                <a:gd name="T9" fmla="*/ 0 h 56"/>
                <a:gd name="T10" fmla="*/ 44 w 410"/>
                <a:gd name="T11" fmla="*/ 1 h 56"/>
                <a:gd name="T12" fmla="*/ 69 w 410"/>
                <a:gd name="T13" fmla="*/ 2 h 56"/>
                <a:gd name="T14" fmla="*/ 93 w 410"/>
                <a:gd name="T15" fmla="*/ 3 h 56"/>
                <a:gd name="T16" fmla="*/ 117 w 410"/>
                <a:gd name="T17" fmla="*/ 6 h 56"/>
                <a:gd name="T18" fmla="*/ 142 w 410"/>
                <a:gd name="T19" fmla="*/ 7 h 56"/>
                <a:gd name="T20" fmla="*/ 166 w 410"/>
                <a:gd name="T21" fmla="*/ 8 h 56"/>
                <a:gd name="T22" fmla="*/ 190 w 410"/>
                <a:gd name="T23" fmla="*/ 9 h 56"/>
                <a:gd name="T24" fmla="*/ 215 w 410"/>
                <a:gd name="T25" fmla="*/ 10 h 56"/>
                <a:gd name="T26" fmla="*/ 239 w 410"/>
                <a:gd name="T27" fmla="*/ 13 h 56"/>
                <a:gd name="T28" fmla="*/ 264 w 410"/>
                <a:gd name="T29" fmla="*/ 14 h 56"/>
                <a:gd name="T30" fmla="*/ 288 w 410"/>
                <a:gd name="T31" fmla="*/ 15 h 56"/>
                <a:gd name="T32" fmla="*/ 312 w 410"/>
                <a:gd name="T33" fmla="*/ 16 h 56"/>
                <a:gd name="T34" fmla="*/ 336 w 410"/>
                <a:gd name="T35" fmla="*/ 18 h 56"/>
                <a:gd name="T36" fmla="*/ 360 w 410"/>
                <a:gd name="T37" fmla="*/ 20 h 56"/>
                <a:gd name="T38" fmla="*/ 386 w 410"/>
                <a:gd name="T39" fmla="*/ 21 h 56"/>
                <a:gd name="T40" fmla="*/ 410 w 410"/>
                <a:gd name="T41" fmla="*/ 22 h 56"/>
                <a:gd name="T42" fmla="*/ 403 w 410"/>
                <a:gd name="T43" fmla="*/ 30 h 56"/>
                <a:gd name="T44" fmla="*/ 396 w 410"/>
                <a:gd name="T45" fmla="*/ 39 h 56"/>
                <a:gd name="T46" fmla="*/ 389 w 410"/>
                <a:gd name="T47" fmla="*/ 47 h 56"/>
                <a:gd name="T48" fmla="*/ 382 w 410"/>
                <a:gd name="T49" fmla="*/ 56 h 56"/>
                <a:gd name="T50" fmla="*/ 358 w 410"/>
                <a:gd name="T51" fmla="*/ 55 h 56"/>
                <a:gd name="T52" fmla="*/ 334 w 410"/>
                <a:gd name="T53" fmla="*/ 53 h 56"/>
                <a:gd name="T54" fmla="*/ 310 w 410"/>
                <a:gd name="T55" fmla="*/ 52 h 56"/>
                <a:gd name="T56" fmla="*/ 286 w 410"/>
                <a:gd name="T57" fmla="*/ 51 h 56"/>
                <a:gd name="T58" fmla="*/ 263 w 410"/>
                <a:gd name="T59" fmla="*/ 50 h 56"/>
                <a:gd name="T60" fmla="*/ 238 w 410"/>
                <a:gd name="T61" fmla="*/ 47 h 56"/>
                <a:gd name="T62" fmla="*/ 214 w 410"/>
                <a:gd name="T63" fmla="*/ 46 h 56"/>
                <a:gd name="T64" fmla="*/ 191 w 410"/>
                <a:gd name="T65" fmla="*/ 45 h 56"/>
                <a:gd name="T66" fmla="*/ 167 w 410"/>
                <a:gd name="T67" fmla="*/ 44 h 56"/>
                <a:gd name="T68" fmla="*/ 143 w 410"/>
                <a:gd name="T69" fmla="*/ 43 h 56"/>
                <a:gd name="T70" fmla="*/ 120 w 410"/>
                <a:gd name="T71" fmla="*/ 41 h 56"/>
                <a:gd name="T72" fmla="*/ 95 w 410"/>
                <a:gd name="T73" fmla="*/ 40 h 56"/>
                <a:gd name="T74" fmla="*/ 71 w 410"/>
                <a:gd name="T75" fmla="*/ 38 h 56"/>
                <a:gd name="T76" fmla="*/ 48 w 410"/>
                <a:gd name="T77" fmla="*/ 37 h 56"/>
                <a:gd name="T78" fmla="*/ 24 w 410"/>
                <a:gd name="T79" fmla="*/ 36 h 56"/>
                <a:gd name="T80" fmla="*/ 0 w 410"/>
                <a:gd name="T81" fmla="*/ 3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0" h="56">
                  <a:moveTo>
                    <a:pt x="0" y="35"/>
                  </a:moveTo>
                  <a:lnTo>
                    <a:pt x="4" y="25"/>
                  </a:lnTo>
                  <a:lnTo>
                    <a:pt x="10" y="17"/>
                  </a:lnTo>
                  <a:lnTo>
                    <a:pt x="15" y="8"/>
                  </a:lnTo>
                  <a:lnTo>
                    <a:pt x="19" y="0"/>
                  </a:lnTo>
                  <a:lnTo>
                    <a:pt x="44" y="1"/>
                  </a:lnTo>
                  <a:lnTo>
                    <a:pt x="69" y="2"/>
                  </a:lnTo>
                  <a:lnTo>
                    <a:pt x="93" y="3"/>
                  </a:lnTo>
                  <a:lnTo>
                    <a:pt x="117" y="6"/>
                  </a:lnTo>
                  <a:lnTo>
                    <a:pt x="142" y="7"/>
                  </a:lnTo>
                  <a:lnTo>
                    <a:pt x="166" y="8"/>
                  </a:lnTo>
                  <a:lnTo>
                    <a:pt x="190" y="9"/>
                  </a:lnTo>
                  <a:lnTo>
                    <a:pt x="215" y="10"/>
                  </a:lnTo>
                  <a:lnTo>
                    <a:pt x="239" y="13"/>
                  </a:lnTo>
                  <a:lnTo>
                    <a:pt x="264" y="14"/>
                  </a:lnTo>
                  <a:lnTo>
                    <a:pt x="288" y="15"/>
                  </a:lnTo>
                  <a:lnTo>
                    <a:pt x="312" y="16"/>
                  </a:lnTo>
                  <a:lnTo>
                    <a:pt x="336" y="18"/>
                  </a:lnTo>
                  <a:lnTo>
                    <a:pt x="360" y="20"/>
                  </a:lnTo>
                  <a:lnTo>
                    <a:pt x="386" y="21"/>
                  </a:lnTo>
                  <a:lnTo>
                    <a:pt x="410" y="22"/>
                  </a:lnTo>
                  <a:lnTo>
                    <a:pt x="403" y="30"/>
                  </a:lnTo>
                  <a:lnTo>
                    <a:pt x="396" y="39"/>
                  </a:lnTo>
                  <a:lnTo>
                    <a:pt x="389" y="47"/>
                  </a:lnTo>
                  <a:lnTo>
                    <a:pt x="382" y="56"/>
                  </a:lnTo>
                  <a:lnTo>
                    <a:pt x="358" y="55"/>
                  </a:lnTo>
                  <a:lnTo>
                    <a:pt x="334" y="53"/>
                  </a:lnTo>
                  <a:lnTo>
                    <a:pt x="310" y="52"/>
                  </a:lnTo>
                  <a:lnTo>
                    <a:pt x="286" y="51"/>
                  </a:lnTo>
                  <a:lnTo>
                    <a:pt x="263" y="50"/>
                  </a:lnTo>
                  <a:lnTo>
                    <a:pt x="238" y="47"/>
                  </a:lnTo>
                  <a:lnTo>
                    <a:pt x="214" y="46"/>
                  </a:lnTo>
                  <a:lnTo>
                    <a:pt x="191" y="45"/>
                  </a:lnTo>
                  <a:lnTo>
                    <a:pt x="167" y="44"/>
                  </a:lnTo>
                  <a:lnTo>
                    <a:pt x="143" y="43"/>
                  </a:lnTo>
                  <a:lnTo>
                    <a:pt x="120" y="41"/>
                  </a:lnTo>
                  <a:lnTo>
                    <a:pt x="95" y="40"/>
                  </a:lnTo>
                  <a:lnTo>
                    <a:pt x="71" y="38"/>
                  </a:lnTo>
                  <a:lnTo>
                    <a:pt x="48" y="37"/>
                  </a:lnTo>
                  <a:lnTo>
                    <a:pt x="24" y="36"/>
                  </a:lnTo>
                  <a:lnTo>
                    <a:pt x="0" y="35"/>
                  </a:lnTo>
                  <a:close/>
                </a:path>
              </a:pathLst>
            </a:custGeom>
            <a:solidFill>
              <a:srgbClr val="353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56"/>
            <p:cNvSpPr>
              <a:spLocks/>
            </p:cNvSpPr>
            <p:nvPr/>
          </p:nvSpPr>
          <p:spPr bwMode="auto">
            <a:xfrm>
              <a:off x="4357688" y="3878263"/>
              <a:ext cx="323850" cy="42863"/>
            </a:xfrm>
            <a:custGeom>
              <a:avLst/>
              <a:gdLst>
                <a:gd name="T0" fmla="*/ 0 w 407"/>
                <a:gd name="T1" fmla="*/ 33 h 55"/>
                <a:gd name="T2" fmla="*/ 4 w 407"/>
                <a:gd name="T3" fmla="*/ 25 h 55"/>
                <a:gd name="T4" fmla="*/ 9 w 407"/>
                <a:gd name="T5" fmla="*/ 16 h 55"/>
                <a:gd name="T6" fmla="*/ 14 w 407"/>
                <a:gd name="T7" fmla="*/ 8 h 55"/>
                <a:gd name="T8" fmla="*/ 18 w 407"/>
                <a:gd name="T9" fmla="*/ 0 h 55"/>
                <a:gd name="T10" fmla="*/ 42 w 407"/>
                <a:gd name="T11" fmla="*/ 1 h 55"/>
                <a:gd name="T12" fmla="*/ 67 w 407"/>
                <a:gd name="T13" fmla="*/ 3 h 55"/>
                <a:gd name="T14" fmla="*/ 91 w 407"/>
                <a:gd name="T15" fmla="*/ 4 h 55"/>
                <a:gd name="T16" fmla="*/ 115 w 407"/>
                <a:gd name="T17" fmla="*/ 5 h 55"/>
                <a:gd name="T18" fmla="*/ 139 w 407"/>
                <a:gd name="T19" fmla="*/ 7 h 55"/>
                <a:gd name="T20" fmla="*/ 163 w 407"/>
                <a:gd name="T21" fmla="*/ 9 h 55"/>
                <a:gd name="T22" fmla="*/ 188 w 407"/>
                <a:gd name="T23" fmla="*/ 10 h 55"/>
                <a:gd name="T24" fmla="*/ 213 w 407"/>
                <a:gd name="T25" fmla="*/ 11 h 55"/>
                <a:gd name="T26" fmla="*/ 237 w 407"/>
                <a:gd name="T27" fmla="*/ 12 h 55"/>
                <a:gd name="T28" fmla="*/ 261 w 407"/>
                <a:gd name="T29" fmla="*/ 13 h 55"/>
                <a:gd name="T30" fmla="*/ 286 w 407"/>
                <a:gd name="T31" fmla="*/ 15 h 55"/>
                <a:gd name="T32" fmla="*/ 310 w 407"/>
                <a:gd name="T33" fmla="*/ 16 h 55"/>
                <a:gd name="T34" fmla="*/ 334 w 407"/>
                <a:gd name="T35" fmla="*/ 18 h 55"/>
                <a:gd name="T36" fmla="*/ 358 w 407"/>
                <a:gd name="T37" fmla="*/ 19 h 55"/>
                <a:gd name="T38" fmla="*/ 382 w 407"/>
                <a:gd name="T39" fmla="*/ 20 h 55"/>
                <a:gd name="T40" fmla="*/ 407 w 407"/>
                <a:gd name="T41" fmla="*/ 22 h 55"/>
                <a:gd name="T42" fmla="*/ 401 w 407"/>
                <a:gd name="T43" fmla="*/ 30 h 55"/>
                <a:gd name="T44" fmla="*/ 395 w 407"/>
                <a:gd name="T45" fmla="*/ 38 h 55"/>
                <a:gd name="T46" fmla="*/ 389 w 407"/>
                <a:gd name="T47" fmla="*/ 47 h 55"/>
                <a:gd name="T48" fmla="*/ 384 w 407"/>
                <a:gd name="T49" fmla="*/ 55 h 55"/>
                <a:gd name="T50" fmla="*/ 359 w 407"/>
                <a:gd name="T51" fmla="*/ 54 h 55"/>
                <a:gd name="T52" fmla="*/ 335 w 407"/>
                <a:gd name="T53" fmla="*/ 53 h 55"/>
                <a:gd name="T54" fmla="*/ 311 w 407"/>
                <a:gd name="T55" fmla="*/ 51 h 55"/>
                <a:gd name="T56" fmla="*/ 287 w 407"/>
                <a:gd name="T57" fmla="*/ 49 h 55"/>
                <a:gd name="T58" fmla="*/ 263 w 407"/>
                <a:gd name="T59" fmla="*/ 48 h 55"/>
                <a:gd name="T60" fmla="*/ 239 w 407"/>
                <a:gd name="T61" fmla="*/ 47 h 55"/>
                <a:gd name="T62" fmla="*/ 215 w 407"/>
                <a:gd name="T63" fmla="*/ 46 h 55"/>
                <a:gd name="T64" fmla="*/ 191 w 407"/>
                <a:gd name="T65" fmla="*/ 43 h 55"/>
                <a:gd name="T66" fmla="*/ 167 w 407"/>
                <a:gd name="T67" fmla="*/ 42 h 55"/>
                <a:gd name="T68" fmla="*/ 144 w 407"/>
                <a:gd name="T69" fmla="*/ 41 h 55"/>
                <a:gd name="T70" fmla="*/ 120 w 407"/>
                <a:gd name="T71" fmla="*/ 40 h 55"/>
                <a:gd name="T72" fmla="*/ 95 w 407"/>
                <a:gd name="T73" fmla="*/ 39 h 55"/>
                <a:gd name="T74" fmla="*/ 71 w 407"/>
                <a:gd name="T75" fmla="*/ 36 h 55"/>
                <a:gd name="T76" fmla="*/ 48 w 407"/>
                <a:gd name="T77" fmla="*/ 35 h 55"/>
                <a:gd name="T78" fmla="*/ 24 w 407"/>
                <a:gd name="T79" fmla="*/ 34 h 55"/>
                <a:gd name="T80" fmla="*/ 0 w 407"/>
                <a:gd name="T81" fmla="*/ 3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7" h="55">
                  <a:moveTo>
                    <a:pt x="0" y="33"/>
                  </a:moveTo>
                  <a:lnTo>
                    <a:pt x="4" y="25"/>
                  </a:lnTo>
                  <a:lnTo>
                    <a:pt x="9" y="16"/>
                  </a:lnTo>
                  <a:lnTo>
                    <a:pt x="14" y="8"/>
                  </a:lnTo>
                  <a:lnTo>
                    <a:pt x="18" y="0"/>
                  </a:lnTo>
                  <a:lnTo>
                    <a:pt x="42" y="1"/>
                  </a:lnTo>
                  <a:lnTo>
                    <a:pt x="67" y="3"/>
                  </a:lnTo>
                  <a:lnTo>
                    <a:pt x="91" y="4"/>
                  </a:lnTo>
                  <a:lnTo>
                    <a:pt x="115" y="5"/>
                  </a:lnTo>
                  <a:lnTo>
                    <a:pt x="139" y="7"/>
                  </a:lnTo>
                  <a:lnTo>
                    <a:pt x="163" y="9"/>
                  </a:lnTo>
                  <a:lnTo>
                    <a:pt x="188" y="10"/>
                  </a:lnTo>
                  <a:lnTo>
                    <a:pt x="213" y="11"/>
                  </a:lnTo>
                  <a:lnTo>
                    <a:pt x="237" y="12"/>
                  </a:lnTo>
                  <a:lnTo>
                    <a:pt x="261" y="13"/>
                  </a:lnTo>
                  <a:lnTo>
                    <a:pt x="286" y="15"/>
                  </a:lnTo>
                  <a:lnTo>
                    <a:pt x="310" y="16"/>
                  </a:lnTo>
                  <a:lnTo>
                    <a:pt x="334" y="18"/>
                  </a:lnTo>
                  <a:lnTo>
                    <a:pt x="358" y="19"/>
                  </a:lnTo>
                  <a:lnTo>
                    <a:pt x="382" y="20"/>
                  </a:lnTo>
                  <a:lnTo>
                    <a:pt x="407" y="22"/>
                  </a:lnTo>
                  <a:lnTo>
                    <a:pt x="401" y="30"/>
                  </a:lnTo>
                  <a:lnTo>
                    <a:pt x="395" y="38"/>
                  </a:lnTo>
                  <a:lnTo>
                    <a:pt x="389" y="47"/>
                  </a:lnTo>
                  <a:lnTo>
                    <a:pt x="384" y="55"/>
                  </a:lnTo>
                  <a:lnTo>
                    <a:pt x="359" y="54"/>
                  </a:lnTo>
                  <a:lnTo>
                    <a:pt x="335" y="53"/>
                  </a:lnTo>
                  <a:lnTo>
                    <a:pt x="311" y="51"/>
                  </a:lnTo>
                  <a:lnTo>
                    <a:pt x="287" y="49"/>
                  </a:lnTo>
                  <a:lnTo>
                    <a:pt x="263" y="48"/>
                  </a:lnTo>
                  <a:lnTo>
                    <a:pt x="239" y="47"/>
                  </a:lnTo>
                  <a:lnTo>
                    <a:pt x="215" y="46"/>
                  </a:lnTo>
                  <a:lnTo>
                    <a:pt x="191" y="43"/>
                  </a:lnTo>
                  <a:lnTo>
                    <a:pt x="167" y="42"/>
                  </a:lnTo>
                  <a:lnTo>
                    <a:pt x="144" y="41"/>
                  </a:lnTo>
                  <a:lnTo>
                    <a:pt x="120" y="40"/>
                  </a:lnTo>
                  <a:lnTo>
                    <a:pt x="95" y="39"/>
                  </a:lnTo>
                  <a:lnTo>
                    <a:pt x="71" y="36"/>
                  </a:lnTo>
                  <a:lnTo>
                    <a:pt x="48" y="35"/>
                  </a:lnTo>
                  <a:lnTo>
                    <a:pt x="24" y="34"/>
                  </a:lnTo>
                  <a:lnTo>
                    <a:pt x="0" y="33"/>
                  </a:lnTo>
                  <a:close/>
                </a:path>
              </a:pathLst>
            </a:custGeom>
            <a:solidFill>
              <a:srgbClr val="3A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57"/>
            <p:cNvSpPr>
              <a:spLocks/>
            </p:cNvSpPr>
            <p:nvPr/>
          </p:nvSpPr>
          <p:spPr bwMode="auto">
            <a:xfrm>
              <a:off x="4357688" y="3883025"/>
              <a:ext cx="322262" cy="41275"/>
            </a:xfrm>
            <a:custGeom>
              <a:avLst/>
              <a:gdLst>
                <a:gd name="T0" fmla="*/ 0 w 405"/>
                <a:gd name="T1" fmla="*/ 31 h 53"/>
                <a:gd name="T2" fmla="*/ 4 w 405"/>
                <a:gd name="T3" fmla="*/ 23 h 53"/>
                <a:gd name="T4" fmla="*/ 8 w 405"/>
                <a:gd name="T5" fmla="*/ 15 h 53"/>
                <a:gd name="T6" fmla="*/ 11 w 405"/>
                <a:gd name="T7" fmla="*/ 8 h 53"/>
                <a:gd name="T8" fmla="*/ 16 w 405"/>
                <a:gd name="T9" fmla="*/ 0 h 53"/>
                <a:gd name="T10" fmla="*/ 40 w 405"/>
                <a:gd name="T11" fmla="*/ 2 h 53"/>
                <a:gd name="T12" fmla="*/ 65 w 405"/>
                <a:gd name="T13" fmla="*/ 3 h 53"/>
                <a:gd name="T14" fmla="*/ 90 w 405"/>
                <a:gd name="T15" fmla="*/ 4 h 53"/>
                <a:gd name="T16" fmla="*/ 114 w 405"/>
                <a:gd name="T17" fmla="*/ 5 h 53"/>
                <a:gd name="T18" fmla="*/ 138 w 405"/>
                <a:gd name="T19" fmla="*/ 6 h 53"/>
                <a:gd name="T20" fmla="*/ 162 w 405"/>
                <a:gd name="T21" fmla="*/ 7 h 53"/>
                <a:gd name="T22" fmla="*/ 186 w 405"/>
                <a:gd name="T23" fmla="*/ 8 h 53"/>
                <a:gd name="T24" fmla="*/ 211 w 405"/>
                <a:gd name="T25" fmla="*/ 10 h 53"/>
                <a:gd name="T26" fmla="*/ 235 w 405"/>
                <a:gd name="T27" fmla="*/ 11 h 53"/>
                <a:gd name="T28" fmla="*/ 259 w 405"/>
                <a:gd name="T29" fmla="*/ 12 h 53"/>
                <a:gd name="T30" fmla="*/ 283 w 405"/>
                <a:gd name="T31" fmla="*/ 13 h 53"/>
                <a:gd name="T32" fmla="*/ 307 w 405"/>
                <a:gd name="T33" fmla="*/ 14 h 53"/>
                <a:gd name="T34" fmla="*/ 332 w 405"/>
                <a:gd name="T35" fmla="*/ 15 h 53"/>
                <a:gd name="T36" fmla="*/ 356 w 405"/>
                <a:gd name="T37" fmla="*/ 17 h 53"/>
                <a:gd name="T38" fmla="*/ 381 w 405"/>
                <a:gd name="T39" fmla="*/ 18 h 53"/>
                <a:gd name="T40" fmla="*/ 405 w 405"/>
                <a:gd name="T41" fmla="*/ 19 h 53"/>
                <a:gd name="T42" fmla="*/ 400 w 405"/>
                <a:gd name="T43" fmla="*/ 28 h 53"/>
                <a:gd name="T44" fmla="*/ 394 w 405"/>
                <a:gd name="T45" fmla="*/ 37 h 53"/>
                <a:gd name="T46" fmla="*/ 389 w 405"/>
                <a:gd name="T47" fmla="*/ 45 h 53"/>
                <a:gd name="T48" fmla="*/ 384 w 405"/>
                <a:gd name="T49" fmla="*/ 53 h 53"/>
                <a:gd name="T50" fmla="*/ 359 w 405"/>
                <a:gd name="T51" fmla="*/ 52 h 53"/>
                <a:gd name="T52" fmla="*/ 335 w 405"/>
                <a:gd name="T53" fmla="*/ 51 h 53"/>
                <a:gd name="T54" fmla="*/ 311 w 405"/>
                <a:gd name="T55" fmla="*/ 50 h 53"/>
                <a:gd name="T56" fmla="*/ 287 w 405"/>
                <a:gd name="T57" fmla="*/ 48 h 53"/>
                <a:gd name="T58" fmla="*/ 264 w 405"/>
                <a:gd name="T59" fmla="*/ 46 h 53"/>
                <a:gd name="T60" fmla="*/ 239 w 405"/>
                <a:gd name="T61" fmla="*/ 45 h 53"/>
                <a:gd name="T62" fmla="*/ 215 w 405"/>
                <a:gd name="T63" fmla="*/ 44 h 53"/>
                <a:gd name="T64" fmla="*/ 192 w 405"/>
                <a:gd name="T65" fmla="*/ 43 h 53"/>
                <a:gd name="T66" fmla="*/ 168 w 405"/>
                <a:gd name="T67" fmla="*/ 42 h 53"/>
                <a:gd name="T68" fmla="*/ 144 w 405"/>
                <a:gd name="T69" fmla="*/ 41 h 53"/>
                <a:gd name="T70" fmla="*/ 120 w 405"/>
                <a:gd name="T71" fmla="*/ 38 h 53"/>
                <a:gd name="T72" fmla="*/ 97 w 405"/>
                <a:gd name="T73" fmla="*/ 37 h 53"/>
                <a:gd name="T74" fmla="*/ 72 w 405"/>
                <a:gd name="T75" fmla="*/ 36 h 53"/>
                <a:gd name="T76" fmla="*/ 48 w 405"/>
                <a:gd name="T77" fmla="*/ 35 h 53"/>
                <a:gd name="T78" fmla="*/ 24 w 405"/>
                <a:gd name="T79" fmla="*/ 33 h 53"/>
                <a:gd name="T80" fmla="*/ 0 w 405"/>
                <a:gd name="T81" fmla="*/ 3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5" h="53">
                  <a:moveTo>
                    <a:pt x="0" y="31"/>
                  </a:moveTo>
                  <a:lnTo>
                    <a:pt x="4" y="23"/>
                  </a:lnTo>
                  <a:lnTo>
                    <a:pt x="8" y="15"/>
                  </a:lnTo>
                  <a:lnTo>
                    <a:pt x="11" y="8"/>
                  </a:lnTo>
                  <a:lnTo>
                    <a:pt x="16" y="0"/>
                  </a:lnTo>
                  <a:lnTo>
                    <a:pt x="40" y="2"/>
                  </a:lnTo>
                  <a:lnTo>
                    <a:pt x="65" y="3"/>
                  </a:lnTo>
                  <a:lnTo>
                    <a:pt x="90" y="4"/>
                  </a:lnTo>
                  <a:lnTo>
                    <a:pt x="114" y="5"/>
                  </a:lnTo>
                  <a:lnTo>
                    <a:pt x="138" y="6"/>
                  </a:lnTo>
                  <a:lnTo>
                    <a:pt x="162" y="7"/>
                  </a:lnTo>
                  <a:lnTo>
                    <a:pt x="186" y="8"/>
                  </a:lnTo>
                  <a:lnTo>
                    <a:pt x="211" y="10"/>
                  </a:lnTo>
                  <a:lnTo>
                    <a:pt x="235" y="11"/>
                  </a:lnTo>
                  <a:lnTo>
                    <a:pt x="259" y="12"/>
                  </a:lnTo>
                  <a:lnTo>
                    <a:pt x="283" y="13"/>
                  </a:lnTo>
                  <a:lnTo>
                    <a:pt x="307" y="14"/>
                  </a:lnTo>
                  <a:lnTo>
                    <a:pt x="332" y="15"/>
                  </a:lnTo>
                  <a:lnTo>
                    <a:pt x="356" y="17"/>
                  </a:lnTo>
                  <a:lnTo>
                    <a:pt x="381" y="18"/>
                  </a:lnTo>
                  <a:lnTo>
                    <a:pt x="405" y="19"/>
                  </a:lnTo>
                  <a:lnTo>
                    <a:pt x="400" y="28"/>
                  </a:lnTo>
                  <a:lnTo>
                    <a:pt x="394" y="37"/>
                  </a:lnTo>
                  <a:lnTo>
                    <a:pt x="389" y="45"/>
                  </a:lnTo>
                  <a:lnTo>
                    <a:pt x="384" y="53"/>
                  </a:lnTo>
                  <a:lnTo>
                    <a:pt x="359" y="52"/>
                  </a:lnTo>
                  <a:lnTo>
                    <a:pt x="335" y="51"/>
                  </a:lnTo>
                  <a:lnTo>
                    <a:pt x="311" y="50"/>
                  </a:lnTo>
                  <a:lnTo>
                    <a:pt x="287" y="48"/>
                  </a:lnTo>
                  <a:lnTo>
                    <a:pt x="264" y="46"/>
                  </a:lnTo>
                  <a:lnTo>
                    <a:pt x="239" y="45"/>
                  </a:lnTo>
                  <a:lnTo>
                    <a:pt x="215" y="44"/>
                  </a:lnTo>
                  <a:lnTo>
                    <a:pt x="192" y="43"/>
                  </a:lnTo>
                  <a:lnTo>
                    <a:pt x="168" y="42"/>
                  </a:lnTo>
                  <a:lnTo>
                    <a:pt x="144" y="41"/>
                  </a:lnTo>
                  <a:lnTo>
                    <a:pt x="120" y="38"/>
                  </a:lnTo>
                  <a:lnTo>
                    <a:pt x="97" y="37"/>
                  </a:lnTo>
                  <a:lnTo>
                    <a:pt x="72" y="36"/>
                  </a:lnTo>
                  <a:lnTo>
                    <a:pt x="48" y="35"/>
                  </a:lnTo>
                  <a:lnTo>
                    <a:pt x="24" y="33"/>
                  </a:lnTo>
                  <a:lnTo>
                    <a:pt x="0" y="31"/>
                  </a:lnTo>
                  <a:close/>
                </a:path>
              </a:pathLst>
            </a:custGeom>
            <a:solidFill>
              <a:srgbClr val="3D47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58"/>
            <p:cNvSpPr>
              <a:spLocks/>
            </p:cNvSpPr>
            <p:nvPr/>
          </p:nvSpPr>
          <p:spPr bwMode="auto">
            <a:xfrm>
              <a:off x="4357688" y="3886200"/>
              <a:ext cx="320675" cy="41275"/>
            </a:xfrm>
            <a:custGeom>
              <a:avLst/>
              <a:gdLst>
                <a:gd name="T0" fmla="*/ 0 w 403"/>
                <a:gd name="T1" fmla="*/ 31 h 53"/>
                <a:gd name="T2" fmla="*/ 3 w 403"/>
                <a:gd name="T3" fmla="*/ 23 h 53"/>
                <a:gd name="T4" fmla="*/ 7 w 403"/>
                <a:gd name="T5" fmla="*/ 15 h 53"/>
                <a:gd name="T6" fmla="*/ 10 w 403"/>
                <a:gd name="T7" fmla="*/ 8 h 53"/>
                <a:gd name="T8" fmla="*/ 15 w 403"/>
                <a:gd name="T9" fmla="*/ 0 h 53"/>
                <a:gd name="T10" fmla="*/ 39 w 403"/>
                <a:gd name="T11" fmla="*/ 1 h 53"/>
                <a:gd name="T12" fmla="*/ 63 w 403"/>
                <a:gd name="T13" fmla="*/ 2 h 53"/>
                <a:gd name="T14" fmla="*/ 87 w 403"/>
                <a:gd name="T15" fmla="*/ 3 h 53"/>
                <a:gd name="T16" fmla="*/ 112 w 403"/>
                <a:gd name="T17" fmla="*/ 5 h 53"/>
                <a:gd name="T18" fmla="*/ 136 w 403"/>
                <a:gd name="T19" fmla="*/ 6 h 53"/>
                <a:gd name="T20" fmla="*/ 160 w 403"/>
                <a:gd name="T21" fmla="*/ 7 h 53"/>
                <a:gd name="T22" fmla="*/ 184 w 403"/>
                <a:gd name="T23" fmla="*/ 8 h 53"/>
                <a:gd name="T24" fmla="*/ 210 w 403"/>
                <a:gd name="T25" fmla="*/ 9 h 53"/>
                <a:gd name="T26" fmla="*/ 234 w 403"/>
                <a:gd name="T27" fmla="*/ 10 h 53"/>
                <a:gd name="T28" fmla="*/ 258 w 403"/>
                <a:gd name="T29" fmla="*/ 12 h 53"/>
                <a:gd name="T30" fmla="*/ 282 w 403"/>
                <a:gd name="T31" fmla="*/ 13 h 53"/>
                <a:gd name="T32" fmla="*/ 306 w 403"/>
                <a:gd name="T33" fmla="*/ 14 h 53"/>
                <a:gd name="T34" fmla="*/ 331 w 403"/>
                <a:gd name="T35" fmla="*/ 15 h 53"/>
                <a:gd name="T36" fmla="*/ 355 w 403"/>
                <a:gd name="T37" fmla="*/ 17 h 53"/>
                <a:gd name="T38" fmla="*/ 379 w 403"/>
                <a:gd name="T39" fmla="*/ 18 h 53"/>
                <a:gd name="T40" fmla="*/ 403 w 403"/>
                <a:gd name="T41" fmla="*/ 20 h 53"/>
                <a:gd name="T42" fmla="*/ 399 w 403"/>
                <a:gd name="T43" fmla="*/ 28 h 53"/>
                <a:gd name="T44" fmla="*/ 394 w 403"/>
                <a:gd name="T45" fmla="*/ 36 h 53"/>
                <a:gd name="T46" fmla="*/ 389 w 403"/>
                <a:gd name="T47" fmla="*/ 45 h 53"/>
                <a:gd name="T48" fmla="*/ 385 w 403"/>
                <a:gd name="T49" fmla="*/ 53 h 53"/>
                <a:gd name="T50" fmla="*/ 360 w 403"/>
                <a:gd name="T51" fmla="*/ 52 h 53"/>
                <a:gd name="T52" fmla="*/ 336 w 403"/>
                <a:gd name="T53" fmla="*/ 50 h 53"/>
                <a:gd name="T54" fmla="*/ 312 w 403"/>
                <a:gd name="T55" fmla="*/ 48 h 53"/>
                <a:gd name="T56" fmla="*/ 288 w 403"/>
                <a:gd name="T57" fmla="*/ 47 h 53"/>
                <a:gd name="T58" fmla="*/ 264 w 403"/>
                <a:gd name="T59" fmla="*/ 46 h 53"/>
                <a:gd name="T60" fmla="*/ 241 w 403"/>
                <a:gd name="T61" fmla="*/ 44 h 53"/>
                <a:gd name="T62" fmla="*/ 216 w 403"/>
                <a:gd name="T63" fmla="*/ 43 h 53"/>
                <a:gd name="T64" fmla="*/ 192 w 403"/>
                <a:gd name="T65" fmla="*/ 41 h 53"/>
                <a:gd name="T66" fmla="*/ 168 w 403"/>
                <a:gd name="T67" fmla="*/ 40 h 53"/>
                <a:gd name="T68" fmla="*/ 144 w 403"/>
                <a:gd name="T69" fmla="*/ 39 h 53"/>
                <a:gd name="T70" fmla="*/ 121 w 403"/>
                <a:gd name="T71" fmla="*/ 38 h 53"/>
                <a:gd name="T72" fmla="*/ 97 w 403"/>
                <a:gd name="T73" fmla="*/ 37 h 53"/>
                <a:gd name="T74" fmla="*/ 72 w 403"/>
                <a:gd name="T75" fmla="*/ 35 h 53"/>
                <a:gd name="T76" fmla="*/ 48 w 403"/>
                <a:gd name="T77" fmla="*/ 33 h 53"/>
                <a:gd name="T78" fmla="*/ 24 w 403"/>
                <a:gd name="T79" fmla="*/ 32 h 53"/>
                <a:gd name="T80" fmla="*/ 0 w 403"/>
                <a:gd name="T81" fmla="*/ 3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3" h="53">
                  <a:moveTo>
                    <a:pt x="0" y="31"/>
                  </a:moveTo>
                  <a:lnTo>
                    <a:pt x="3" y="23"/>
                  </a:lnTo>
                  <a:lnTo>
                    <a:pt x="7" y="15"/>
                  </a:lnTo>
                  <a:lnTo>
                    <a:pt x="10" y="8"/>
                  </a:lnTo>
                  <a:lnTo>
                    <a:pt x="15" y="0"/>
                  </a:lnTo>
                  <a:lnTo>
                    <a:pt x="39" y="1"/>
                  </a:lnTo>
                  <a:lnTo>
                    <a:pt x="63" y="2"/>
                  </a:lnTo>
                  <a:lnTo>
                    <a:pt x="87" y="3"/>
                  </a:lnTo>
                  <a:lnTo>
                    <a:pt x="112" y="5"/>
                  </a:lnTo>
                  <a:lnTo>
                    <a:pt x="136" y="6"/>
                  </a:lnTo>
                  <a:lnTo>
                    <a:pt x="160" y="7"/>
                  </a:lnTo>
                  <a:lnTo>
                    <a:pt x="184" y="8"/>
                  </a:lnTo>
                  <a:lnTo>
                    <a:pt x="210" y="9"/>
                  </a:lnTo>
                  <a:lnTo>
                    <a:pt x="234" y="10"/>
                  </a:lnTo>
                  <a:lnTo>
                    <a:pt x="258" y="12"/>
                  </a:lnTo>
                  <a:lnTo>
                    <a:pt x="282" y="13"/>
                  </a:lnTo>
                  <a:lnTo>
                    <a:pt x="306" y="14"/>
                  </a:lnTo>
                  <a:lnTo>
                    <a:pt x="331" y="15"/>
                  </a:lnTo>
                  <a:lnTo>
                    <a:pt x="355" y="17"/>
                  </a:lnTo>
                  <a:lnTo>
                    <a:pt x="379" y="18"/>
                  </a:lnTo>
                  <a:lnTo>
                    <a:pt x="403" y="20"/>
                  </a:lnTo>
                  <a:lnTo>
                    <a:pt x="399" y="28"/>
                  </a:lnTo>
                  <a:lnTo>
                    <a:pt x="394" y="36"/>
                  </a:lnTo>
                  <a:lnTo>
                    <a:pt x="389" y="45"/>
                  </a:lnTo>
                  <a:lnTo>
                    <a:pt x="385" y="53"/>
                  </a:lnTo>
                  <a:lnTo>
                    <a:pt x="360" y="52"/>
                  </a:lnTo>
                  <a:lnTo>
                    <a:pt x="336" y="50"/>
                  </a:lnTo>
                  <a:lnTo>
                    <a:pt x="312" y="48"/>
                  </a:lnTo>
                  <a:lnTo>
                    <a:pt x="288" y="47"/>
                  </a:lnTo>
                  <a:lnTo>
                    <a:pt x="264" y="46"/>
                  </a:lnTo>
                  <a:lnTo>
                    <a:pt x="241" y="44"/>
                  </a:lnTo>
                  <a:lnTo>
                    <a:pt x="216" y="43"/>
                  </a:lnTo>
                  <a:lnTo>
                    <a:pt x="192" y="41"/>
                  </a:lnTo>
                  <a:lnTo>
                    <a:pt x="168" y="40"/>
                  </a:lnTo>
                  <a:lnTo>
                    <a:pt x="144" y="39"/>
                  </a:lnTo>
                  <a:lnTo>
                    <a:pt x="121" y="38"/>
                  </a:lnTo>
                  <a:lnTo>
                    <a:pt x="97" y="37"/>
                  </a:lnTo>
                  <a:lnTo>
                    <a:pt x="72" y="35"/>
                  </a:lnTo>
                  <a:lnTo>
                    <a:pt x="48" y="33"/>
                  </a:lnTo>
                  <a:lnTo>
                    <a:pt x="24" y="32"/>
                  </a:lnTo>
                  <a:lnTo>
                    <a:pt x="0" y="31"/>
                  </a:lnTo>
                  <a:close/>
                </a:path>
              </a:pathLst>
            </a:custGeom>
            <a:solidFill>
              <a:srgbClr val="424C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59"/>
            <p:cNvSpPr>
              <a:spLocks/>
            </p:cNvSpPr>
            <p:nvPr/>
          </p:nvSpPr>
          <p:spPr bwMode="auto">
            <a:xfrm>
              <a:off x="4357688" y="3889375"/>
              <a:ext cx="319087" cy="41275"/>
            </a:xfrm>
            <a:custGeom>
              <a:avLst/>
              <a:gdLst>
                <a:gd name="T0" fmla="*/ 0 w 401"/>
                <a:gd name="T1" fmla="*/ 30 h 51"/>
                <a:gd name="T2" fmla="*/ 3 w 401"/>
                <a:gd name="T3" fmla="*/ 21 h 51"/>
                <a:gd name="T4" fmla="*/ 7 w 401"/>
                <a:gd name="T5" fmla="*/ 15 h 51"/>
                <a:gd name="T6" fmla="*/ 9 w 401"/>
                <a:gd name="T7" fmla="*/ 7 h 51"/>
                <a:gd name="T8" fmla="*/ 12 w 401"/>
                <a:gd name="T9" fmla="*/ 0 h 51"/>
                <a:gd name="T10" fmla="*/ 37 w 401"/>
                <a:gd name="T11" fmla="*/ 1 h 51"/>
                <a:gd name="T12" fmla="*/ 61 w 401"/>
                <a:gd name="T13" fmla="*/ 2 h 51"/>
                <a:gd name="T14" fmla="*/ 85 w 401"/>
                <a:gd name="T15" fmla="*/ 3 h 51"/>
                <a:gd name="T16" fmla="*/ 109 w 401"/>
                <a:gd name="T17" fmla="*/ 4 h 51"/>
                <a:gd name="T18" fmla="*/ 133 w 401"/>
                <a:gd name="T19" fmla="*/ 5 h 51"/>
                <a:gd name="T20" fmla="*/ 158 w 401"/>
                <a:gd name="T21" fmla="*/ 7 h 51"/>
                <a:gd name="T22" fmla="*/ 182 w 401"/>
                <a:gd name="T23" fmla="*/ 8 h 51"/>
                <a:gd name="T24" fmla="*/ 207 w 401"/>
                <a:gd name="T25" fmla="*/ 9 h 51"/>
                <a:gd name="T26" fmla="*/ 231 w 401"/>
                <a:gd name="T27" fmla="*/ 11 h 51"/>
                <a:gd name="T28" fmla="*/ 256 w 401"/>
                <a:gd name="T29" fmla="*/ 12 h 51"/>
                <a:gd name="T30" fmla="*/ 280 w 401"/>
                <a:gd name="T31" fmla="*/ 13 h 51"/>
                <a:gd name="T32" fmla="*/ 304 w 401"/>
                <a:gd name="T33" fmla="*/ 15 h 51"/>
                <a:gd name="T34" fmla="*/ 328 w 401"/>
                <a:gd name="T35" fmla="*/ 16 h 51"/>
                <a:gd name="T36" fmla="*/ 352 w 401"/>
                <a:gd name="T37" fmla="*/ 17 h 51"/>
                <a:gd name="T38" fmla="*/ 377 w 401"/>
                <a:gd name="T39" fmla="*/ 18 h 51"/>
                <a:gd name="T40" fmla="*/ 401 w 401"/>
                <a:gd name="T41" fmla="*/ 19 h 51"/>
                <a:gd name="T42" fmla="*/ 396 w 401"/>
                <a:gd name="T43" fmla="*/ 27 h 51"/>
                <a:gd name="T44" fmla="*/ 393 w 401"/>
                <a:gd name="T45" fmla="*/ 35 h 51"/>
                <a:gd name="T46" fmla="*/ 389 w 401"/>
                <a:gd name="T47" fmla="*/ 43 h 51"/>
                <a:gd name="T48" fmla="*/ 387 w 401"/>
                <a:gd name="T49" fmla="*/ 51 h 51"/>
                <a:gd name="T50" fmla="*/ 363 w 401"/>
                <a:gd name="T51" fmla="*/ 50 h 51"/>
                <a:gd name="T52" fmla="*/ 337 w 401"/>
                <a:gd name="T53" fmla="*/ 49 h 51"/>
                <a:gd name="T54" fmla="*/ 313 w 401"/>
                <a:gd name="T55" fmla="*/ 48 h 51"/>
                <a:gd name="T56" fmla="*/ 289 w 401"/>
                <a:gd name="T57" fmla="*/ 46 h 51"/>
                <a:gd name="T58" fmla="*/ 265 w 401"/>
                <a:gd name="T59" fmla="*/ 45 h 51"/>
                <a:gd name="T60" fmla="*/ 241 w 401"/>
                <a:gd name="T61" fmla="*/ 43 h 51"/>
                <a:gd name="T62" fmla="*/ 216 w 401"/>
                <a:gd name="T63" fmla="*/ 42 h 51"/>
                <a:gd name="T64" fmla="*/ 192 w 401"/>
                <a:gd name="T65" fmla="*/ 41 h 51"/>
                <a:gd name="T66" fmla="*/ 168 w 401"/>
                <a:gd name="T67" fmla="*/ 40 h 51"/>
                <a:gd name="T68" fmla="*/ 144 w 401"/>
                <a:gd name="T69" fmla="*/ 39 h 51"/>
                <a:gd name="T70" fmla="*/ 121 w 401"/>
                <a:gd name="T71" fmla="*/ 36 h 51"/>
                <a:gd name="T72" fmla="*/ 97 w 401"/>
                <a:gd name="T73" fmla="*/ 35 h 51"/>
                <a:gd name="T74" fmla="*/ 72 w 401"/>
                <a:gd name="T75" fmla="*/ 34 h 51"/>
                <a:gd name="T76" fmla="*/ 48 w 401"/>
                <a:gd name="T77" fmla="*/ 33 h 51"/>
                <a:gd name="T78" fmla="*/ 24 w 401"/>
                <a:gd name="T79" fmla="*/ 31 h 51"/>
                <a:gd name="T80" fmla="*/ 0 w 401"/>
                <a:gd name="T81" fmla="*/ 3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1" h="51">
                  <a:moveTo>
                    <a:pt x="0" y="30"/>
                  </a:moveTo>
                  <a:lnTo>
                    <a:pt x="3" y="21"/>
                  </a:lnTo>
                  <a:lnTo>
                    <a:pt x="7" y="15"/>
                  </a:lnTo>
                  <a:lnTo>
                    <a:pt x="9" y="7"/>
                  </a:lnTo>
                  <a:lnTo>
                    <a:pt x="12" y="0"/>
                  </a:lnTo>
                  <a:lnTo>
                    <a:pt x="37" y="1"/>
                  </a:lnTo>
                  <a:lnTo>
                    <a:pt x="61" y="2"/>
                  </a:lnTo>
                  <a:lnTo>
                    <a:pt x="85" y="3"/>
                  </a:lnTo>
                  <a:lnTo>
                    <a:pt x="109" y="4"/>
                  </a:lnTo>
                  <a:lnTo>
                    <a:pt x="133" y="5"/>
                  </a:lnTo>
                  <a:lnTo>
                    <a:pt x="158" y="7"/>
                  </a:lnTo>
                  <a:lnTo>
                    <a:pt x="182" y="8"/>
                  </a:lnTo>
                  <a:lnTo>
                    <a:pt x="207" y="9"/>
                  </a:lnTo>
                  <a:lnTo>
                    <a:pt x="231" y="11"/>
                  </a:lnTo>
                  <a:lnTo>
                    <a:pt x="256" y="12"/>
                  </a:lnTo>
                  <a:lnTo>
                    <a:pt x="280" y="13"/>
                  </a:lnTo>
                  <a:lnTo>
                    <a:pt x="304" y="15"/>
                  </a:lnTo>
                  <a:lnTo>
                    <a:pt x="328" y="16"/>
                  </a:lnTo>
                  <a:lnTo>
                    <a:pt x="352" y="17"/>
                  </a:lnTo>
                  <a:lnTo>
                    <a:pt x="377" y="18"/>
                  </a:lnTo>
                  <a:lnTo>
                    <a:pt x="401" y="19"/>
                  </a:lnTo>
                  <a:lnTo>
                    <a:pt x="396" y="27"/>
                  </a:lnTo>
                  <a:lnTo>
                    <a:pt x="393" y="35"/>
                  </a:lnTo>
                  <a:lnTo>
                    <a:pt x="389" y="43"/>
                  </a:lnTo>
                  <a:lnTo>
                    <a:pt x="387" y="51"/>
                  </a:lnTo>
                  <a:lnTo>
                    <a:pt x="363" y="50"/>
                  </a:lnTo>
                  <a:lnTo>
                    <a:pt x="337" y="49"/>
                  </a:lnTo>
                  <a:lnTo>
                    <a:pt x="313" y="48"/>
                  </a:lnTo>
                  <a:lnTo>
                    <a:pt x="289" y="46"/>
                  </a:lnTo>
                  <a:lnTo>
                    <a:pt x="265" y="45"/>
                  </a:lnTo>
                  <a:lnTo>
                    <a:pt x="241" y="43"/>
                  </a:lnTo>
                  <a:lnTo>
                    <a:pt x="216" y="42"/>
                  </a:lnTo>
                  <a:lnTo>
                    <a:pt x="192" y="41"/>
                  </a:lnTo>
                  <a:lnTo>
                    <a:pt x="168" y="40"/>
                  </a:lnTo>
                  <a:lnTo>
                    <a:pt x="144" y="39"/>
                  </a:lnTo>
                  <a:lnTo>
                    <a:pt x="121" y="36"/>
                  </a:lnTo>
                  <a:lnTo>
                    <a:pt x="97" y="35"/>
                  </a:lnTo>
                  <a:lnTo>
                    <a:pt x="72" y="34"/>
                  </a:lnTo>
                  <a:lnTo>
                    <a:pt x="48" y="33"/>
                  </a:lnTo>
                  <a:lnTo>
                    <a:pt x="24" y="31"/>
                  </a:lnTo>
                  <a:lnTo>
                    <a:pt x="0" y="30"/>
                  </a:lnTo>
                  <a:close/>
                </a:path>
              </a:pathLst>
            </a:custGeom>
            <a:solidFill>
              <a:srgbClr val="444F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60"/>
            <p:cNvSpPr>
              <a:spLocks/>
            </p:cNvSpPr>
            <p:nvPr/>
          </p:nvSpPr>
          <p:spPr bwMode="auto">
            <a:xfrm>
              <a:off x="4357688" y="3894138"/>
              <a:ext cx="317500" cy="39688"/>
            </a:xfrm>
            <a:custGeom>
              <a:avLst/>
              <a:gdLst>
                <a:gd name="T0" fmla="*/ 0 w 399"/>
                <a:gd name="T1" fmla="*/ 30 h 51"/>
                <a:gd name="T2" fmla="*/ 2 w 399"/>
                <a:gd name="T3" fmla="*/ 22 h 51"/>
                <a:gd name="T4" fmla="*/ 6 w 399"/>
                <a:gd name="T5" fmla="*/ 15 h 51"/>
                <a:gd name="T6" fmla="*/ 8 w 399"/>
                <a:gd name="T7" fmla="*/ 8 h 51"/>
                <a:gd name="T8" fmla="*/ 11 w 399"/>
                <a:gd name="T9" fmla="*/ 0 h 51"/>
                <a:gd name="T10" fmla="*/ 35 w 399"/>
                <a:gd name="T11" fmla="*/ 1 h 51"/>
                <a:gd name="T12" fmla="*/ 60 w 399"/>
                <a:gd name="T13" fmla="*/ 3 h 51"/>
                <a:gd name="T14" fmla="*/ 84 w 399"/>
                <a:gd name="T15" fmla="*/ 4 h 51"/>
                <a:gd name="T16" fmla="*/ 108 w 399"/>
                <a:gd name="T17" fmla="*/ 5 h 51"/>
                <a:gd name="T18" fmla="*/ 132 w 399"/>
                <a:gd name="T19" fmla="*/ 6 h 51"/>
                <a:gd name="T20" fmla="*/ 156 w 399"/>
                <a:gd name="T21" fmla="*/ 7 h 51"/>
                <a:gd name="T22" fmla="*/ 181 w 399"/>
                <a:gd name="T23" fmla="*/ 8 h 51"/>
                <a:gd name="T24" fmla="*/ 205 w 399"/>
                <a:gd name="T25" fmla="*/ 9 h 51"/>
                <a:gd name="T26" fmla="*/ 229 w 399"/>
                <a:gd name="T27" fmla="*/ 11 h 51"/>
                <a:gd name="T28" fmla="*/ 253 w 399"/>
                <a:gd name="T29" fmla="*/ 12 h 51"/>
                <a:gd name="T30" fmla="*/ 277 w 399"/>
                <a:gd name="T31" fmla="*/ 13 h 51"/>
                <a:gd name="T32" fmla="*/ 302 w 399"/>
                <a:gd name="T33" fmla="*/ 15 h 51"/>
                <a:gd name="T34" fmla="*/ 326 w 399"/>
                <a:gd name="T35" fmla="*/ 16 h 51"/>
                <a:gd name="T36" fmla="*/ 350 w 399"/>
                <a:gd name="T37" fmla="*/ 17 h 51"/>
                <a:gd name="T38" fmla="*/ 374 w 399"/>
                <a:gd name="T39" fmla="*/ 19 h 51"/>
                <a:gd name="T40" fmla="*/ 399 w 399"/>
                <a:gd name="T41" fmla="*/ 20 h 51"/>
                <a:gd name="T42" fmla="*/ 395 w 399"/>
                <a:gd name="T43" fmla="*/ 28 h 51"/>
                <a:gd name="T44" fmla="*/ 393 w 399"/>
                <a:gd name="T45" fmla="*/ 35 h 51"/>
                <a:gd name="T46" fmla="*/ 389 w 399"/>
                <a:gd name="T47" fmla="*/ 43 h 51"/>
                <a:gd name="T48" fmla="*/ 387 w 399"/>
                <a:gd name="T49" fmla="*/ 51 h 51"/>
                <a:gd name="T50" fmla="*/ 363 w 399"/>
                <a:gd name="T51" fmla="*/ 50 h 51"/>
                <a:gd name="T52" fmla="*/ 339 w 399"/>
                <a:gd name="T53" fmla="*/ 49 h 51"/>
                <a:gd name="T54" fmla="*/ 314 w 399"/>
                <a:gd name="T55" fmla="*/ 47 h 51"/>
                <a:gd name="T56" fmla="*/ 290 w 399"/>
                <a:gd name="T57" fmla="*/ 45 h 51"/>
                <a:gd name="T58" fmla="*/ 266 w 399"/>
                <a:gd name="T59" fmla="*/ 44 h 51"/>
                <a:gd name="T60" fmla="*/ 242 w 399"/>
                <a:gd name="T61" fmla="*/ 43 h 51"/>
                <a:gd name="T62" fmla="*/ 218 w 399"/>
                <a:gd name="T63" fmla="*/ 42 h 51"/>
                <a:gd name="T64" fmla="*/ 193 w 399"/>
                <a:gd name="T65" fmla="*/ 41 h 51"/>
                <a:gd name="T66" fmla="*/ 169 w 399"/>
                <a:gd name="T67" fmla="*/ 39 h 51"/>
                <a:gd name="T68" fmla="*/ 145 w 399"/>
                <a:gd name="T69" fmla="*/ 38 h 51"/>
                <a:gd name="T70" fmla="*/ 121 w 399"/>
                <a:gd name="T71" fmla="*/ 37 h 51"/>
                <a:gd name="T72" fmla="*/ 97 w 399"/>
                <a:gd name="T73" fmla="*/ 35 h 51"/>
                <a:gd name="T74" fmla="*/ 72 w 399"/>
                <a:gd name="T75" fmla="*/ 34 h 51"/>
                <a:gd name="T76" fmla="*/ 48 w 399"/>
                <a:gd name="T77" fmla="*/ 32 h 51"/>
                <a:gd name="T78" fmla="*/ 24 w 399"/>
                <a:gd name="T79" fmla="*/ 31 h 51"/>
                <a:gd name="T80" fmla="*/ 0 w 399"/>
                <a:gd name="T81" fmla="*/ 3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9" h="51">
                  <a:moveTo>
                    <a:pt x="0" y="30"/>
                  </a:moveTo>
                  <a:lnTo>
                    <a:pt x="2" y="22"/>
                  </a:lnTo>
                  <a:lnTo>
                    <a:pt x="6" y="15"/>
                  </a:lnTo>
                  <a:lnTo>
                    <a:pt x="8" y="8"/>
                  </a:lnTo>
                  <a:lnTo>
                    <a:pt x="11" y="0"/>
                  </a:lnTo>
                  <a:lnTo>
                    <a:pt x="35" y="1"/>
                  </a:lnTo>
                  <a:lnTo>
                    <a:pt x="60" y="3"/>
                  </a:lnTo>
                  <a:lnTo>
                    <a:pt x="84" y="4"/>
                  </a:lnTo>
                  <a:lnTo>
                    <a:pt x="108" y="5"/>
                  </a:lnTo>
                  <a:lnTo>
                    <a:pt x="132" y="6"/>
                  </a:lnTo>
                  <a:lnTo>
                    <a:pt x="156" y="7"/>
                  </a:lnTo>
                  <a:lnTo>
                    <a:pt x="181" y="8"/>
                  </a:lnTo>
                  <a:lnTo>
                    <a:pt x="205" y="9"/>
                  </a:lnTo>
                  <a:lnTo>
                    <a:pt x="229" y="11"/>
                  </a:lnTo>
                  <a:lnTo>
                    <a:pt x="253" y="12"/>
                  </a:lnTo>
                  <a:lnTo>
                    <a:pt x="277" y="13"/>
                  </a:lnTo>
                  <a:lnTo>
                    <a:pt x="302" y="15"/>
                  </a:lnTo>
                  <a:lnTo>
                    <a:pt x="326" y="16"/>
                  </a:lnTo>
                  <a:lnTo>
                    <a:pt x="350" y="17"/>
                  </a:lnTo>
                  <a:lnTo>
                    <a:pt x="374" y="19"/>
                  </a:lnTo>
                  <a:lnTo>
                    <a:pt x="399" y="20"/>
                  </a:lnTo>
                  <a:lnTo>
                    <a:pt x="395" y="28"/>
                  </a:lnTo>
                  <a:lnTo>
                    <a:pt x="393" y="35"/>
                  </a:lnTo>
                  <a:lnTo>
                    <a:pt x="389" y="43"/>
                  </a:lnTo>
                  <a:lnTo>
                    <a:pt x="387" y="51"/>
                  </a:lnTo>
                  <a:lnTo>
                    <a:pt x="363" y="50"/>
                  </a:lnTo>
                  <a:lnTo>
                    <a:pt x="339" y="49"/>
                  </a:lnTo>
                  <a:lnTo>
                    <a:pt x="314" y="47"/>
                  </a:lnTo>
                  <a:lnTo>
                    <a:pt x="290" y="45"/>
                  </a:lnTo>
                  <a:lnTo>
                    <a:pt x="266" y="44"/>
                  </a:lnTo>
                  <a:lnTo>
                    <a:pt x="242" y="43"/>
                  </a:lnTo>
                  <a:lnTo>
                    <a:pt x="218" y="42"/>
                  </a:lnTo>
                  <a:lnTo>
                    <a:pt x="193" y="41"/>
                  </a:lnTo>
                  <a:lnTo>
                    <a:pt x="169" y="39"/>
                  </a:lnTo>
                  <a:lnTo>
                    <a:pt x="145" y="38"/>
                  </a:lnTo>
                  <a:lnTo>
                    <a:pt x="121" y="37"/>
                  </a:lnTo>
                  <a:lnTo>
                    <a:pt x="97" y="35"/>
                  </a:lnTo>
                  <a:lnTo>
                    <a:pt x="72" y="34"/>
                  </a:lnTo>
                  <a:lnTo>
                    <a:pt x="48" y="32"/>
                  </a:lnTo>
                  <a:lnTo>
                    <a:pt x="24" y="31"/>
                  </a:lnTo>
                  <a:lnTo>
                    <a:pt x="0" y="30"/>
                  </a:lnTo>
                  <a:close/>
                </a:path>
              </a:pathLst>
            </a:custGeom>
            <a:solidFill>
              <a:srgbClr val="4954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61"/>
            <p:cNvSpPr>
              <a:spLocks/>
            </p:cNvSpPr>
            <p:nvPr/>
          </p:nvSpPr>
          <p:spPr bwMode="auto">
            <a:xfrm>
              <a:off x="4357688" y="3897313"/>
              <a:ext cx="315912" cy="39688"/>
            </a:xfrm>
            <a:custGeom>
              <a:avLst/>
              <a:gdLst>
                <a:gd name="T0" fmla="*/ 0 w 396"/>
                <a:gd name="T1" fmla="*/ 29 h 50"/>
                <a:gd name="T2" fmla="*/ 2 w 396"/>
                <a:gd name="T3" fmla="*/ 22 h 50"/>
                <a:gd name="T4" fmla="*/ 4 w 396"/>
                <a:gd name="T5" fmla="*/ 14 h 50"/>
                <a:gd name="T6" fmla="*/ 7 w 396"/>
                <a:gd name="T7" fmla="*/ 7 h 50"/>
                <a:gd name="T8" fmla="*/ 9 w 396"/>
                <a:gd name="T9" fmla="*/ 0 h 50"/>
                <a:gd name="T10" fmla="*/ 33 w 396"/>
                <a:gd name="T11" fmla="*/ 1 h 50"/>
                <a:gd name="T12" fmla="*/ 57 w 396"/>
                <a:gd name="T13" fmla="*/ 2 h 50"/>
                <a:gd name="T14" fmla="*/ 82 w 396"/>
                <a:gd name="T15" fmla="*/ 3 h 50"/>
                <a:gd name="T16" fmla="*/ 106 w 396"/>
                <a:gd name="T17" fmla="*/ 4 h 50"/>
                <a:gd name="T18" fmla="*/ 130 w 396"/>
                <a:gd name="T19" fmla="*/ 6 h 50"/>
                <a:gd name="T20" fmla="*/ 154 w 396"/>
                <a:gd name="T21" fmla="*/ 7 h 50"/>
                <a:gd name="T22" fmla="*/ 178 w 396"/>
                <a:gd name="T23" fmla="*/ 8 h 50"/>
                <a:gd name="T24" fmla="*/ 203 w 396"/>
                <a:gd name="T25" fmla="*/ 9 h 50"/>
                <a:gd name="T26" fmla="*/ 227 w 396"/>
                <a:gd name="T27" fmla="*/ 10 h 50"/>
                <a:gd name="T28" fmla="*/ 251 w 396"/>
                <a:gd name="T29" fmla="*/ 11 h 50"/>
                <a:gd name="T30" fmla="*/ 275 w 396"/>
                <a:gd name="T31" fmla="*/ 12 h 50"/>
                <a:gd name="T32" fmla="*/ 299 w 396"/>
                <a:gd name="T33" fmla="*/ 14 h 50"/>
                <a:gd name="T34" fmla="*/ 324 w 396"/>
                <a:gd name="T35" fmla="*/ 15 h 50"/>
                <a:gd name="T36" fmla="*/ 348 w 396"/>
                <a:gd name="T37" fmla="*/ 16 h 50"/>
                <a:gd name="T38" fmla="*/ 372 w 396"/>
                <a:gd name="T39" fmla="*/ 17 h 50"/>
                <a:gd name="T40" fmla="*/ 396 w 396"/>
                <a:gd name="T41" fmla="*/ 18 h 50"/>
                <a:gd name="T42" fmla="*/ 394 w 396"/>
                <a:gd name="T43" fmla="*/ 26 h 50"/>
                <a:gd name="T44" fmla="*/ 392 w 396"/>
                <a:gd name="T45" fmla="*/ 34 h 50"/>
                <a:gd name="T46" fmla="*/ 389 w 396"/>
                <a:gd name="T47" fmla="*/ 42 h 50"/>
                <a:gd name="T48" fmla="*/ 387 w 396"/>
                <a:gd name="T49" fmla="*/ 50 h 50"/>
                <a:gd name="T50" fmla="*/ 363 w 396"/>
                <a:gd name="T51" fmla="*/ 49 h 50"/>
                <a:gd name="T52" fmla="*/ 339 w 396"/>
                <a:gd name="T53" fmla="*/ 48 h 50"/>
                <a:gd name="T54" fmla="*/ 314 w 396"/>
                <a:gd name="T55" fmla="*/ 47 h 50"/>
                <a:gd name="T56" fmla="*/ 290 w 396"/>
                <a:gd name="T57" fmla="*/ 45 h 50"/>
                <a:gd name="T58" fmla="*/ 266 w 396"/>
                <a:gd name="T59" fmla="*/ 44 h 50"/>
                <a:gd name="T60" fmla="*/ 242 w 396"/>
                <a:gd name="T61" fmla="*/ 42 h 50"/>
                <a:gd name="T62" fmla="*/ 218 w 396"/>
                <a:gd name="T63" fmla="*/ 41 h 50"/>
                <a:gd name="T64" fmla="*/ 193 w 396"/>
                <a:gd name="T65" fmla="*/ 39 h 50"/>
                <a:gd name="T66" fmla="*/ 169 w 396"/>
                <a:gd name="T67" fmla="*/ 38 h 50"/>
                <a:gd name="T68" fmla="*/ 145 w 396"/>
                <a:gd name="T69" fmla="*/ 37 h 50"/>
                <a:gd name="T70" fmla="*/ 121 w 396"/>
                <a:gd name="T71" fmla="*/ 36 h 50"/>
                <a:gd name="T72" fmla="*/ 97 w 396"/>
                <a:gd name="T73" fmla="*/ 34 h 50"/>
                <a:gd name="T74" fmla="*/ 72 w 396"/>
                <a:gd name="T75" fmla="*/ 32 h 50"/>
                <a:gd name="T76" fmla="*/ 48 w 396"/>
                <a:gd name="T77" fmla="*/ 31 h 50"/>
                <a:gd name="T78" fmla="*/ 24 w 396"/>
                <a:gd name="T79" fmla="*/ 30 h 50"/>
                <a:gd name="T80" fmla="*/ 0 w 396"/>
                <a:gd name="T81"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6" h="50">
                  <a:moveTo>
                    <a:pt x="0" y="29"/>
                  </a:moveTo>
                  <a:lnTo>
                    <a:pt x="2" y="22"/>
                  </a:lnTo>
                  <a:lnTo>
                    <a:pt x="4" y="14"/>
                  </a:lnTo>
                  <a:lnTo>
                    <a:pt x="7" y="7"/>
                  </a:lnTo>
                  <a:lnTo>
                    <a:pt x="9" y="0"/>
                  </a:lnTo>
                  <a:lnTo>
                    <a:pt x="33" y="1"/>
                  </a:lnTo>
                  <a:lnTo>
                    <a:pt x="57" y="2"/>
                  </a:lnTo>
                  <a:lnTo>
                    <a:pt x="82" y="3"/>
                  </a:lnTo>
                  <a:lnTo>
                    <a:pt x="106" y="4"/>
                  </a:lnTo>
                  <a:lnTo>
                    <a:pt x="130" y="6"/>
                  </a:lnTo>
                  <a:lnTo>
                    <a:pt x="154" y="7"/>
                  </a:lnTo>
                  <a:lnTo>
                    <a:pt x="178" y="8"/>
                  </a:lnTo>
                  <a:lnTo>
                    <a:pt x="203" y="9"/>
                  </a:lnTo>
                  <a:lnTo>
                    <a:pt x="227" y="10"/>
                  </a:lnTo>
                  <a:lnTo>
                    <a:pt x="251" y="11"/>
                  </a:lnTo>
                  <a:lnTo>
                    <a:pt x="275" y="12"/>
                  </a:lnTo>
                  <a:lnTo>
                    <a:pt x="299" y="14"/>
                  </a:lnTo>
                  <a:lnTo>
                    <a:pt x="324" y="15"/>
                  </a:lnTo>
                  <a:lnTo>
                    <a:pt x="348" y="16"/>
                  </a:lnTo>
                  <a:lnTo>
                    <a:pt x="372" y="17"/>
                  </a:lnTo>
                  <a:lnTo>
                    <a:pt x="396" y="18"/>
                  </a:lnTo>
                  <a:lnTo>
                    <a:pt x="394" y="26"/>
                  </a:lnTo>
                  <a:lnTo>
                    <a:pt x="392" y="34"/>
                  </a:lnTo>
                  <a:lnTo>
                    <a:pt x="389" y="42"/>
                  </a:lnTo>
                  <a:lnTo>
                    <a:pt x="387" y="50"/>
                  </a:lnTo>
                  <a:lnTo>
                    <a:pt x="363" y="49"/>
                  </a:lnTo>
                  <a:lnTo>
                    <a:pt x="339" y="48"/>
                  </a:lnTo>
                  <a:lnTo>
                    <a:pt x="314" y="47"/>
                  </a:lnTo>
                  <a:lnTo>
                    <a:pt x="290" y="45"/>
                  </a:lnTo>
                  <a:lnTo>
                    <a:pt x="266" y="44"/>
                  </a:lnTo>
                  <a:lnTo>
                    <a:pt x="242" y="42"/>
                  </a:lnTo>
                  <a:lnTo>
                    <a:pt x="218" y="41"/>
                  </a:lnTo>
                  <a:lnTo>
                    <a:pt x="193" y="39"/>
                  </a:lnTo>
                  <a:lnTo>
                    <a:pt x="169" y="38"/>
                  </a:lnTo>
                  <a:lnTo>
                    <a:pt x="145" y="37"/>
                  </a:lnTo>
                  <a:lnTo>
                    <a:pt x="121" y="36"/>
                  </a:lnTo>
                  <a:lnTo>
                    <a:pt x="97" y="34"/>
                  </a:lnTo>
                  <a:lnTo>
                    <a:pt x="72" y="32"/>
                  </a:lnTo>
                  <a:lnTo>
                    <a:pt x="48" y="31"/>
                  </a:lnTo>
                  <a:lnTo>
                    <a:pt x="24" y="30"/>
                  </a:lnTo>
                  <a:lnTo>
                    <a:pt x="0" y="29"/>
                  </a:lnTo>
                  <a:close/>
                </a:path>
              </a:pathLst>
            </a:custGeom>
            <a:solidFill>
              <a:srgbClr val="4C56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62"/>
            <p:cNvSpPr>
              <a:spLocks/>
            </p:cNvSpPr>
            <p:nvPr/>
          </p:nvSpPr>
          <p:spPr bwMode="auto">
            <a:xfrm>
              <a:off x="4357688" y="3900488"/>
              <a:ext cx="312737" cy="39688"/>
            </a:xfrm>
            <a:custGeom>
              <a:avLst/>
              <a:gdLst>
                <a:gd name="T0" fmla="*/ 0 w 394"/>
                <a:gd name="T1" fmla="*/ 28 h 50"/>
                <a:gd name="T2" fmla="*/ 2 w 394"/>
                <a:gd name="T3" fmla="*/ 21 h 50"/>
                <a:gd name="T4" fmla="*/ 4 w 394"/>
                <a:gd name="T5" fmla="*/ 14 h 50"/>
                <a:gd name="T6" fmla="*/ 6 w 394"/>
                <a:gd name="T7" fmla="*/ 7 h 50"/>
                <a:gd name="T8" fmla="*/ 8 w 394"/>
                <a:gd name="T9" fmla="*/ 0 h 50"/>
                <a:gd name="T10" fmla="*/ 32 w 394"/>
                <a:gd name="T11" fmla="*/ 2 h 50"/>
                <a:gd name="T12" fmla="*/ 56 w 394"/>
                <a:gd name="T13" fmla="*/ 3 h 50"/>
                <a:gd name="T14" fmla="*/ 80 w 394"/>
                <a:gd name="T15" fmla="*/ 4 h 50"/>
                <a:gd name="T16" fmla="*/ 105 w 394"/>
                <a:gd name="T17" fmla="*/ 5 h 50"/>
                <a:gd name="T18" fmla="*/ 129 w 394"/>
                <a:gd name="T19" fmla="*/ 6 h 50"/>
                <a:gd name="T20" fmla="*/ 153 w 394"/>
                <a:gd name="T21" fmla="*/ 7 h 50"/>
                <a:gd name="T22" fmla="*/ 177 w 394"/>
                <a:gd name="T23" fmla="*/ 8 h 50"/>
                <a:gd name="T24" fmla="*/ 201 w 394"/>
                <a:gd name="T25" fmla="*/ 10 h 50"/>
                <a:gd name="T26" fmla="*/ 226 w 394"/>
                <a:gd name="T27" fmla="*/ 11 h 50"/>
                <a:gd name="T28" fmla="*/ 250 w 394"/>
                <a:gd name="T29" fmla="*/ 12 h 50"/>
                <a:gd name="T30" fmla="*/ 274 w 394"/>
                <a:gd name="T31" fmla="*/ 13 h 50"/>
                <a:gd name="T32" fmla="*/ 298 w 394"/>
                <a:gd name="T33" fmla="*/ 14 h 50"/>
                <a:gd name="T34" fmla="*/ 321 w 394"/>
                <a:gd name="T35" fmla="*/ 15 h 50"/>
                <a:gd name="T36" fmla="*/ 345 w 394"/>
                <a:gd name="T37" fmla="*/ 17 h 50"/>
                <a:gd name="T38" fmla="*/ 370 w 394"/>
                <a:gd name="T39" fmla="*/ 18 h 50"/>
                <a:gd name="T40" fmla="*/ 394 w 394"/>
                <a:gd name="T41" fmla="*/ 19 h 50"/>
                <a:gd name="T42" fmla="*/ 393 w 394"/>
                <a:gd name="T43" fmla="*/ 27 h 50"/>
                <a:gd name="T44" fmla="*/ 392 w 394"/>
                <a:gd name="T45" fmla="*/ 34 h 50"/>
                <a:gd name="T46" fmla="*/ 389 w 394"/>
                <a:gd name="T47" fmla="*/ 42 h 50"/>
                <a:gd name="T48" fmla="*/ 388 w 394"/>
                <a:gd name="T49" fmla="*/ 50 h 50"/>
                <a:gd name="T50" fmla="*/ 364 w 394"/>
                <a:gd name="T51" fmla="*/ 49 h 50"/>
                <a:gd name="T52" fmla="*/ 340 w 394"/>
                <a:gd name="T53" fmla="*/ 46 h 50"/>
                <a:gd name="T54" fmla="*/ 316 w 394"/>
                <a:gd name="T55" fmla="*/ 45 h 50"/>
                <a:gd name="T56" fmla="*/ 291 w 394"/>
                <a:gd name="T57" fmla="*/ 44 h 50"/>
                <a:gd name="T58" fmla="*/ 267 w 394"/>
                <a:gd name="T59" fmla="*/ 43 h 50"/>
                <a:gd name="T60" fmla="*/ 243 w 394"/>
                <a:gd name="T61" fmla="*/ 42 h 50"/>
                <a:gd name="T62" fmla="*/ 219 w 394"/>
                <a:gd name="T63" fmla="*/ 41 h 50"/>
                <a:gd name="T64" fmla="*/ 195 w 394"/>
                <a:gd name="T65" fmla="*/ 38 h 50"/>
                <a:gd name="T66" fmla="*/ 169 w 394"/>
                <a:gd name="T67" fmla="*/ 37 h 50"/>
                <a:gd name="T68" fmla="*/ 145 w 394"/>
                <a:gd name="T69" fmla="*/ 36 h 50"/>
                <a:gd name="T70" fmla="*/ 121 w 394"/>
                <a:gd name="T71" fmla="*/ 35 h 50"/>
                <a:gd name="T72" fmla="*/ 97 w 394"/>
                <a:gd name="T73" fmla="*/ 34 h 50"/>
                <a:gd name="T74" fmla="*/ 72 w 394"/>
                <a:gd name="T75" fmla="*/ 33 h 50"/>
                <a:gd name="T76" fmla="*/ 48 w 394"/>
                <a:gd name="T77" fmla="*/ 32 h 50"/>
                <a:gd name="T78" fmla="*/ 24 w 394"/>
                <a:gd name="T79" fmla="*/ 29 h 50"/>
                <a:gd name="T80" fmla="*/ 0 w 394"/>
                <a:gd name="T81"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4" h="50">
                  <a:moveTo>
                    <a:pt x="0" y="28"/>
                  </a:moveTo>
                  <a:lnTo>
                    <a:pt x="2" y="21"/>
                  </a:lnTo>
                  <a:lnTo>
                    <a:pt x="4" y="14"/>
                  </a:lnTo>
                  <a:lnTo>
                    <a:pt x="6" y="7"/>
                  </a:lnTo>
                  <a:lnTo>
                    <a:pt x="8" y="0"/>
                  </a:lnTo>
                  <a:lnTo>
                    <a:pt x="32" y="2"/>
                  </a:lnTo>
                  <a:lnTo>
                    <a:pt x="56" y="3"/>
                  </a:lnTo>
                  <a:lnTo>
                    <a:pt x="80" y="4"/>
                  </a:lnTo>
                  <a:lnTo>
                    <a:pt x="105" y="5"/>
                  </a:lnTo>
                  <a:lnTo>
                    <a:pt x="129" y="6"/>
                  </a:lnTo>
                  <a:lnTo>
                    <a:pt x="153" y="7"/>
                  </a:lnTo>
                  <a:lnTo>
                    <a:pt x="177" y="8"/>
                  </a:lnTo>
                  <a:lnTo>
                    <a:pt x="201" y="10"/>
                  </a:lnTo>
                  <a:lnTo>
                    <a:pt x="226" y="11"/>
                  </a:lnTo>
                  <a:lnTo>
                    <a:pt x="250" y="12"/>
                  </a:lnTo>
                  <a:lnTo>
                    <a:pt x="274" y="13"/>
                  </a:lnTo>
                  <a:lnTo>
                    <a:pt x="298" y="14"/>
                  </a:lnTo>
                  <a:lnTo>
                    <a:pt x="321" y="15"/>
                  </a:lnTo>
                  <a:lnTo>
                    <a:pt x="345" y="17"/>
                  </a:lnTo>
                  <a:lnTo>
                    <a:pt x="370" y="18"/>
                  </a:lnTo>
                  <a:lnTo>
                    <a:pt x="394" y="19"/>
                  </a:lnTo>
                  <a:lnTo>
                    <a:pt x="393" y="27"/>
                  </a:lnTo>
                  <a:lnTo>
                    <a:pt x="392" y="34"/>
                  </a:lnTo>
                  <a:lnTo>
                    <a:pt x="389" y="42"/>
                  </a:lnTo>
                  <a:lnTo>
                    <a:pt x="388" y="50"/>
                  </a:lnTo>
                  <a:lnTo>
                    <a:pt x="364" y="49"/>
                  </a:lnTo>
                  <a:lnTo>
                    <a:pt x="340" y="46"/>
                  </a:lnTo>
                  <a:lnTo>
                    <a:pt x="316" y="45"/>
                  </a:lnTo>
                  <a:lnTo>
                    <a:pt x="291" y="44"/>
                  </a:lnTo>
                  <a:lnTo>
                    <a:pt x="267" y="43"/>
                  </a:lnTo>
                  <a:lnTo>
                    <a:pt x="243" y="42"/>
                  </a:lnTo>
                  <a:lnTo>
                    <a:pt x="219" y="41"/>
                  </a:lnTo>
                  <a:lnTo>
                    <a:pt x="195" y="38"/>
                  </a:lnTo>
                  <a:lnTo>
                    <a:pt x="169" y="37"/>
                  </a:lnTo>
                  <a:lnTo>
                    <a:pt x="145" y="36"/>
                  </a:lnTo>
                  <a:lnTo>
                    <a:pt x="121" y="35"/>
                  </a:lnTo>
                  <a:lnTo>
                    <a:pt x="97" y="34"/>
                  </a:lnTo>
                  <a:lnTo>
                    <a:pt x="72" y="33"/>
                  </a:lnTo>
                  <a:lnTo>
                    <a:pt x="48" y="32"/>
                  </a:lnTo>
                  <a:lnTo>
                    <a:pt x="24" y="29"/>
                  </a:lnTo>
                  <a:lnTo>
                    <a:pt x="0" y="28"/>
                  </a:lnTo>
                  <a:close/>
                </a:path>
              </a:pathLst>
            </a:custGeom>
            <a:solidFill>
              <a:srgbClr val="515B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3"/>
            <p:cNvSpPr>
              <a:spLocks/>
            </p:cNvSpPr>
            <p:nvPr/>
          </p:nvSpPr>
          <p:spPr bwMode="auto">
            <a:xfrm>
              <a:off x="4357688" y="3905250"/>
              <a:ext cx="311150" cy="38100"/>
            </a:xfrm>
            <a:custGeom>
              <a:avLst/>
              <a:gdLst>
                <a:gd name="T0" fmla="*/ 0 w 392"/>
                <a:gd name="T1" fmla="*/ 28 h 50"/>
                <a:gd name="T2" fmla="*/ 2 w 392"/>
                <a:gd name="T3" fmla="*/ 21 h 50"/>
                <a:gd name="T4" fmla="*/ 3 w 392"/>
                <a:gd name="T5" fmla="*/ 14 h 50"/>
                <a:gd name="T6" fmla="*/ 4 w 392"/>
                <a:gd name="T7" fmla="*/ 7 h 50"/>
                <a:gd name="T8" fmla="*/ 6 w 392"/>
                <a:gd name="T9" fmla="*/ 0 h 50"/>
                <a:gd name="T10" fmla="*/ 30 w 392"/>
                <a:gd name="T11" fmla="*/ 1 h 50"/>
                <a:gd name="T12" fmla="*/ 54 w 392"/>
                <a:gd name="T13" fmla="*/ 2 h 50"/>
                <a:gd name="T14" fmla="*/ 78 w 392"/>
                <a:gd name="T15" fmla="*/ 3 h 50"/>
                <a:gd name="T16" fmla="*/ 102 w 392"/>
                <a:gd name="T17" fmla="*/ 5 h 50"/>
                <a:gd name="T18" fmla="*/ 127 w 392"/>
                <a:gd name="T19" fmla="*/ 6 h 50"/>
                <a:gd name="T20" fmla="*/ 151 w 392"/>
                <a:gd name="T21" fmla="*/ 7 h 50"/>
                <a:gd name="T22" fmla="*/ 175 w 392"/>
                <a:gd name="T23" fmla="*/ 8 h 50"/>
                <a:gd name="T24" fmla="*/ 199 w 392"/>
                <a:gd name="T25" fmla="*/ 9 h 50"/>
                <a:gd name="T26" fmla="*/ 223 w 392"/>
                <a:gd name="T27" fmla="*/ 10 h 50"/>
                <a:gd name="T28" fmla="*/ 248 w 392"/>
                <a:gd name="T29" fmla="*/ 12 h 50"/>
                <a:gd name="T30" fmla="*/ 271 w 392"/>
                <a:gd name="T31" fmla="*/ 13 h 50"/>
                <a:gd name="T32" fmla="*/ 295 w 392"/>
                <a:gd name="T33" fmla="*/ 14 h 50"/>
                <a:gd name="T34" fmla="*/ 319 w 392"/>
                <a:gd name="T35" fmla="*/ 15 h 50"/>
                <a:gd name="T36" fmla="*/ 343 w 392"/>
                <a:gd name="T37" fmla="*/ 16 h 50"/>
                <a:gd name="T38" fmla="*/ 367 w 392"/>
                <a:gd name="T39" fmla="*/ 17 h 50"/>
                <a:gd name="T40" fmla="*/ 392 w 392"/>
                <a:gd name="T41" fmla="*/ 18 h 50"/>
                <a:gd name="T42" fmla="*/ 390 w 392"/>
                <a:gd name="T43" fmla="*/ 27 h 50"/>
                <a:gd name="T44" fmla="*/ 390 w 392"/>
                <a:gd name="T45" fmla="*/ 33 h 50"/>
                <a:gd name="T46" fmla="*/ 390 w 392"/>
                <a:gd name="T47" fmla="*/ 41 h 50"/>
                <a:gd name="T48" fmla="*/ 389 w 392"/>
                <a:gd name="T49" fmla="*/ 50 h 50"/>
                <a:gd name="T50" fmla="*/ 365 w 392"/>
                <a:gd name="T51" fmla="*/ 48 h 50"/>
                <a:gd name="T52" fmla="*/ 340 w 392"/>
                <a:gd name="T53" fmla="*/ 46 h 50"/>
                <a:gd name="T54" fmla="*/ 316 w 392"/>
                <a:gd name="T55" fmla="*/ 45 h 50"/>
                <a:gd name="T56" fmla="*/ 291 w 392"/>
                <a:gd name="T57" fmla="*/ 44 h 50"/>
                <a:gd name="T58" fmla="*/ 267 w 392"/>
                <a:gd name="T59" fmla="*/ 43 h 50"/>
                <a:gd name="T60" fmla="*/ 243 w 392"/>
                <a:gd name="T61" fmla="*/ 40 h 50"/>
                <a:gd name="T62" fmla="*/ 219 w 392"/>
                <a:gd name="T63" fmla="*/ 39 h 50"/>
                <a:gd name="T64" fmla="*/ 195 w 392"/>
                <a:gd name="T65" fmla="*/ 38 h 50"/>
                <a:gd name="T66" fmla="*/ 170 w 392"/>
                <a:gd name="T67" fmla="*/ 37 h 50"/>
                <a:gd name="T68" fmla="*/ 146 w 392"/>
                <a:gd name="T69" fmla="*/ 36 h 50"/>
                <a:gd name="T70" fmla="*/ 122 w 392"/>
                <a:gd name="T71" fmla="*/ 35 h 50"/>
                <a:gd name="T72" fmla="*/ 97 w 392"/>
                <a:gd name="T73" fmla="*/ 33 h 50"/>
                <a:gd name="T74" fmla="*/ 72 w 392"/>
                <a:gd name="T75" fmla="*/ 31 h 50"/>
                <a:gd name="T76" fmla="*/ 48 w 392"/>
                <a:gd name="T77" fmla="*/ 30 h 50"/>
                <a:gd name="T78" fmla="*/ 24 w 392"/>
                <a:gd name="T79" fmla="*/ 29 h 50"/>
                <a:gd name="T80" fmla="*/ 0 w 392"/>
                <a:gd name="T81"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2" h="50">
                  <a:moveTo>
                    <a:pt x="0" y="28"/>
                  </a:moveTo>
                  <a:lnTo>
                    <a:pt x="2" y="21"/>
                  </a:lnTo>
                  <a:lnTo>
                    <a:pt x="3" y="14"/>
                  </a:lnTo>
                  <a:lnTo>
                    <a:pt x="4" y="7"/>
                  </a:lnTo>
                  <a:lnTo>
                    <a:pt x="6" y="0"/>
                  </a:lnTo>
                  <a:lnTo>
                    <a:pt x="30" y="1"/>
                  </a:lnTo>
                  <a:lnTo>
                    <a:pt x="54" y="2"/>
                  </a:lnTo>
                  <a:lnTo>
                    <a:pt x="78" y="3"/>
                  </a:lnTo>
                  <a:lnTo>
                    <a:pt x="102" y="5"/>
                  </a:lnTo>
                  <a:lnTo>
                    <a:pt x="127" y="6"/>
                  </a:lnTo>
                  <a:lnTo>
                    <a:pt x="151" y="7"/>
                  </a:lnTo>
                  <a:lnTo>
                    <a:pt x="175" y="8"/>
                  </a:lnTo>
                  <a:lnTo>
                    <a:pt x="199" y="9"/>
                  </a:lnTo>
                  <a:lnTo>
                    <a:pt x="223" y="10"/>
                  </a:lnTo>
                  <a:lnTo>
                    <a:pt x="248" y="12"/>
                  </a:lnTo>
                  <a:lnTo>
                    <a:pt x="271" y="13"/>
                  </a:lnTo>
                  <a:lnTo>
                    <a:pt x="295" y="14"/>
                  </a:lnTo>
                  <a:lnTo>
                    <a:pt x="319" y="15"/>
                  </a:lnTo>
                  <a:lnTo>
                    <a:pt x="343" y="16"/>
                  </a:lnTo>
                  <a:lnTo>
                    <a:pt x="367" y="17"/>
                  </a:lnTo>
                  <a:lnTo>
                    <a:pt x="392" y="18"/>
                  </a:lnTo>
                  <a:lnTo>
                    <a:pt x="390" y="27"/>
                  </a:lnTo>
                  <a:lnTo>
                    <a:pt x="390" y="33"/>
                  </a:lnTo>
                  <a:lnTo>
                    <a:pt x="390" y="41"/>
                  </a:lnTo>
                  <a:lnTo>
                    <a:pt x="389" y="50"/>
                  </a:lnTo>
                  <a:lnTo>
                    <a:pt x="365" y="48"/>
                  </a:lnTo>
                  <a:lnTo>
                    <a:pt x="340" y="46"/>
                  </a:lnTo>
                  <a:lnTo>
                    <a:pt x="316" y="45"/>
                  </a:lnTo>
                  <a:lnTo>
                    <a:pt x="291" y="44"/>
                  </a:lnTo>
                  <a:lnTo>
                    <a:pt x="267" y="43"/>
                  </a:lnTo>
                  <a:lnTo>
                    <a:pt x="243" y="40"/>
                  </a:lnTo>
                  <a:lnTo>
                    <a:pt x="219" y="39"/>
                  </a:lnTo>
                  <a:lnTo>
                    <a:pt x="195" y="38"/>
                  </a:lnTo>
                  <a:lnTo>
                    <a:pt x="170" y="37"/>
                  </a:lnTo>
                  <a:lnTo>
                    <a:pt x="146" y="36"/>
                  </a:lnTo>
                  <a:lnTo>
                    <a:pt x="122" y="35"/>
                  </a:lnTo>
                  <a:lnTo>
                    <a:pt x="97" y="33"/>
                  </a:lnTo>
                  <a:lnTo>
                    <a:pt x="72" y="31"/>
                  </a:lnTo>
                  <a:lnTo>
                    <a:pt x="48" y="30"/>
                  </a:lnTo>
                  <a:lnTo>
                    <a:pt x="24" y="29"/>
                  </a:lnTo>
                  <a:lnTo>
                    <a:pt x="0" y="28"/>
                  </a:lnTo>
                  <a:close/>
                </a:path>
              </a:pathLst>
            </a:custGeom>
            <a:solidFill>
              <a:srgbClr val="545E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64"/>
            <p:cNvSpPr>
              <a:spLocks/>
            </p:cNvSpPr>
            <p:nvPr/>
          </p:nvSpPr>
          <p:spPr bwMode="auto">
            <a:xfrm>
              <a:off x="4357688" y="3908425"/>
              <a:ext cx="309562" cy="38100"/>
            </a:xfrm>
            <a:custGeom>
              <a:avLst/>
              <a:gdLst>
                <a:gd name="T0" fmla="*/ 0 w 389"/>
                <a:gd name="T1" fmla="*/ 25 h 47"/>
                <a:gd name="T2" fmla="*/ 4 w 389"/>
                <a:gd name="T3" fmla="*/ 0 h 47"/>
                <a:gd name="T4" fmla="*/ 389 w 389"/>
                <a:gd name="T5" fmla="*/ 17 h 47"/>
                <a:gd name="T6" fmla="*/ 389 w 389"/>
                <a:gd name="T7" fmla="*/ 47 h 47"/>
                <a:gd name="T8" fmla="*/ 0 w 389"/>
                <a:gd name="T9" fmla="*/ 25 h 47"/>
              </a:gdLst>
              <a:ahLst/>
              <a:cxnLst>
                <a:cxn ang="0">
                  <a:pos x="T0" y="T1"/>
                </a:cxn>
                <a:cxn ang="0">
                  <a:pos x="T2" y="T3"/>
                </a:cxn>
                <a:cxn ang="0">
                  <a:pos x="T4" y="T5"/>
                </a:cxn>
                <a:cxn ang="0">
                  <a:pos x="T6" y="T7"/>
                </a:cxn>
                <a:cxn ang="0">
                  <a:pos x="T8" y="T9"/>
                </a:cxn>
              </a:cxnLst>
              <a:rect l="0" t="0" r="r" b="b"/>
              <a:pathLst>
                <a:path w="389" h="47">
                  <a:moveTo>
                    <a:pt x="0" y="25"/>
                  </a:moveTo>
                  <a:lnTo>
                    <a:pt x="4" y="0"/>
                  </a:lnTo>
                  <a:lnTo>
                    <a:pt x="389" y="17"/>
                  </a:lnTo>
                  <a:lnTo>
                    <a:pt x="389" y="47"/>
                  </a:lnTo>
                  <a:lnTo>
                    <a:pt x="0" y="25"/>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65"/>
            <p:cNvSpPr>
              <a:spLocks/>
            </p:cNvSpPr>
            <p:nvPr/>
          </p:nvSpPr>
          <p:spPr bwMode="auto">
            <a:xfrm>
              <a:off x="4549775" y="3900488"/>
              <a:ext cx="739775" cy="371475"/>
            </a:xfrm>
            <a:custGeom>
              <a:avLst/>
              <a:gdLst>
                <a:gd name="T0" fmla="*/ 18 w 932"/>
                <a:gd name="T1" fmla="*/ 55 h 468"/>
                <a:gd name="T2" fmla="*/ 49 w 932"/>
                <a:gd name="T3" fmla="*/ 34 h 468"/>
                <a:gd name="T4" fmla="*/ 76 w 932"/>
                <a:gd name="T5" fmla="*/ 35 h 468"/>
                <a:gd name="T6" fmla="*/ 96 w 932"/>
                <a:gd name="T7" fmla="*/ 61 h 468"/>
                <a:gd name="T8" fmla="*/ 124 w 932"/>
                <a:gd name="T9" fmla="*/ 141 h 468"/>
                <a:gd name="T10" fmla="*/ 166 w 932"/>
                <a:gd name="T11" fmla="*/ 229 h 468"/>
                <a:gd name="T12" fmla="*/ 214 w 932"/>
                <a:gd name="T13" fmla="*/ 290 h 468"/>
                <a:gd name="T14" fmla="*/ 270 w 932"/>
                <a:gd name="T15" fmla="*/ 330 h 468"/>
                <a:gd name="T16" fmla="*/ 337 w 932"/>
                <a:gd name="T17" fmla="*/ 354 h 468"/>
                <a:gd name="T18" fmla="*/ 416 w 932"/>
                <a:gd name="T19" fmla="*/ 368 h 468"/>
                <a:gd name="T20" fmla="*/ 507 w 932"/>
                <a:gd name="T21" fmla="*/ 377 h 468"/>
                <a:gd name="T22" fmla="*/ 612 w 932"/>
                <a:gd name="T23" fmla="*/ 389 h 468"/>
                <a:gd name="T24" fmla="*/ 706 w 932"/>
                <a:gd name="T25" fmla="*/ 391 h 468"/>
                <a:gd name="T26" fmla="*/ 763 w 932"/>
                <a:gd name="T27" fmla="*/ 383 h 468"/>
                <a:gd name="T28" fmla="*/ 803 w 932"/>
                <a:gd name="T29" fmla="*/ 375 h 468"/>
                <a:gd name="T30" fmla="*/ 832 w 932"/>
                <a:gd name="T31" fmla="*/ 363 h 468"/>
                <a:gd name="T32" fmla="*/ 850 w 932"/>
                <a:gd name="T33" fmla="*/ 345 h 468"/>
                <a:gd name="T34" fmla="*/ 862 w 932"/>
                <a:gd name="T35" fmla="*/ 317 h 468"/>
                <a:gd name="T36" fmla="*/ 870 w 932"/>
                <a:gd name="T37" fmla="*/ 277 h 468"/>
                <a:gd name="T38" fmla="*/ 877 w 932"/>
                <a:gd name="T39" fmla="*/ 219 h 468"/>
                <a:gd name="T40" fmla="*/ 859 w 932"/>
                <a:gd name="T41" fmla="*/ 0 h 468"/>
                <a:gd name="T42" fmla="*/ 931 w 932"/>
                <a:gd name="T43" fmla="*/ 149 h 468"/>
                <a:gd name="T44" fmla="*/ 927 w 932"/>
                <a:gd name="T45" fmla="*/ 258 h 468"/>
                <a:gd name="T46" fmla="*/ 901 w 932"/>
                <a:gd name="T47" fmla="*/ 363 h 468"/>
                <a:gd name="T48" fmla="*/ 849 w 932"/>
                <a:gd name="T49" fmla="*/ 442 h 468"/>
                <a:gd name="T50" fmla="*/ 767 w 932"/>
                <a:gd name="T51" fmla="*/ 468 h 468"/>
                <a:gd name="T52" fmla="*/ 703 w 932"/>
                <a:gd name="T53" fmla="*/ 466 h 468"/>
                <a:gd name="T54" fmla="*/ 639 w 932"/>
                <a:gd name="T55" fmla="*/ 465 h 468"/>
                <a:gd name="T56" fmla="*/ 576 w 932"/>
                <a:gd name="T57" fmla="*/ 464 h 468"/>
                <a:gd name="T58" fmla="*/ 515 w 932"/>
                <a:gd name="T59" fmla="*/ 461 h 468"/>
                <a:gd name="T60" fmla="*/ 454 w 932"/>
                <a:gd name="T61" fmla="*/ 458 h 468"/>
                <a:gd name="T62" fmla="*/ 395 w 932"/>
                <a:gd name="T63" fmla="*/ 452 h 468"/>
                <a:gd name="T64" fmla="*/ 340 w 932"/>
                <a:gd name="T65" fmla="*/ 443 h 468"/>
                <a:gd name="T66" fmla="*/ 285 w 932"/>
                <a:gd name="T67" fmla="*/ 429 h 468"/>
                <a:gd name="T68" fmla="*/ 235 w 932"/>
                <a:gd name="T69" fmla="*/ 411 h 468"/>
                <a:gd name="T70" fmla="*/ 189 w 932"/>
                <a:gd name="T71" fmla="*/ 386 h 468"/>
                <a:gd name="T72" fmla="*/ 145 w 932"/>
                <a:gd name="T73" fmla="*/ 355 h 468"/>
                <a:gd name="T74" fmla="*/ 106 w 932"/>
                <a:gd name="T75" fmla="*/ 317 h 468"/>
                <a:gd name="T76" fmla="*/ 71 w 932"/>
                <a:gd name="T77" fmla="*/ 270 h 468"/>
                <a:gd name="T78" fmla="*/ 42 w 932"/>
                <a:gd name="T79" fmla="*/ 214 h 468"/>
                <a:gd name="T80" fmla="*/ 18 w 932"/>
                <a:gd name="T81" fmla="*/ 148 h 468"/>
                <a:gd name="T82" fmla="*/ 0 w 932"/>
                <a:gd name="T83" fmla="*/ 7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2" h="468">
                  <a:moveTo>
                    <a:pt x="0" y="71"/>
                  </a:moveTo>
                  <a:lnTo>
                    <a:pt x="18" y="55"/>
                  </a:lnTo>
                  <a:lnTo>
                    <a:pt x="34" y="42"/>
                  </a:lnTo>
                  <a:lnTo>
                    <a:pt x="49" y="34"/>
                  </a:lnTo>
                  <a:lnTo>
                    <a:pt x="63" y="32"/>
                  </a:lnTo>
                  <a:lnTo>
                    <a:pt x="76" y="35"/>
                  </a:lnTo>
                  <a:lnTo>
                    <a:pt x="87" y="44"/>
                  </a:lnTo>
                  <a:lnTo>
                    <a:pt x="96" y="61"/>
                  </a:lnTo>
                  <a:lnTo>
                    <a:pt x="106" y="86"/>
                  </a:lnTo>
                  <a:lnTo>
                    <a:pt x="124" y="141"/>
                  </a:lnTo>
                  <a:lnTo>
                    <a:pt x="144" y="188"/>
                  </a:lnTo>
                  <a:lnTo>
                    <a:pt x="166" y="229"/>
                  </a:lnTo>
                  <a:lnTo>
                    <a:pt x="189" y="262"/>
                  </a:lnTo>
                  <a:lnTo>
                    <a:pt x="214" y="290"/>
                  </a:lnTo>
                  <a:lnTo>
                    <a:pt x="240" y="313"/>
                  </a:lnTo>
                  <a:lnTo>
                    <a:pt x="270" y="330"/>
                  </a:lnTo>
                  <a:lnTo>
                    <a:pt x="303" y="344"/>
                  </a:lnTo>
                  <a:lnTo>
                    <a:pt x="337" y="354"/>
                  </a:lnTo>
                  <a:lnTo>
                    <a:pt x="375" y="362"/>
                  </a:lnTo>
                  <a:lnTo>
                    <a:pt x="416" y="368"/>
                  </a:lnTo>
                  <a:lnTo>
                    <a:pt x="459" y="373"/>
                  </a:lnTo>
                  <a:lnTo>
                    <a:pt x="507" y="377"/>
                  </a:lnTo>
                  <a:lnTo>
                    <a:pt x="557" y="383"/>
                  </a:lnTo>
                  <a:lnTo>
                    <a:pt x="612" y="389"/>
                  </a:lnTo>
                  <a:lnTo>
                    <a:pt x="670" y="396"/>
                  </a:lnTo>
                  <a:lnTo>
                    <a:pt x="706" y="391"/>
                  </a:lnTo>
                  <a:lnTo>
                    <a:pt x="736" y="387"/>
                  </a:lnTo>
                  <a:lnTo>
                    <a:pt x="763" y="383"/>
                  </a:lnTo>
                  <a:lnTo>
                    <a:pt x="784" y="379"/>
                  </a:lnTo>
                  <a:lnTo>
                    <a:pt x="803" y="375"/>
                  </a:lnTo>
                  <a:lnTo>
                    <a:pt x="819" y="370"/>
                  </a:lnTo>
                  <a:lnTo>
                    <a:pt x="832" y="363"/>
                  </a:lnTo>
                  <a:lnTo>
                    <a:pt x="842" y="355"/>
                  </a:lnTo>
                  <a:lnTo>
                    <a:pt x="850" y="345"/>
                  </a:lnTo>
                  <a:lnTo>
                    <a:pt x="857" y="332"/>
                  </a:lnTo>
                  <a:lnTo>
                    <a:pt x="862" y="317"/>
                  </a:lnTo>
                  <a:lnTo>
                    <a:pt x="866" y="299"/>
                  </a:lnTo>
                  <a:lnTo>
                    <a:pt x="870" y="277"/>
                  </a:lnTo>
                  <a:lnTo>
                    <a:pt x="873" y="250"/>
                  </a:lnTo>
                  <a:lnTo>
                    <a:pt x="877" y="219"/>
                  </a:lnTo>
                  <a:lnTo>
                    <a:pt x="880" y="185"/>
                  </a:lnTo>
                  <a:lnTo>
                    <a:pt x="859" y="0"/>
                  </a:lnTo>
                  <a:lnTo>
                    <a:pt x="894" y="42"/>
                  </a:lnTo>
                  <a:lnTo>
                    <a:pt x="931" y="149"/>
                  </a:lnTo>
                  <a:lnTo>
                    <a:pt x="932" y="203"/>
                  </a:lnTo>
                  <a:lnTo>
                    <a:pt x="927" y="258"/>
                  </a:lnTo>
                  <a:lnTo>
                    <a:pt x="917" y="314"/>
                  </a:lnTo>
                  <a:lnTo>
                    <a:pt x="901" y="363"/>
                  </a:lnTo>
                  <a:lnTo>
                    <a:pt x="878" y="407"/>
                  </a:lnTo>
                  <a:lnTo>
                    <a:pt x="849" y="442"/>
                  </a:lnTo>
                  <a:lnTo>
                    <a:pt x="812" y="462"/>
                  </a:lnTo>
                  <a:lnTo>
                    <a:pt x="767" y="468"/>
                  </a:lnTo>
                  <a:lnTo>
                    <a:pt x="735" y="467"/>
                  </a:lnTo>
                  <a:lnTo>
                    <a:pt x="703" y="466"/>
                  </a:lnTo>
                  <a:lnTo>
                    <a:pt x="672" y="465"/>
                  </a:lnTo>
                  <a:lnTo>
                    <a:pt x="639" y="465"/>
                  </a:lnTo>
                  <a:lnTo>
                    <a:pt x="608" y="464"/>
                  </a:lnTo>
                  <a:lnTo>
                    <a:pt x="576" y="464"/>
                  </a:lnTo>
                  <a:lnTo>
                    <a:pt x="545" y="462"/>
                  </a:lnTo>
                  <a:lnTo>
                    <a:pt x="515" y="461"/>
                  </a:lnTo>
                  <a:lnTo>
                    <a:pt x="484" y="460"/>
                  </a:lnTo>
                  <a:lnTo>
                    <a:pt x="454" y="458"/>
                  </a:lnTo>
                  <a:lnTo>
                    <a:pt x="425" y="455"/>
                  </a:lnTo>
                  <a:lnTo>
                    <a:pt x="395" y="452"/>
                  </a:lnTo>
                  <a:lnTo>
                    <a:pt x="367" y="447"/>
                  </a:lnTo>
                  <a:lnTo>
                    <a:pt x="340" y="443"/>
                  </a:lnTo>
                  <a:lnTo>
                    <a:pt x="312" y="437"/>
                  </a:lnTo>
                  <a:lnTo>
                    <a:pt x="285" y="429"/>
                  </a:lnTo>
                  <a:lnTo>
                    <a:pt x="260" y="421"/>
                  </a:lnTo>
                  <a:lnTo>
                    <a:pt x="235" y="411"/>
                  </a:lnTo>
                  <a:lnTo>
                    <a:pt x="212" y="399"/>
                  </a:lnTo>
                  <a:lnTo>
                    <a:pt x="189" y="386"/>
                  </a:lnTo>
                  <a:lnTo>
                    <a:pt x="166" y="373"/>
                  </a:lnTo>
                  <a:lnTo>
                    <a:pt x="145" y="355"/>
                  </a:lnTo>
                  <a:lnTo>
                    <a:pt x="125" y="338"/>
                  </a:lnTo>
                  <a:lnTo>
                    <a:pt x="106" y="317"/>
                  </a:lnTo>
                  <a:lnTo>
                    <a:pt x="88" y="295"/>
                  </a:lnTo>
                  <a:lnTo>
                    <a:pt x="71" y="270"/>
                  </a:lnTo>
                  <a:lnTo>
                    <a:pt x="56" y="243"/>
                  </a:lnTo>
                  <a:lnTo>
                    <a:pt x="42" y="214"/>
                  </a:lnTo>
                  <a:lnTo>
                    <a:pt x="30" y="182"/>
                  </a:lnTo>
                  <a:lnTo>
                    <a:pt x="18" y="148"/>
                  </a:lnTo>
                  <a:lnTo>
                    <a:pt x="8" y="111"/>
                  </a:lnTo>
                  <a:lnTo>
                    <a:pt x="0" y="71"/>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66"/>
            <p:cNvSpPr>
              <a:spLocks/>
            </p:cNvSpPr>
            <p:nvPr/>
          </p:nvSpPr>
          <p:spPr bwMode="auto">
            <a:xfrm>
              <a:off x="4552950" y="3906838"/>
              <a:ext cx="735012" cy="361950"/>
            </a:xfrm>
            <a:custGeom>
              <a:avLst/>
              <a:gdLst>
                <a:gd name="T0" fmla="*/ 18 w 926"/>
                <a:gd name="T1" fmla="*/ 51 h 458"/>
                <a:gd name="T2" fmla="*/ 46 w 926"/>
                <a:gd name="T3" fmla="*/ 33 h 458"/>
                <a:gd name="T4" fmla="*/ 72 w 926"/>
                <a:gd name="T5" fmla="*/ 34 h 458"/>
                <a:gd name="T6" fmla="*/ 91 w 926"/>
                <a:gd name="T7" fmla="*/ 59 h 458"/>
                <a:gd name="T8" fmla="*/ 118 w 926"/>
                <a:gd name="T9" fmla="*/ 137 h 458"/>
                <a:gd name="T10" fmla="*/ 159 w 926"/>
                <a:gd name="T11" fmla="*/ 226 h 458"/>
                <a:gd name="T12" fmla="*/ 209 w 926"/>
                <a:gd name="T13" fmla="*/ 287 h 458"/>
                <a:gd name="T14" fmla="*/ 266 w 926"/>
                <a:gd name="T15" fmla="*/ 326 h 458"/>
                <a:gd name="T16" fmla="*/ 333 w 926"/>
                <a:gd name="T17" fmla="*/ 351 h 458"/>
                <a:gd name="T18" fmla="*/ 413 w 926"/>
                <a:gd name="T19" fmla="*/ 364 h 458"/>
                <a:gd name="T20" fmla="*/ 504 w 926"/>
                <a:gd name="T21" fmla="*/ 375 h 458"/>
                <a:gd name="T22" fmla="*/ 610 w 926"/>
                <a:gd name="T23" fmla="*/ 385 h 458"/>
                <a:gd name="T24" fmla="*/ 703 w 926"/>
                <a:gd name="T25" fmla="*/ 387 h 458"/>
                <a:gd name="T26" fmla="*/ 760 w 926"/>
                <a:gd name="T27" fmla="*/ 379 h 458"/>
                <a:gd name="T28" fmla="*/ 801 w 926"/>
                <a:gd name="T29" fmla="*/ 371 h 458"/>
                <a:gd name="T30" fmla="*/ 829 w 926"/>
                <a:gd name="T31" fmla="*/ 359 h 458"/>
                <a:gd name="T32" fmla="*/ 847 w 926"/>
                <a:gd name="T33" fmla="*/ 340 h 458"/>
                <a:gd name="T34" fmla="*/ 859 w 926"/>
                <a:gd name="T35" fmla="*/ 311 h 458"/>
                <a:gd name="T36" fmla="*/ 867 w 926"/>
                <a:gd name="T37" fmla="*/ 271 h 458"/>
                <a:gd name="T38" fmla="*/ 874 w 926"/>
                <a:gd name="T39" fmla="*/ 213 h 458"/>
                <a:gd name="T40" fmla="*/ 873 w 926"/>
                <a:gd name="T41" fmla="*/ 134 h 458"/>
                <a:gd name="T42" fmla="*/ 862 w 926"/>
                <a:gd name="T43" fmla="*/ 45 h 458"/>
                <a:gd name="T44" fmla="*/ 866 w 926"/>
                <a:gd name="T45" fmla="*/ 11 h 458"/>
                <a:gd name="T46" fmla="*/ 883 w 926"/>
                <a:gd name="T47" fmla="*/ 31 h 458"/>
                <a:gd name="T48" fmla="*/ 899 w 926"/>
                <a:gd name="T49" fmla="*/ 67 h 458"/>
                <a:gd name="T50" fmla="*/ 916 w 926"/>
                <a:gd name="T51" fmla="*/ 119 h 458"/>
                <a:gd name="T52" fmla="*/ 926 w 926"/>
                <a:gd name="T53" fmla="*/ 200 h 458"/>
                <a:gd name="T54" fmla="*/ 911 w 926"/>
                <a:gd name="T55" fmla="*/ 308 h 458"/>
                <a:gd name="T56" fmla="*/ 872 w 926"/>
                <a:gd name="T57" fmla="*/ 399 h 458"/>
                <a:gd name="T58" fmla="*/ 805 w 926"/>
                <a:gd name="T59" fmla="*/ 452 h 458"/>
                <a:gd name="T60" fmla="*/ 727 w 926"/>
                <a:gd name="T61" fmla="*/ 457 h 458"/>
                <a:gd name="T62" fmla="*/ 664 w 926"/>
                <a:gd name="T63" fmla="*/ 454 h 458"/>
                <a:gd name="T64" fmla="*/ 601 w 926"/>
                <a:gd name="T65" fmla="*/ 453 h 458"/>
                <a:gd name="T66" fmla="*/ 538 w 926"/>
                <a:gd name="T67" fmla="*/ 452 h 458"/>
                <a:gd name="T68" fmla="*/ 479 w 926"/>
                <a:gd name="T69" fmla="*/ 450 h 458"/>
                <a:gd name="T70" fmla="*/ 420 w 926"/>
                <a:gd name="T71" fmla="*/ 445 h 458"/>
                <a:gd name="T72" fmla="*/ 363 w 926"/>
                <a:gd name="T73" fmla="*/ 438 h 458"/>
                <a:gd name="T74" fmla="*/ 309 w 926"/>
                <a:gd name="T75" fmla="*/ 427 h 458"/>
                <a:gd name="T76" fmla="*/ 258 w 926"/>
                <a:gd name="T77" fmla="*/ 412 h 458"/>
                <a:gd name="T78" fmla="*/ 210 w 926"/>
                <a:gd name="T79" fmla="*/ 391 h 458"/>
                <a:gd name="T80" fmla="*/ 165 w 926"/>
                <a:gd name="T81" fmla="*/ 363 h 458"/>
                <a:gd name="T82" fmla="*/ 125 w 926"/>
                <a:gd name="T83" fmla="*/ 330 h 458"/>
                <a:gd name="T84" fmla="*/ 89 w 926"/>
                <a:gd name="T85" fmla="*/ 288 h 458"/>
                <a:gd name="T86" fmla="*/ 57 w 926"/>
                <a:gd name="T87" fmla="*/ 238 h 458"/>
                <a:gd name="T88" fmla="*/ 30 w 926"/>
                <a:gd name="T89" fmla="*/ 178 h 458"/>
                <a:gd name="T90" fmla="*/ 8 w 926"/>
                <a:gd name="T91" fmla="*/ 106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6" h="458">
                  <a:moveTo>
                    <a:pt x="0" y="67"/>
                  </a:moveTo>
                  <a:lnTo>
                    <a:pt x="18" y="51"/>
                  </a:lnTo>
                  <a:lnTo>
                    <a:pt x="32" y="39"/>
                  </a:lnTo>
                  <a:lnTo>
                    <a:pt x="46" y="33"/>
                  </a:lnTo>
                  <a:lnTo>
                    <a:pt x="60" y="30"/>
                  </a:lnTo>
                  <a:lnTo>
                    <a:pt x="72" y="34"/>
                  </a:lnTo>
                  <a:lnTo>
                    <a:pt x="82" y="43"/>
                  </a:lnTo>
                  <a:lnTo>
                    <a:pt x="91" y="59"/>
                  </a:lnTo>
                  <a:lnTo>
                    <a:pt x="99" y="82"/>
                  </a:lnTo>
                  <a:lnTo>
                    <a:pt x="118" y="137"/>
                  </a:lnTo>
                  <a:lnTo>
                    <a:pt x="139" y="186"/>
                  </a:lnTo>
                  <a:lnTo>
                    <a:pt x="159" y="226"/>
                  </a:lnTo>
                  <a:lnTo>
                    <a:pt x="183" y="260"/>
                  </a:lnTo>
                  <a:lnTo>
                    <a:pt x="209" y="287"/>
                  </a:lnTo>
                  <a:lnTo>
                    <a:pt x="236" y="309"/>
                  </a:lnTo>
                  <a:lnTo>
                    <a:pt x="266" y="326"/>
                  </a:lnTo>
                  <a:lnTo>
                    <a:pt x="299" y="340"/>
                  </a:lnTo>
                  <a:lnTo>
                    <a:pt x="333" y="351"/>
                  </a:lnTo>
                  <a:lnTo>
                    <a:pt x="371" y="359"/>
                  </a:lnTo>
                  <a:lnTo>
                    <a:pt x="413" y="364"/>
                  </a:lnTo>
                  <a:lnTo>
                    <a:pt x="457" y="370"/>
                  </a:lnTo>
                  <a:lnTo>
                    <a:pt x="504" y="375"/>
                  </a:lnTo>
                  <a:lnTo>
                    <a:pt x="556" y="379"/>
                  </a:lnTo>
                  <a:lnTo>
                    <a:pt x="610" y="385"/>
                  </a:lnTo>
                  <a:lnTo>
                    <a:pt x="669" y="392"/>
                  </a:lnTo>
                  <a:lnTo>
                    <a:pt x="703" y="387"/>
                  </a:lnTo>
                  <a:lnTo>
                    <a:pt x="734" y="384"/>
                  </a:lnTo>
                  <a:lnTo>
                    <a:pt x="760" y="379"/>
                  </a:lnTo>
                  <a:lnTo>
                    <a:pt x="783" y="376"/>
                  </a:lnTo>
                  <a:lnTo>
                    <a:pt x="801" y="371"/>
                  </a:lnTo>
                  <a:lnTo>
                    <a:pt x="816" y="366"/>
                  </a:lnTo>
                  <a:lnTo>
                    <a:pt x="829" y="359"/>
                  </a:lnTo>
                  <a:lnTo>
                    <a:pt x="839" y="351"/>
                  </a:lnTo>
                  <a:lnTo>
                    <a:pt x="847" y="340"/>
                  </a:lnTo>
                  <a:lnTo>
                    <a:pt x="854" y="327"/>
                  </a:lnTo>
                  <a:lnTo>
                    <a:pt x="859" y="311"/>
                  </a:lnTo>
                  <a:lnTo>
                    <a:pt x="863" y="293"/>
                  </a:lnTo>
                  <a:lnTo>
                    <a:pt x="867" y="271"/>
                  </a:lnTo>
                  <a:lnTo>
                    <a:pt x="870" y="245"/>
                  </a:lnTo>
                  <a:lnTo>
                    <a:pt x="874" y="213"/>
                  </a:lnTo>
                  <a:lnTo>
                    <a:pt x="877" y="179"/>
                  </a:lnTo>
                  <a:lnTo>
                    <a:pt x="873" y="134"/>
                  </a:lnTo>
                  <a:lnTo>
                    <a:pt x="868" y="89"/>
                  </a:lnTo>
                  <a:lnTo>
                    <a:pt x="862" y="45"/>
                  </a:lnTo>
                  <a:lnTo>
                    <a:pt x="858" y="0"/>
                  </a:lnTo>
                  <a:lnTo>
                    <a:pt x="866" y="11"/>
                  </a:lnTo>
                  <a:lnTo>
                    <a:pt x="875" y="21"/>
                  </a:lnTo>
                  <a:lnTo>
                    <a:pt x="883" y="31"/>
                  </a:lnTo>
                  <a:lnTo>
                    <a:pt x="891" y="42"/>
                  </a:lnTo>
                  <a:lnTo>
                    <a:pt x="899" y="67"/>
                  </a:lnTo>
                  <a:lnTo>
                    <a:pt x="908" y="94"/>
                  </a:lnTo>
                  <a:lnTo>
                    <a:pt x="916" y="119"/>
                  </a:lnTo>
                  <a:lnTo>
                    <a:pt x="925" y="145"/>
                  </a:lnTo>
                  <a:lnTo>
                    <a:pt x="926" y="200"/>
                  </a:lnTo>
                  <a:lnTo>
                    <a:pt x="921" y="254"/>
                  </a:lnTo>
                  <a:lnTo>
                    <a:pt x="911" y="308"/>
                  </a:lnTo>
                  <a:lnTo>
                    <a:pt x="895" y="356"/>
                  </a:lnTo>
                  <a:lnTo>
                    <a:pt x="872" y="399"/>
                  </a:lnTo>
                  <a:lnTo>
                    <a:pt x="842" y="432"/>
                  </a:lnTo>
                  <a:lnTo>
                    <a:pt x="805" y="452"/>
                  </a:lnTo>
                  <a:lnTo>
                    <a:pt x="760" y="458"/>
                  </a:lnTo>
                  <a:lnTo>
                    <a:pt x="727" y="457"/>
                  </a:lnTo>
                  <a:lnTo>
                    <a:pt x="695" y="455"/>
                  </a:lnTo>
                  <a:lnTo>
                    <a:pt x="664" y="454"/>
                  </a:lnTo>
                  <a:lnTo>
                    <a:pt x="632" y="454"/>
                  </a:lnTo>
                  <a:lnTo>
                    <a:pt x="601" y="453"/>
                  </a:lnTo>
                  <a:lnTo>
                    <a:pt x="570" y="453"/>
                  </a:lnTo>
                  <a:lnTo>
                    <a:pt x="538" y="452"/>
                  </a:lnTo>
                  <a:lnTo>
                    <a:pt x="508" y="451"/>
                  </a:lnTo>
                  <a:lnTo>
                    <a:pt x="479" y="450"/>
                  </a:lnTo>
                  <a:lnTo>
                    <a:pt x="449" y="447"/>
                  </a:lnTo>
                  <a:lnTo>
                    <a:pt x="420" y="445"/>
                  </a:lnTo>
                  <a:lnTo>
                    <a:pt x="391" y="442"/>
                  </a:lnTo>
                  <a:lnTo>
                    <a:pt x="363" y="438"/>
                  </a:lnTo>
                  <a:lnTo>
                    <a:pt x="336" y="432"/>
                  </a:lnTo>
                  <a:lnTo>
                    <a:pt x="309" y="427"/>
                  </a:lnTo>
                  <a:lnTo>
                    <a:pt x="284" y="420"/>
                  </a:lnTo>
                  <a:lnTo>
                    <a:pt x="258" y="412"/>
                  </a:lnTo>
                  <a:lnTo>
                    <a:pt x="233" y="401"/>
                  </a:lnTo>
                  <a:lnTo>
                    <a:pt x="210" y="391"/>
                  </a:lnTo>
                  <a:lnTo>
                    <a:pt x="187" y="378"/>
                  </a:lnTo>
                  <a:lnTo>
                    <a:pt x="165" y="363"/>
                  </a:lnTo>
                  <a:lnTo>
                    <a:pt x="144" y="348"/>
                  </a:lnTo>
                  <a:lnTo>
                    <a:pt x="125" y="330"/>
                  </a:lnTo>
                  <a:lnTo>
                    <a:pt x="106" y="310"/>
                  </a:lnTo>
                  <a:lnTo>
                    <a:pt x="89" y="288"/>
                  </a:lnTo>
                  <a:lnTo>
                    <a:pt x="72" y="264"/>
                  </a:lnTo>
                  <a:lnTo>
                    <a:pt x="57" y="238"/>
                  </a:lnTo>
                  <a:lnTo>
                    <a:pt x="43" y="209"/>
                  </a:lnTo>
                  <a:lnTo>
                    <a:pt x="30" y="178"/>
                  </a:lnTo>
                  <a:lnTo>
                    <a:pt x="19" y="143"/>
                  </a:lnTo>
                  <a:lnTo>
                    <a:pt x="8" y="106"/>
                  </a:lnTo>
                  <a:lnTo>
                    <a:pt x="0" y="67"/>
                  </a:lnTo>
                  <a:close/>
                </a:path>
              </a:pathLst>
            </a:custGeom>
            <a:solidFill>
              <a:srgbClr val="5E6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67"/>
            <p:cNvSpPr>
              <a:spLocks/>
            </p:cNvSpPr>
            <p:nvPr/>
          </p:nvSpPr>
          <p:spPr bwMode="auto">
            <a:xfrm>
              <a:off x="4557713" y="3911600"/>
              <a:ext cx="728662" cy="355600"/>
            </a:xfrm>
            <a:custGeom>
              <a:avLst/>
              <a:gdLst>
                <a:gd name="T0" fmla="*/ 16 w 917"/>
                <a:gd name="T1" fmla="*/ 49 h 447"/>
                <a:gd name="T2" fmla="*/ 43 w 917"/>
                <a:gd name="T3" fmla="*/ 31 h 447"/>
                <a:gd name="T4" fmla="*/ 65 w 917"/>
                <a:gd name="T5" fmla="*/ 32 h 447"/>
                <a:gd name="T6" fmla="*/ 84 w 917"/>
                <a:gd name="T7" fmla="*/ 57 h 447"/>
                <a:gd name="T8" fmla="*/ 111 w 917"/>
                <a:gd name="T9" fmla="*/ 135 h 447"/>
                <a:gd name="T10" fmla="*/ 152 w 917"/>
                <a:gd name="T11" fmla="*/ 223 h 447"/>
                <a:gd name="T12" fmla="*/ 202 w 917"/>
                <a:gd name="T13" fmla="*/ 284 h 447"/>
                <a:gd name="T14" fmla="*/ 259 w 917"/>
                <a:gd name="T15" fmla="*/ 323 h 447"/>
                <a:gd name="T16" fmla="*/ 327 w 917"/>
                <a:gd name="T17" fmla="*/ 347 h 447"/>
                <a:gd name="T18" fmla="*/ 406 w 917"/>
                <a:gd name="T19" fmla="*/ 361 h 447"/>
                <a:gd name="T20" fmla="*/ 498 w 917"/>
                <a:gd name="T21" fmla="*/ 371 h 447"/>
                <a:gd name="T22" fmla="*/ 604 w 917"/>
                <a:gd name="T23" fmla="*/ 382 h 447"/>
                <a:gd name="T24" fmla="*/ 697 w 917"/>
                <a:gd name="T25" fmla="*/ 384 h 447"/>
                <a:gd name="T26" fmla="*/ 754 w 917"/>
                <a:gd name="T27" fmla="*/ 376 h 447"/>
                <a:gd name="T28" fmla="*/ 795 w 917"/>
                <a:gd name="T29" fmla="*/ 368 h 447"/>
                <a:gd name="T30" fmla="*/ 824 w 917"/>
                <a:gd name="T31" fmla="*/ 355 h 447"/>
                <a:gd name="T32" fmla="*/ 842 w 917"/>
                <a:gd name="T33" fmla="*/ 335 h 447"/>
                <a:gd name="T34" fmla="*/ 854 w 917"/>
                <a:gd name="T35" fmla="*/ 307 h 447"/>
                <a:gd name="T36" fmla="*/ 862 w 917"/>
                <a:gd name="T37" fmla="*/ 265 h 447"/>
                <a:gd name="T38" fmla="*/ 869 w 917"/>
                <a:gd name="T39" fmla="*/ 208 h 447"/>
                <a:gd name="T40" fmla="*/ 868 w 917"/>
                <a:gd name="T41" fmla="*/ 129 h 447"/>
                <a:gd name="T42" fmla="*/ 859 w 917"/>
                <a:gd name="T43" fmla="*/ 43 h 447"/>
                <a:gd name="T44" fmla="*/ 862 w 917"/>
                <a:gd name="T45" fmla="*/ 11 h 447"/>
                <a:gd name="T46" fmla="*/ 877 w 917"/>
                <a:gd name="T47" fmla="*/ 30 h 447"/>
                <a:gd name="T48" fmla="*/ 893 w 917"/>
                <a:gd name="T49" fmla="*/ 65 h 447"/>
                <a:gd name="T50" fmla="*/ 909 w 917"/>
                <a:gd name="T51" fmla="*/ 115 h 447"/>
                <a:gd name="T52" fmla="*/ 917 w 917"/>
                <a:gd name="T53" fmla="*/ 195 h 447"/>
                <a:gd name="T54" fmla="*/ 902 w 917"/>
                <a:gd name="T55" fmla="*/ 302 h 447"/>
                <a:gd name="T56" fmla="*/ 862 w 917"/>
                <a:gd name="T57" fmla="*/ 391 h 447"/>
                <a:gd name="T58" fmla="*/ 795 w 917"/>
                <a:gd name="T59" fmla="*/ 443 h 447"/>
                <a:gd name="T60" fmla="*/ 718 w 917"/>
                <a:gd name="T61" fmla="*/ 446 h 447"/>
                <a:gd name="T62" fmla="*/ 655 w 917"/>
                <a:gd name="T63" fmla="*/ 444 h 447"/>
                <a:gd name="T64" fmla="*/ 592 w 917"/>
                <a:gd name="T65" fmla="*/ 443 h 447"/>
                <a:gd name="T66" fmla="*/ 531 w 917"/>
                <a:gd name="T67" fmla="*/ 441 h 447"/>
                <a:gd name="T68" fmla="*/ 471 w 917"/>
                <a:gd name="T69" fmla="*/ 439 h 447"/>
                <a:gd name="T70" fmla="*/ 414 w 917"/>
                <a:gd name="T71" fmla="*/ 435 h 447"/>
                <a:gd name="T72" fmla="*/ 357 w 917"/>
                <a:gd name="T73" fmla="*/ 428 h 447"/>
                <a:gd name="T74" fmla="*/ 304 w 917"/>
                <a:gd name="T75" fmla="*/ 417 h 447"/>
                <a:gd name="T76" fmla="*/ 255 w 917"/>
                <a:gd name="T77" fmla="*/ 402 h 447"/>
                <a:gd name="T78" fmla="*/ 207 w 917"/>
                <a:gd name="T79" fmla="*/ 382 h 447"/>
                <a:gd name="T80" fmla="*/ 164 w 917"/>
                <a:gd name="T81" fmla="*/ 355 h 447"/>
                <a:gd name="T82" fmla="*/ 124 w 917"/>
                <a:gd name="T83" fmla="*/ 322 h 447"/>
                <a:gd name="T84" fmla="*/ 89 w 917"/>
                <a:gd name="T85" fmla="*/ 281 h 447"/>
                <a:gd name="T86" fmla="*/ 56 w 917"/>
                <a:gd name="T87" fmla="*/ 232 h 447"/>
                <a:gd name="T88" fmla="*/ 30 w 917"/>
                <a:gd name="T89" fmla="*/ 172 h 447"/>
                <a:gd name="T90" fmla="*/ 9 w 917"/>
                <a:gd name="T91" fmla="*/ 103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7" h="447">
                  <a:moveTo>
                    <a:pt x="0" y="64"/>
                  </a:moveTo>
                  <a:lnTo>
                    <a:pt x="16" y="49"/>
                  </a:lnTo>
                  <a:lnTo>
                    <a:pt x="30" y="38"/>
                  </a:lnTo>
                  <a:lnTo>
                    <a:pt x="43" y="31"/>
                  </a:lnTo>
                  <a:lnTo>
                    <a:pt x="54" y="29"/>
                  </a:lnTo>
                  <a:lnTo>
                    <a:pt x="65" y="32"/>
                  </a:lnTo>
                  <a:lnTo>
                    <a:pt x="75" y="41"/>
                  </a:lnTo>
                  <a:lnTo>
                    <a:pt x="84" y="57"/>
                  </a:lnTo>
                  <a:lnTo>
                    <a:pt x="92" y="80"/>
                  </a:lnTo>
                  <a:lnTo>
                    <a:pt x="111" y="135"/>
                  </a:lnTo>
                  <a:lnTo>
                    <a:pt x="131" y="182"/>
                  </a:lnTo>
                  <a:lnTo>
                    <a:pt x="152" y="223"/>
                  </a:lnTo>
                  <a:lnTo>
                    <a:pt x="176" y="256"/>
                  </a:lnTo>
                  <a:lnTo>
                    <a:pt x="202" y="284"/>
                  </a:lnTo>
                  <a:lnTo>
                    <a:pt x="229" y="306"/>
                  </a:lnTo>
                  <a:lnTo>
                    <a:pt x="259" y="323"/>
                  </a:lnTo>
                  <a:lnTo>
                    <a:pt x="292" y="337"/>
                  </a:lnTo>
                  <a:lnTo>
                    <a:pt x="327" y="347"/>
                  </a:lnTo>
                  <a:lnTo>
                    <a:pt x="365" y="355"/>
                  </a:lnTo>
                  <a:lnTo>
                    <a:pt x="406" y="361"/>
                  </a:lnTo>
                  <a:lnTo>
                    <a:pt x="451" y="367"/>
                  </a:lnTo>
                  <a:lnTo>
                    <a:pt x="498" y="371"/>
                  </a:lnTo>
                  <a:lnTo>
                    <a:pt x="549" y="376"/>
                  </a:lnTo>
                  <a:lnTo>
                    <a:pt x="604" y="382"/>
                  </a:lnTo>
                  <a:lnTo>
                    <a:pt x="663" y="388"/>
                  </a:lnTo>
                  <a:lnTo>
                    <a:pt x="697" y="384"/>
                  </a:lnTo>
                  <a:lnTo>
                    <a:pt x="728" y="380"/>
                  </a:lnTo>
                  <a:lnTo>
                    <a:pt x="754" y="376"/>
                  </a:lnTo>
                  <a:lnTo>
                    <a:pt x="777" y="372"/>
                  </a:lnTo>
                  <a:lnTo>
                    <a:pt x="795" y="368"/>
                  </a:lnTo>
                  <a:lnTo>
                    <a:pt x="811" y="362"/>
                  </a:lnTo>
                  <a:lnTo>
                    <a:pt x="824" y="355"/>
                  </a:lnTo>
                  <a:lnTo>
                    <a:pt x="834" y="346"/>
                  </a:lnTo>
                  <a:lnTo>
                    <a:pt x="842" y="335"/>
                  </a:lnTo>
                  <a:lnTo>
                    <a:pt x="849" y="323"/>
                  </a:lnTo>
                  <a:lnTo>
                    <a:pt x="854" y="307"/>
                  </a:lnTo>
                  <a:lnTo>
                    <a:pt x="859" y="287"/>
                  </a:lnTo>
                  <a:lnTo>
                    <a:pt x="862" y="265"/>
                  </a:lnTo>
                  <a:lnTo>
                    <a:pt x="866" y="239"/>
                  </a:lnTo>
                  <a:lnTo>
                    <a:pt x="869" y="208"/>
                  </a:lnTo>
                  <a:lnTo>
                    <a:pt x="872" y="172"/>
                  </a:lnTo>
                  <a:lnTo>
                    <a:pt x="868" y="129"/>
                  </a:lnTo>
                  <a:lnTo>
                    <a:pt x="863" y="87"/>
                  </a:lnTo>
                  <a:lnTo>
                    <a:pt x="859" y="43"/>
                  </a:lnTo>
                  <a:lnTo>
                    <a:pt x="854" y="0"/>
                  </a:lnTo>
                  <a:lnTo>
                    <a:pt x="862" y="11"/>
                  </a:lnTo>
                  <a:lnTo>
                    <a:pt x="870" y="20"/>
                  </a:lnTo>
                  <a:lnTo>
                    <a:pt x="877" y="30"/>
                  </a:lnTo>
                  <a:lnTo>
                    <a:pt x="885" y="39"/>
                  </a:lnTo>
                  <a:lnTo>
                    <a:pt x="893" y="65"/>
                  </a:lnTo>
                  <a:lnTo>
                    <a:pt x="901" y="90"/>
                  </a:lnTo>
                  <a:lnTo>
                    <a:pt x="909" y="115"/>
                  </a:lnTo>
                  <a:lnTo>
                    <a:pt x="917" y="141"/>
                  </a:lnTo>
                  <a:lnTo>
                    <a:pt x="917" y="195"/>
                  </a:lnTo>
                  <a:lnTo>
                    <a:pt x="913" y="249"/>
                  </a:lnTo>
                  <a:lnTo>
                    <a:pt x="902" y="302"/>
                  </a:lnTo>
                  <a:lnTo>
                    <a:pt x="886" y="349"/>
                  </a:lnTo>
                  <a:lnTo>
                    <a:pt x="862" y="391"/>
                  </a:lnTo>
                  <a:lnTo>
                    <a:pt x="832" y="423"/>
                  </a:lnTo>
                  <a:lnTo>
                    <a:pt x="795" y="443"/>
                  </a:lnTo>
                  <a:lnTo>
                    <a:pt x="750" y="447"/>
                  </a:lnTo>
                  <a:lnTo>
                    <a:pt x="718" y="446"/>
                  </a:lnTo>
                  <a:lnTo>
                    <a:pt x="687" y="445"/>
                  </a:lnTo>
                  <a:lnTo>
                    <a:pt x="655" y="444"/>
                  </a:lnTo>
                  <a:lnTo>
                    <a:pt x="624" y="443"/>
                  </a:lnTo>
                  <a:lnTo>
                    <a:pt x="592" y="443"/>
                  </a:lnTo>
                  <a:lnTo>
                    <a:pt x="561" y="441"/>
                  </a:lnTo>
                  <a:lnTo>
                    <a:pt x="531" y="441"/>
                  </a:lnTo>
                  <a:lnTo>
                    <a:pt x="501" y="440"/>
                  </a:lnTo>
                  <a:lnTo>
                    <a:pt x="471" y="439"/>
                  </a:lnTo>
                  <a:lnTo>
                    <a:pt x="443" y="437"/>
                  </a:lnTo>
                  <a:lnTo>
                    <a:pt x="414" y="435"/>
                  </a:lnTo>
                  <a:lnTo>
                    <a:pt x="385" y="431"/>
                  </a:lnTo>
                  <a:lnTo>
                    <a:pt x="357" y="428"/>
                  </a:lnTo>
                  <a:lnTo>
                    <a:pt x="331" y="423"/>
                  </a:lnTo>
                  <a:lnTo>
                    <a:pt x="304" y="417"/>
                  </a:lnTo>
                  <a:lnTo>
                    <a:pt x="279" y="410"/>
                  </a:lnTo>
                  <a:lnTo>
                    <a:pt x="255" y="402"/>
                  </a:lnTo>
                  <a:lnTo>
                    <a:pt x="230" y="393"/>
                  </a:lnTo>
                  <a:lnTo>
                    <a:pt x="207" y="382"/>
                  </a:lnTo>
                  <a:lnTo>
                    <a:pt x="186" y="369"/>
                  </a:lnTo>
                  <a:lnTo>
                    <a:pt x="164" y="355"/>
                  </a:lnTo>
                  <a:lnTo>
                    <a:pt x="143" y="340"/>
                  </a:lnTo>
                  <a:lnTo>
                    <a:pt x="124" y="322"/>
                  </a:lnTo>
                  <a:lnTo>
                    <a:pt x="106" y="303"/>
                  </a:lnTo>
                  <a:lnTo>
                    <a:pt x="89" y="281"/>
                  </a:lnTo>
                  <a:lnTo>
                    <a:pt x="71" y="257"/>
                  </a:lnTo>
                  <a:lnTo>
                    <a:pt x="56" y="232"/>
                  </a:lnTo>
                  <a:lnTo>
                    <a:pt x="43" y="203"/>
                  </a:lnTo>
                  <a:lnTo>
                    <a:pt x="30" y="172"/>
                  </a:lnTo>
                  <a:lnTo>
                    <a:pt x="18" y="138"/>
                  </a:lnTo>
                  <a:lnTo>
                    <a:pt x="9" y="103"/>
                  </a:lnTo>
                  <a:lnTo>
                    <a:pt x="0" y="64"/>
                  </a:lnTo>
                  <a:close/>
                </a:path>
              </a:pathLst>
            </a:custGeom>
            <a:solidFill>
              <a:srgbClr val="636B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68"/>
            <p:cNvSpPr>
              <a:spLocks/>
            </p:cNvSpPr>
            <p:nvPr/>
          </p:nvSpPr>
          <p:spPr bwMode="auto">
            <a:xfrm>
              <a:off x="4562475" y="3917950"/>
              <a:ext cx="722312" cy="346075"/>
            </a:xfrm>
            <a:custGeom>
              <a:avLst/>
              <a:gdLst>
                <a:gd name="T0" fmla="*/ 14 w 910"/>
                <a:gd name="T1" fmla="*/ 45 h 436"/>
                <a:gd name="T2" fmla="*/ 39 w 910"/>
                <a:gd name="T3" fmla="*/ 29 h 436"/>
                <a:gd name="T4" fmla="*/ 59 w 910"/>
                <a:gd name="T5" fmla="*/ 30 h 436"/>
                <a:gd name="T6" fmla="*/ 77 w 910"/>
                <a:gd name="T7" fmla="*/ 54 h 436"/>
                <a:gd name="T8" fmla="*/ 103 w 910"/>
                <a:gd name="T9" fmla="*/ 132 h 436"/>
                <a:gd name="T10" fmla="*/ 145 w 910"/>
                <a:gd name="T11" fmla="*/ 219 h 436"/>
                <a:gd name="T12" fmla="*/ 195 w 910"/>
                <a:gd name="T13" fmla="*/ 280 h 436"/>
                <a:gd name="T14" fmla="*/ 252 w 910"/>
                <a:gd name="T15" fmla="*/ 319 h 436"/>
                <a:gd name="T16" fmla="*/ 320 w 910"/>
                <a:gd name="T17" fmla="*/ 344 h 436"/>
                <a:gd name="T18" fmla="*/ 400 w 910"/>
                <a:gd name="T19" fmla="*/ 357 h 436"/>
                <a:gd name="T20" fmla="*/ 492 w 910"/>
                <a:gd name="T21" fmla="*/ 367 h 436"/>
                <a:gd name="T22" fmla="*/ 598 w 910"/>
                <a:gd name="T23" fmla="*/ 377 h 436"/>
                <a:gd name="T24" fmla="*/ 692 w 910"/>
                <a:gd name="T25" fmla="*/ 379 h 436"/>
                <a:gd name="T26" fmla="*/ 749 w 910"/>
                <a:gd name="T27" fmla="*/ 371 h 436"/>
                <a:gd name="T28" fmla="*/ 790 w 910"/>
                <a:gd name="T29" fmla="*/ 362 h 436"/>
                <a:gd name="T30" fmla="*/ 819 w 910"/>
                <a:gd name="T31" fmla="*/ 349 h 436"/>
                <a:gd name="T32" fmla="*/ 838 w 910"/>
                <a:gd name="T33" fmla="*/ 330 h 436"/>
                <a:gd name="T34" fmla="*/ 849 w 910"/>
                <a:gd name="T35" fmla="*/ 301 h 436"/>
                <a:gd name="T36" fmla="*/ 857 w 910"/>
                <a:gd name="T37" fmla="*/ 258 h 436"/>
                <a:gd name="T38" fmla="*/ 864 w 910"/>
                <a:gd name="T39" fmla="*/ 202 h 436"/>
                <a:gd name="T40" fmla="*/ 863 w 910"/>
                <a:gd name="T41" fmla="*/ 125 h 436"/>
                <a:gd name="T42" fmla="*/ 856 w 910"/>
                <a:gd name="T43" fmla="*/ 42 h 436"/>
                <a:gd name="T44" fmla="*/ 858 w 910"/>
                <a:gd name="T45" fmla="*/ 10 h 436"/>
                <a:gd name="T46" fmla="*/ 873 w 910"/>
                <a:gd name="T47" fmla="*/ 28 h 436"/>
                <a:gd name="T48" fmla="*/ 887 w 910"/>
                <a:gd name="T49" fmla="*/ 61 h 436"/>
                <a:gd name="T50" fmla="*/ 902 w 910"/>
                <a:gd name="T51" fmla="*/ 111 h 436"/>
                <a:gd name="T52" fmla="*/ 910 w 910"/>
                <a:gd name="T53" fmla="*/ 189 h 436"/>
                <a:gd name="T54" fmla="*/ 894 w 910"/>
                <a:gd name="T55" fmla="*/ 294 h 436"/>
                <a:gd name="T56" fmla="*/ 854 w 910"/>
                <a:gd name="T57" fmla="*/ 382 h 436"/>
                <a:gd name="T58" fmla="*/ 786 w 910"/>
                <a:gd name="T59" fmla="*/ 431 h 436"/>
                <a:gd name="T60" fmla="*/ 677 w 910"/>
                <a:gd name="T61" fmla="*/ 433 h 436"/>
                <a:gd name="T62" fmla="*/ 553 w 910"/>
                <a:gd name="T63" fmla="*/ 431 h 436"/>
                <a:gd name="T64" fmla="*/ 435 w 910"/>
                <a:gd name="T65" fmla="*/ 425 h 436"/>
                <a:gd name="T66" fmla="*/ 326 w 910"/>
                <a:gd name="T67" fmla="*/ 413 h 436"/>
                <a:gd name="T68" fmla="*/ 227 w 910"/>
                <a:gd name="T69" fmla="*/ 383 h 436"/>
                <a:gd name="T70" fmla="*/ 142 w 910"/>
                <a:gd name="T71" fmla="*/ 331 h 436"/>
                <a:gd name="T72" fmla="*/ 71 w 910"/>
                <a:gd name="T73" fmla="*/ 250 h 436"/>
                <a:gd name="T74" fmla="*/ 18 w 910"/>
                <a:gd name="T75" fmla="*/ 133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0" h="436">
                  <a:moveTo>
                    <a:pt x="0" y="59"/>
                  </a:moveTo>
                  <a:lnTo>
                    <a:pt x="14" y="45"/>
                  </a:lnTo>
                  <a:lnTo>
                    <a:pt x="27" y="36"/>
                  </a:lnTo>
                  <a:lnTo>
                    <a:pt x="39" y="29"/>
                  </a:lnTo>
                  <a:lnTo>
                    <a:pt x="49" y="27"/>
                  </a:lnTo>
                  <a:lnTo>
                    <a:pt x="59" y="30"/>
                  </a:lnTo>
                  <a:lnTo>
                    <a:pt x="68" y="39"/>
                  </a:lnTo>
                  <a:lnTo>
                    <a:pt x="77" y="54"/>
                  </a:lnTo>
                  <a:lnTo>
                    <a:pt x="85" y="76"/>
                  </a:lnTo>
                  <a:lnTo>
                    <a:pt x="103" y="132"/>
                  </a:lnTo>
                  <a:lnTo>
                    <a:pt x="123" y="179"/>
                  </a:lnTo>
                  <a:lnTo>
                    <a:pt x="145" y="219"/>
                  </a:lnTo>
                  <a:lnTo>
                    <a:pt x="169" y="253"/>
                  </a:lnTo>
                  <a:lnTo>
                    <a:pt x="195" y="280"/>
                  </a:lnTo>
                  <a:lnTo>
                    <a:pt x="222" y="302"/>
                  </a:lnTo>
                  <a:lnTo>
                    <a:pt x="252" y="319"/>
                  </a:lnTo>
                  <a:lnTo>
                    <a:pt x="286" y="333"/>
                  </a:lnTo>
                  <a:lnTo>
                    <a:pt x="320" y="344"/>
                  </a:lnTo>
                  <a:lnTo>
                    <a:pt x="359" y="352"/>
                  </a:lnTo>
                  <a:lnTo>
                    <a:pt x="400" y="357"/>
                  </a:lnTo>
                  <a:lnTo>
                    <a:pt x="445" y="362"/>
                  </a:lnTo>
                  <a:lnTo>
                    <a:pt x="492" y="367"/>
                  </a:lnTo>
                  <a:lnTo>
                    <a:pt x="544" y="371"/>
                  </a:lnTo>
                  <a:lnTo>
                    <a:pt x="598" y="377"/>
                  </a:lnTo>
                  <a:lnTo>
                    <a:pt x="657" y="384"/>
                  </a:lnTo>
                  <a:lnTo>
                    <a:pt x="692" y="379"/>
                  </a:lnTo>
                  <a:lnTo>
                    <a:pt x="722" y="375"/>
                  </a:lnTo>
                  <a:lnTo>
                    <a:pt x="749" y="371"/>
                  </a:lnTo>
                  <a:lnTo>
                    <a:pt x="771" y="367"/>
                  </a:lnTo>
                  <a:lnTo>
                    <a:pt x="790" y="362"/>
                  </a:lnTo>
                  <a:lnTo>
                    <a:pt x="805" y="356"/>
                  </a:lnTo>
                  <a:lnTo>
                    <a:pt x="819" y="349"/>
                  </a:lnTo>
                  <a:lnTo>
                    <a:pt x="830" y="340"/>
                  </a:lnTo>
                  <a:lnTo>
                    <a:pt x="838" y="330"/>
                  </a:lnTo>
                  <a:lnTo>
                    <a:pt x="845" y="316"/>
                  </a:lnTo>
                  <a:lnTo>
                    <a:pt x="849" y="301"/>
                  </a:lnTo>
                  <a:lnTo>
                    <a:pt x="854" y="281"/>
                  </a:lnTo>
                  <a:lnTo>
                    <a:pt x="857" y="258"/>
                  </a:lnTo>
                  <a:lnTo>
                    <a:pt x="861" y="232"/>
                  </a:lnTo>
                  <a:lnTo>
                    <a:pt x="864" y="202"/>
                  </a:lnTo>
                  <a:lnTo>
                    <a:pt x="868" y="166"/>
                  </a:lnTo>
                  <a:lnTo>
                    <a:pt x="863" y="125"/>
                  </a:lnTo>
                  <a:lnTo>
                    <a:pt x="860" y="83"/>
                  </a:lnTo>
                  <a:lnTo>
                    <a:pt x="856" y="42"/>
                  </a:lnTo>
                  <a:lnTo>
                    <a:pt x="851" y="0"/>
                  </a:lnTo>
                  <a:lnTo>
                    <a:pt x="858" y="10"/>
                  </a:lnTo>
                  <a:lnTo>
                    <a:pt x="866" y="19"/>
                  </a:lnTo>
                  <a:lnTo>
                    <a:pt x="873" y="28"/>
                  </a:lnTo>
                  <a:lnTo>
                    <a:pt x="880" y="37"/>
                  </a:lnTo>
                  <a:lnTo>
                    <a:pt x="887" y="61"/>
                  </a:lnTo>
                  <a:lnTo>
                    <a:pt x="895" y="87"/>
                  </a:lnTo>
                  <a:lnTo>
                    <a:pt x="902" y="111"/>
                  </a:lnTo>
                  <a:lnTo>
                    <a:pt x="909" y="136"/>
                  </a:lnTo>
                  <a:lnTo>
                    <a:pt x="910" y="189"/>
                  </a:lnTo>
                  <a:lnTo>
                    <a:pt x="904" y="243"/>
                  </a:lnTo>
                  <a:lnTo>
                    <a:pt x="894" y="294"/>
                  </a:lnTo>
                  <a:lnTo>
                    <a:pt x="877" y="341"/>
                  </a:lnTo>
                  <a:lnTo>
                    <a:pt x="854" y="382"/>
                  </a:lnTo>
                  <a:lnTo>
                    <a:pt x="824" y="412"/>
                  </a:lnTo>
                  <a:lnTo>
                    <a:pt x="786" y="431"/>
                  </a:lnTo>
                  <a:lnTo>
                    <a:pt x="741" y="436"/>
                  </a:lnTo>
                  <a:lnTo>
                    <a:pt x="677" y="433"/>
                  </a:lnTo>
                  <a:lnTo>
                    <a:pt x="614" y="431"/>
                  </a:lnTo>
                  <a:lnTo>
                    <a:pt x="553" y="431"/>
                  </a:lnTo>
                  <a:lnTo>
                    <a:pt x="493" y="429"/>
                  </a:lnTo>
                  <a:lnTo>
                    <a:pt x="435" y="425"/>
                  </a:lnTo>
                  <a:lnTo>
                    <a:pt x="379" y="421"/>
                  </a:lnTo>
                  <a:lnTo>
                    <a:pt x="326" y="413"/>
                  </a:lnTo>
                  <a:lnTo>
                    <a:pt x="275" y="400"/>
                  </a:lnTo>
                  <a:lnTo>
                    <a:pt x="227" y="383"/>
                  </a:lnTo>
                  <a:lnTo>
                    <a:pt x="183" y="360"/>
                  </a:lnTo>
                  <a:lnTo>
                    <a:pt x="142" y="331"/>
                  </a:lnTo>
                  <a:lnTo>
                    <a:pt x="105" y="295"/>
                  </a:lnTo>
                  <a:lnTo>
                    <a:pt x="71" y="250"/>
                  </a:lnTo>
                  <a:lnTo>
                    <a:pt x="42" y="196"/>
                  </a:lnTo>
                  <a:lnTo>
                    <a:pt x="18" y="133"/>
                  </a:lnTo>
                  <a:lnTo>
                    <a:pt x="0" y="59"/>
                  </a:lnTo>
                  <a:close/>
                </a:path>
              </a:pathLst>
            </a:custGeom>
            <a:solidFill>
              <a:srgbClr val="6870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69"/>
            <p:cNvSpPr>
              <a:spLocks/>
            </p:cNvSpPr>
            <p:nvPr/>
          </p:nvSpPr>
          <p:spPr bwMode="auto">
            <a:xfrm>
              <a:off x="4565650" y="3924300"/>
              <a:ext cx="717550" cy="336550"/>
            </a:xfrm>
            <a:custGeom>
              <a:avLst/>
              <a:gdLst>
                <a:gd name="T0" fmla="*/ 14 w 904"/>
                <a:gd name="T1" fmla="*/ 43 h 425"/>
                <a:gd name="T2" fmla="*/ 36 w 904"/>
                <a:gd name="T3" fmla="*/ 28 h 425"/>
                <a:gd name="T4" fmla="*/ 55 w 904"/>
                <a:gd name="T5" fmla="*/ 29 h 425"/>
                <a:gd name="T6" fmla="*/ 71 w 904"/>
                <a:gd name="T7" fmla="*/ 52 h 425"/>
                <a:gd name="T8" fmla="*/ 97 w 904"/>
                <a:gd name="T9" fmla="*/ 128 h 425"/>
                <a:gd name="T10" fmla="*/ 140 w 904"/>
                <a:gd name="T11" fmla="*/ 217 h 425"/>
                <a:gd name="T12" fmla="*/ 189 w 904"/>
                <a:gd name="T13" fmla="*/ 277 h 425"/>
                <a:gd name="T14" fmla="*/ 248 w 904"/>
                <a:gd name="T15" fmla="*/ 317 h 425"/>
                <a:gd name="T16" fmla="*/ 316 w 904"/>
                <a:gd name="T17" fmla="*/ 340 h 425"/>
                <a:gd name="T18" fmla="*/ 396 w 904"/>
                <a:gd name="T19" fmla="*/ 354 h 425"/>
                <a:gd name="T20" fmla="*/ 488 w 904"/>
                <a:gd name="T21" fmla="*/ 363 h 425"/>
                <a:gd name="T22" fmla="*/ 594 w 904"/>
                <a:gd name="T23" fmla="*/ 373 h 425"/>
                <a:gd name="T24" fmla="*/ 688 w 904"/>
                <a:gd name="T25" fmla="*/ 376 h 425"/>
                <a:gd name="T26" fmla="*/ 745 w 904"/>
                <a:gd name="T27" fmla="*/ 368 h 425"/>
                <a:gd name="T28" fmla="*/ 786 w 904"/>
                <a:gd name="T29" fmla="*/ 358 h 425"/>
                <a:gd name="T30" fmla="*/ 815 w 904"/>
                <a:gd name="T31" fmla="*/ 345 h 425"/>
                <a:gd name="T32" fmla="*/ 834 w 904"/>
                <a:gd name="T33" fmla="*/ 325 h 425"/>
                <a:gd name="T34" fmla="*/ 846 w 904"/>
                <a:gd name="T35" fmla="*/ 295 h 425"/>
                <a:gd name="T36" fmla="*/ 854 w 904"/>
                <a:gd name="T37" fmla="*/ 254 h 425"/>
                <a:gd name="T38" fmla="*/ 861 w 904"/>
                <a:gd name="T39" fmla="*/ 196 h 425"/>
                <a:gd name="T40" fmla="*/ 861 w 904"/>
                <a:gd name="T41" fmla="*/ 120 h 425"/>
                <a:gd name="T42" fmla="*/ 854 w 904"/>
                <a:gd name="T43" fmla="*/ 41 h 425"/>
                <a:gd name="T44" fmla="*/ 857 w 904"/>
                <a:gd name="T45" fmla="*/ 9 h 425"/>
                <a:gd name="T46" fmla="*/ 871 w 904"/>
                <a:gd name="T47" fmla="*/ 27 h 425"/>
                <a:gd name="T48" fmla="*/ 883 w 904"/>
                <a:gd name="T49" fmla="*/ 60 h 425"/>
                <a:gd name="T50" fmla="*/ 897 w 904"/>
                <a:gd name="T51" fmla="*/ 108 h 425"/>
                <a:gd name="T52" fmla="*/ 904 w 904"/>
                <a:gd name="T53" fmla="*/ 186 h 425"/>
                <a:gd name="T54" fmla="*/ 888 w 904"/>
                <a:gd name="T55" fmla="*/ 288 h 425"/>
                <a:gd name="T56" fmla="*/ 846 w 904"/>
                <a:gd name="T57" fmla="*/ 373 h 425"/>
                <a:gd name="T58" fmla="*/ 778 w 904"/>
                <a:gd name="T59" fmla="*/ 421 h 425"/>
                <a:gd name="T60" fmla="*/ 670 w 904"/>
                <a:gd name="T61" fmla="*/ 423 h 425"/>
                <a:gd name="T62" fmla="*/ 547 w 904"/>
                <a:gd name="T63" fmla="*/ 420 h 425"/>
                <a:gd name="T64" fmla="*/ 430 w 904"/>
                <a:gd name="T65" fmla="*/ 415 h 425"/>
                <a:gd name="T66" fmla="*/ 322 w 904"/>
                <a:gd name="T67" fmla="*/ 402 h 425"/>
                <a:gd name="T68" fmla="*/ 225 w 904"/>
                <a:gd name="T69" fmla="*/ 373 h 425"/>
                <a:gd name="T70" fmla="*/ 141 w 904"/>
                <a:gd name="T71" fmla="*/ 323 h 425"/>
                <a:gd name="T72" fmla="*/ 72 w 904"/>
                <a:gd name="T73" fmla="*/ 243 h 425"/>
                <a:gd name="T74" fmla="*/ 20 w 904"/>
                <a:gd name="T75" fmla="*/ 12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4" h="425">
                  <a:moveTo>
                    <a:pt x="0" y="56"/>
                  </a:moveTo>
                  <a:lnTo>
                    <a:pt x="14" y="43"/>
                  </a:lnTo>
                  <a:lnTo>
                    <a:pt x="26" y="34"/>
                  </a:lnTo>
                  <a:lnTo>
                    <a:pt x="36" y="28"/>
                  </a:lnTo>
                  <a:lnTo>
                    <a:pt x="46" y="26"/>
                  </a:lnTo>
                  <a:lnTo>
                    <a:pt x="55" y="29"/>
                  </a:lnTo>
                  <a:lnTo>
                    <a:pt x="63" y="37"/>
                  </a:lnTo>
                  <a:lnTo>
                    <a:pt x="71" y="52"/>
                  </a:lnTo>
                  <a:lnTo>
                    <a:pt x="79" y="73"/>
                  </a:lnTo>
                  <a:lnTo>
                    <a:pt x="97" y="128"/>
                  </a:lnTo>
                  <a:lnTo>
                    <a:pt x="118" y="176"/>
                  </a:lnTo>
                  <a:lnTo>
                    <a:pt x="140" y="217"/>
                  </a:lnTo>
                  <a:lnTo>
                    <a:pt x="163" y="250"/>
                  </a:lnTo>
                  <a:lnTo>
                    <a:pt x="189" y="277"/>
                  </a:lnTo>
                  <a:lnTo>
                    <a:pt x="217" y="300"/>
                  </a:lnTo>
                  <a:lnTo>
                    <a:pt x="248" y="317"/>
                  </a:lnTo>
                  <a:lnTo>
                    <a:pt x="280" y="330"/>
                  </a:lnTo>
                  <a:lnTo>
                    <a:pt x="316" y="340"/>
                  </a:lnTo>
                  <a:lnTo>
                    <a:pt x="354" y="348"/>
                  </a:lnTo>
                  <a:lnTo>
                    <a:pt x="396" y="354"/>
                  </a:lnTo>
                  <a:lnTo>
                    <a:pt x="441" y="358"/>
                  </a:lnTo>
                  <a:lnTo>
                    <a:pt x="488" y="363"/>
                  </a:lnTo>
                  <a:lnTo>
                    <a:pt x="540" y="368"/>
                  </a:lnTo>
                  <a:lnTo>
                    <a:pt x="594" y="373"/>
                  </a:lnTo>
                  <a:lnTo>
                    <a:pt x="653" y="380"/>
                  </a:lnTo>
                  <a:lnTo>
                    <a:pt x="688" y="376"/>
                  </a:lnTo>
                  <a:lnTo>
                    <a:pt x="718" y="371"/>
                  </a:lnTo>
                  <a:lnTo>
                    <a:pt x="745" y="368"/>
                  </a:lnTo>
                  <a:lnTo>
                    <a:pt x="767" y="363"/>
                  </a:lnTo>
                  <a:lnTo>
                    <a:pt x="786" y="358"/>
                  </a:lnTo>
                  <a:lnTo>
                    <a:pt x="803" y="353"/>
                  </a:lnTo>
                  <a:lnTo>
                    <a:pt x="815" y="345"/>
                  </a:lnTo>
                  <a:lnTo>
                    <a:pt x="826" y="335"/>
                  </a:lnTo>
                  <a:lnTo>
                    <a:pt x="834" y="325"/>
                  </a:lnTo>
                  <a:lnTo>
                    <a:pt x="841" y="311"/>
                  </a:lnTo>
                  <a:lnTo>
                    <a:pt x="846" y="295"/>
                  </a:lnTo>
                  <a:lnTo>
                    <a:pt x="851" y="276"/>
                  </a:lnTo>
                  <a:lnTo>
                    <a:pt x="854" y="254"/>
                  </a:lnTo>
                  <a:lnTo>
                    <a:pt x="858" y="227"/>
                  </a:lnTo>
                  <a:lnTo>
                    <a:pt x="861" y="196"/>
                  </a:lnTo>
                  <a:lnTo>
                    <a:pt x="865" y="160"/>
                  </a:lnTo>
                  <a:lnTo>
                    <a:pt x="861" y="120"/>
                  </a:lnTo>
                  <a:lnTo>
                    <a:pt x="858" y="80"/>
                  </a:lnTo>
                  <a:lnTo>
                    <a:pt x="854" y="41"/>
                  </a:lnTo>
                  <a:lnTo>
                    <a:pt x="850" y="0"/>
                  </a:lnTo>
                  <a:lnTo>
                    <a:pt x="857" y="9"/>
                  </a:lnTo>
                  <a:lnTo>
                    <a:pt x="864" y="17"/>
                  </a:lnTo>
                  <a:lnTo>
                    <a:pt x="871" y="27"/>
                  </a:lnTo>
                  <a:lnTo>
                    <a:pt x="876" y="36"/>
                  </a:lnTo>
                  <a:lnTo>
                    <a:pt x="883" y="60"/>
                  </a:lnTo>
                  <a:lnTo>
                    <a:pt x="890" y="84"/>
                  </a:lnTo>
                  <a:lnTo>
                    <a:pt x="897" y="108"/>
                  </a:lnTo>
                  <a:lnTo>
                    <a:pt x="903" y="133"/>
                  </a:lnTo>
                  <a:lnTo>
                    <a:pt x="904" y="186"/>
                  </a:lnTo>
                  <a:lnTo>
                    <a:pt x="898" y="239"/>
                  </a:lnTo>
                  <a:lnTo>
                    <a:pt x="888" y="288"/>
                  </a:lnTo>
                  <a:lnTo>
                    <a:pt x="871" y="334"/>
                  </a:lnTo>
                  <a:lnTo>
                    <a:pt x="846" y="373"/>
                  </a:lnTo>
                  <a:lnTo>
                    <a:pt x="816" y="402"/>
                  </a:lnTo>
                  <a:lnTo>
                    <a:pt x="778" y="421"/>
                  </a:lnTo>
                  <a:lnTo>
                    <a:pt x="733" y="425"/>
                  </a:lnTo>
                  <a:lnTo>
                    <a:pt x="670" y="423"/>
                  </a:lnTo>
                  <a:lnTo>
                    <a:pt x="608" y="421"/>
                  </a:lnTo>
                  <a:lnTo>
                    <a:pt x="547" y="420"/>
                  </a:lnTo>
                  <a:lnTo>
                    <a:pt x="487" y="418"/>
                  </a:lnTo>
                  <a:lnTo>
                    <a:pt x="430" y="415"/>
                  </a:lnTo>
                  <a:lnTo>
                    <a:pt x="375" y="410"/>
                  </a:lnTo>
                  <a:lnTo>
                    <a:pt x="322" y="402"/>
                  </a:lnTo>
                  <a:lnTo>
                    <a:pt x="272" y="391"/>
                  </a:lnTo>
                  <a:lnTo>
                    <a:pt x="225" y="373"/>
                  </a:lnTo>
                  <a:lnTo>
                    <a:pt x="181" y="352"/>
                  </a:lnTo>
                  <a:lnTo>
                    <a:pt x="141" y="323"/>
                  </a:lnTo>
                  <a:lnTo>
                    <a:pt x="105" y="287"/>
                  </a:lnTo>
                  <a:lnTo>
                    <a:pt x="72" y="243"/>
                  </a:lnTo>
                  <a:lnTo>
                    <a:pt x="44" y="191"/>
                  </a:lnTo>
                  <a:lnTo>
                    <a:pt x="20" y="128"/>
                  </a:lnTo>
                  <a:lnTo>
                    <a:pt x="0" y="56"/>
                  </a:lnTo>
                  <a:close/>
                </a:path>
              </a:pathLst>
            </a:custGeom>
            <a:solidFill>
              <a:srgbClr val="6B72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70"/>
            <p:cNvSpPr>
              <a:spLocks/>
            </p:cNvSpPr>
            <p:nvPr/>
          </p:nvSpPr>
          <p:spPr bwMode="auto">
            <a:xfrm>
              <a:off x="4570413" y="3929063"/>
              <a:ext cx="711200" cy="328613"/>
            </a:xfrm>
            <a:custGeom>
              <a:avLst/>
              <a:gdLst>
                <a:gd name="T0" fmla="*/ 12 w 896"/>
                <a:gd name="T1" fmla="*/ 40 h 415"/>
                <a:gd name="T2" fmla="*/ 32 w 896"/>
                <a:gd name="T3" fmla="*/ 27 h 415"/>
                <a:gd name="T4" fmla="*/ 49 w 896"/>
                <a:gd name="T5" fmla="*/ 28 h 415"/>
                <a:gd name="T6" fmla="*/ 64 w 896"/>
                <a:gd name="T7" fmla="*/ 50 h 415"/>
                <a:gd name="T8" fmla="*/ 90 w 896"/>
                <a:gd name="T9" fmla="*/ 126 h 415"/>
                <a:gd name="T10" fmla="*/ 133 w 896"/>
                <a:gd name="T11" fmla="*/ 213 h 415"/>
                <a:gd name="T12" fmla="*/ 182 w 896"/>
                <a:gd name="T13" fmla="*/ 273 h 415"/>
                <a:gd name="T14" fmla="*/ 241 w 896"/>
                <a:gd name="T15" fmla="*/ 313 h 415"/>
                <a:gd name="T16" fmla="*/ 310 w 896"/>
                <a:gd name="T17" fmla="*/ 337 h 415"/>
                <a:gd name="T18" fmla="*/ 391 w 896"/>
                <a:gd name="T19" fmla="*/ 350 h 415"/>
                <a:gd name="T20" fmla="*/ 483 w 896"/>
                <a:gd name="T21" fmla="*/ 360 h 415"/>
                <a:gd name="T22" fmla="*/ 589 w 896"/>
                <a:gd name="T23" fmla="*/ 370 h 415"/>
                <a:gd name="T24" fmla="*/ 684 w 896"/>
                <a:gd name="T25" fmla="*/ 372 h 415"/>
                <a:gd name="T26" fmla="*/ 740 w 896"/>
                <a:gd name="T27" fmla="*/ 364 h 415"/>
                <a:gd name="T28" fmla="*/ 782 w 896"/>
                <a:gd name="T29" fmla="*/ 354 h 415"/>
                <a:gd name="T30" fmla="*/ 810 w 896"/>
                <a:gd name="T31" fmla="*/ 340 h 415"/>
                <a:gd name="T32" fmla="*/ 829 w 896"/>
                <a:gd name="T33" fmla="*/ 320 h 415"/>
                <a:gd name="T34" fmla="*/ 841 w 896"/>
                <a:gd name="T35" fmla="*/ 290 h 415"/>
                <a:gd name="T36" fmla="*/ 850 w 896"/>
                <a:gd name="T37" fmla="*/ 248 h 415"/>
                <a:gd name="T38" fmla="*/ 856 w 896"/>
                <a:gd name="T39" fmla="*/ 190 h 415"/>
                <a:gd name="T40" fmla="*/ 856 w 896"/>
                <a:gd name="T41" fmla="*/ 115 h 415"/>
                <a:gd name="T42" fmla="*/ 850 w 896"/>
                <a:gd name="T43" fmla="*/ 38 h 415"/>
                <a:gd name="T44" fmla="*/ 853 w 896"/>
                <a:gd name="T45" fmla="*/ 8 h 415"/>
                <a:gd name="T46" fmla="*/ 866 w 896"/>
                <a:gd name="T47" fmla="*/ 25 h 415"/>
                <a:gd name="T48" fmla="*/ 877 w 896"/>
                <a:gd name="T49" fmla="*/ 58 h 415"/>
                <a:gd name="T50" fmla="*/ 890 w 896"/>
                <a:gd name="T51" fmla="*/ 105 h 415"/>
                <a:gd name="T52" fmla="*/ 896 w 896"/>
                <a:gd name="T53" fmla="*/ 181 h 415"/>
                <a:gd name="T54" fmla="*/ 879 w 896"/>
                <a:gd name="T55" fmla="*/ 282 h 415"/>
                <a:gd name="T56" fmla="*/ 838 w 896"/>
                <a:gd name="T57" fmla="*/ 364 h 415"/>
                <a:gd name="T58" fmla="*/ 769 w 896"/>
                <a:gd name="T59" fmla="*/ 410 h 415"/>
                <a:gd name="T60" fmla="*/ 661 w 896"/>
                <a:gd name="T61" fmla="*/ 411 h 415"/>
                <a:gd name="T62" fmla="*/ 538 w 896"/>
                <a:gd name="T63" fmla="*/ 409 h 415"/>
                <a:gd name="T64" fmla="*/ 423 w 896"/>
                <a:gd name="T65" fmla="*/ 404 h 415"/>
                <a:gd name="T66" fmla="*/ 317 w 896"/>
                <a:gd name="T67" fmla="*/ 392 h 415"/>
                <a:gd name="T68" fmla="*/ 223 w 896"/>
                <a:gd name="T69" fmla="*/ 364 h 415"/>
                <a:gd name="T70" fmla="*/ 140 w 896"/>
                <a:gd name="T71" fmla="*/ 315 h 415"/>
                <a:gd name="T72" fmla="*/ 72 w 896"/>
                <a:gd name="T73" fmla="*/ 237 h 415"/>
                <a:gd name="T74" fmla="*/ 20 w 896"/>
                <a:gd name="T75" fmla="*/ 12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6" h="415">
                  <a:moveTo>
                    <a:pt x="0" y="52"/>
                  </a:moveTo>
                  <a:lnTo>
                    <a:pt x="12" y="40"/>
                  </a:lnTo>
                  <a:lnTo>
                    <a:pt x="23" y="32"/>
                  </a:lnTo>
                  <a:lnTo>
                    <a:pt x="32" y="27"/>
                  </a:lnTo>
                  <a:lnTo>
                    <a:pt x="40" y="24"/>
                  </a:lnTo>
                  <a:lnTo>
                    <a:pt x="49" y="28"/>
                  </a:lnTo>
                  <a:lnTo>
                    <a:pt x="57" y="36"/>
                  </a:lnTo>
                  <a:lnTo>
                    <a:pt x="64" y="50"/>
                  </a:lnTo>
                  <a:lnTo>
                    <a:pt x="72" y="70"/>
                  </a:lnTo>
                  <a:lnTo>
                    <a:pt x="90" y="126"/>
                  </a:lnTo>
                  <a:lnTo>
                    <a:pt x="111" y="173"/>
                  </a:lnTo>
                  <a:lnTo>
                    <a:pt x="133" y="213"/>
                  </a:lnTo>
                  <a:lnTo>
                    <a:pt x="157" y="247"/>
                  </a:lnTo>
                  <a:lnTo>
                    <a:pt x="182" y="273"/>
                  </a:lnTo>
                  <a:lnTo>
                    <a:pt x="211" y="295"/>
                  </a:lnTo>
                  <a:lnTo>
                    <a:pt x="241" y="313"/>
                  </a:lnTo>
                  <a:lnTo>
                    <a:pt x="274" y="326"/>
                  </a:lnTo>
                  <a:lnTo>
                    <a:pt x="310" y="337"/>
                  </a:lnTo>
                  <a:lnTo>
                    <a:pt x="349" y="345"/>
                  </a:lnTo>
                  <a:lnTo>
                    <a:pt x="391" y="350"/>
                  </a:lnTo>
                  <a:lnTo>
                    <a:pt x="435" y="355"/>
                  </a:lnTo>
                  <a:lnTo>
                    <a:pt x="483" y="360"/>
                  </a:lnTo>
                  <a:lnTo>
                    <a:pt x="535" y="364"/>
                  </a:lnTo>
                  <a:lnTo>
                    <a:pt x="589" y="370"/>
                  </a:lnTo>
                  <a:lnTo>
                    <a:pt x="648" y="377"/>
                  </a:lnTo>
                  <a:lnTo>
                    <a:pt x="684" y="372"/>
                  </a:lnTo>
                  <a:lnTo>
                    <a:pt x="714" y="368"/>
                  </a:lnTo>
                  <a:lnTo>
                    <a:pt x="740" y="364"/>
                  </a:lnTo>
                  <a:lnTo>
                    <a:pt x="762" y="360"/>
                  </a:lnTo>
                  <a:lnTo>
                    <a:pt x="782" y="354"/>
                  </a:lnTo>
                  <a:lnTo>
                    <a:pt x="798" y="348"/>
                  </a:lnTo>
                  <a:lnTo>
                    <a:pt x="810" y="340"/>
                  </a:lnTo>
                  <a:lnTo>
                    <a:pt x="821" y="331"/>
                  </a:lnTo>
                  <a:lnTo>
                    <a:pt x="829" y="320"/>
                  </a:lnTo>
                  <a:lnTo>
                    <a:pt x="836" y="307"/>
                  </a:lnTo>
                  <a:lnTo>
                    <a:pt x="841" y="290"/>
                  </a:lnTo>
                  <a:lnTo>
                    <a:pt x="846" y="271"/>
                  </a:lnTo>
                  <a:lnTo>
                    <a:pt x="850" y="248"/>
                  </a:lnTo>
                  <a:lnTo>
                    <a:pt x="853" y="221"/>
                  </a:lnTo>
                  <a:lnTo>
                    <a:pt x="856" y="190"/>
                  </a:lnTo>
                  <a:lnTo>
                    <a:pt x="860" y="154"/>
                  </a:lnTo>
                  <a:lnTo>
                    <a:pt x="856" y="115"/>
                  </a:lnTo>
                  <a:lnTo>
                    <a:pt x="853" y="77"/>
                  </a:lnTo>
                  <a:lnTo>
                    <a:pt x="850" y="38"/>
                  </a:lnTo>
                  <a:lnTo>
                    <a:pt x="846" y="0"/>
                  </a:lnTo>
                  <a:lnTo>
                    <a:pt x="853" y="8"/>
                  </a:lnTo>
                  <a:lnTo>
                    <a:pt x="859" y="17"/>
                  </a:lnTo>
                  <a:lnTo>
                    <a:pt x="866" y="25"/>
                  </a:lnTo>
                  <a:lnTo>
                    <a:pt x="871" y="34"/>
                  </a:lnTo>
                  <a:lnTo>
                    <a:pt x="877" y="58"/>
                  </a:lnTo>
                  <a:lnTo>
                    <a:pt x="884" y="81"/>
                  </a:lnTo>
                  <a:lnTo>
                    <a:pt x="890" y="105"/>
                  </a:lnTo>
                  <a:lnTo>
                    <a:pt x="896" y="128"/>
                  </a:lnTo>
                  <a:lnTo>
                    <a:pt x="896" y="181"/>
                  </a:lnTo>
                  <a:lnTo>
                    <a:pt x="891" y="233"/>
                  </a:lnTo>
                  <a:lnTo>
                    <a:pt x="879" y="282"/>
                  </a:lnTo>
                  <a:lnTo>
                    <a:pt x="862" y="326"/>
                  </a:lnTo>
                  <a:lnTo>
                    <a:pt x="838" y="364"/>
                  </a:lnTo>
                  <a:lnTo>
                    <a:pt x="807" y="393"/>
                  </a:lnTo>
                  <a:lnTo>
                    <a:pt x="769" y="410"/>
                  </a:lnTo>
                  <a:lnTo>
                    <a:pt x="724" y="415"/>
                  </a:lnTo>
                  <a:lnTo>
                    <a:pt x="661" y="411"/>
                  </a:lnTo>
                  <a:lnTo>
                    <a:pt x="598" y="410"/>
                  </a:lnTo>
                  <a:lnTo>
                    <a:pt x="538" y="409"/>
                  </a:lnTo>
                  <a:lnTo>
                    <a:pt x="480" y="407"/>
                  </a:lnTo>
                  <a:lnTo>
                    <a:pt x="423" y="404"/>
                  </a:lnTo>
                  <a:lnTo>
                    <a:pt x="369" y="400"/>
                  </a:lnTo>
                  <a:lnTo>
                    <a:pt x="317" y="392"/>
                  </a:lnTo>
                  <a:lnTo>
                    <a:pt x="269" y="380"/>
                  </a:lnTo>
                  <a:lnTo>
                    <a:pt x="223" y="364"/>
                  </a:lnTo>
                  <a:lnTo>
                    <a:pt x="180" y="342"/>
                  </a:lnTo>
                  <a:lnTo>
                    <a:pt x="140" y="315"/>
                  </a:lnTo>
                  <a:lnTo>
                    <a:pt x="104" y="280"/>
                  </a:lnTo>
                  <a:lnTo>
                    <a:pt x="72" y="237"/>
                  </a:lnTo>
                  <a:lnTo>
                    <a:pt x="44" y="186"/>
                  </a:lnTo>
                  <a:lnTo>
                    <a:pt x="20" y="123"/>
                  </a:lnTo>
                  <a:lnTo>
                    <a:pt x="0" y="52"/>
                  </a:lnTo>
                  <a:close/>
                </a:path>
              </a:pathLst>
            </a:custGeom>
            <a:solidFill>
              <a:srgbClr val="707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71"/>
            <p:cNvSpPr>
              <a:spLocks/>
            </p:cNvSpPr>
            <p:nvPr/>
          </p:nvSpPr>
          <p:spPr bwMode="auto">
            <a:xfrm>
              <a:off x="4575175" y="3933825"/>
              <a:ext cx="704850" cy="322263"/>
            </a:xfrm>
            <a:custGeom>
              <a:avLst/>
              <a:gdLst>
                <a:gd name="T0" fmla="*/ 10 w 887"/>
                <a:gd name="T1" fmla="*/ 39 h 407"/>
                <a:gd name="T2" fmla="*/ 29 w 887"/>
                <a:gd name="T3" fmla="*/ 26 h 407"/>
                <a:gd name="T4" fmla="*/ 43 w 887"/>
                <a:gd name="T5" fmla="*/ 28 h 407"/>
                <a:gd name="T6" fmla="*/ 56 w 887"/>
                <a:gd name="T7" fmla="*/ 49 h 407"/>
                <a:gd name="T8" fmla="*/ 83 w 887"/>
                <a:gd name="T9" fmla="*/ 124 h 407"/>
                <a:gd name="T10" fmla="*/ 126 w 887"/>
                <a:gd name="T11" fmla="*/ 212 h 407"/>
                <a:gd name="T12" fmla="*/ 175 w 887"/>
                <a:gd name="T13" fmla="*/ 272 h 407"/>
                <a:gd name="T14" fmla="*/ 234 w 887"/>
                <a:gd name="T15" fmla="*/ 311 h 407"/>
                <a:gd name="T16" fmla="*/ 303 w 887"/>
                <a:gd name="T17" fmla="*/ 335 h 407"/>
                <a:gd name="T18" fmla="*/ 384 w 887"/>
                <a:gd name="T19" fmla="*/ 348 h 407"/>
                <a:gd name="T20" fmla="*/ 477 w 887"/>
                <a:gd name="T21" fmla="*/ 357 h 407"/>
                <a:gd name="T22" fmla="*/ 583 w 887"/>
                <a:gd name="T23" fmla="*/ 367 h 407"/>
                <a:gd name="T24" fmla="*/ 678 w 887"/>
                <a:gd name="T25" fmla="*/ 370 h 407"/>
                <a:gd name="T26" fmla="*/ 734 w 887"/>
                <a:gd name="T27" fmla="*/ 360 h 407"/>
                <a:gd name="T28" fmla="*/ 776 w 887"/>
                <a:gd name="T29" fmla="*/ 351 h 407"/>
                <a:gd name="T30" fmla="*/ 804 w 887"/>
                <a:gd name="T31" fmla="*/ 337 h 407"/>
                <a:gd name="T32" fmla="*/ 824 w 887"/>
                <a:gd name="T33" fmla="*/ 317 h 407"/>
                <a:gd name="T34" fmla="*/ 837 w 887"/>
                <a:gd name="T35" fmla="*/ 286 h 407"/>
                <a:gd name="T36" fmla="*/ 845 w 887"/>
                <a:gd name="T37" fmla="*/ 243 h 407"/>
                <a:gd name="T38" fmla="*/ 852 w 887"/>
                <a:gd name="T39" fmla="*/ 185 h 407"/>
                <a:gd name="T40" fmla="*/ 853 w 887"/>
                <a:gd name="T41" fmla="*/ 112 h 407"/>
                <a:gd name="T42" fmla="*/ 846 w 887"/>
                <a:gd name="T43" fmla="*/ 37 h 407"/>
                <a:gd name="T44" fmla="*/ 849 w 887"/>
                <a:gd name="T45" fmla="*/ 9 h 407"/>
                <a:gd name="T46" fmla="*/ 860 w 887"/>
                <a:gd name="T47" fmla="*/ 25 h 407"/>
                <a:gd name="T48" fmla="*/ 871 w 887"/>
                <a:gd name="T49" fmla="*/ 56 h 407"/>
                <a:gd name="T50" fmla="*/ 882 w 887"/>
                <a:gd name="T51" fmla="*/ 102 h 407"/>
                <a:gd name="T52" fmla="*/ 887 w 887"/>
                <a:gd name="T53" fmla="*/ 177 h 407"/>
                <a:gd name="T54" fmla="*/ 871 w 887"/>
                <a:gd name="T55" fmla="*/ 278 h 407"/>
                <a:gd name="T56" fmla="*/ 829 w 887"/>
                <a:gd name="T57" fmla="*/ 357 h 407"/>
                <a:gd name="T58" fmla="*/ 759 w 887"/>
                <a:gd name="T59" fmla="*/ 402 h 407"/>
                <a:gd name="T60" fmla="*/ 651 w 887"/>
                <a:gd name="T61" fmla="*/ 403 h 407"/>
                <a:gd name="T62" fmla="*/ 529 w 887"/>
                <a:gd name="T63" fmla="*/ 400 h 407"/>
                <a:gd name="T64" fmla="*/ 416 w 887"/>
                <a:gd name="T65" fmla="*/ 395 h 407"/>
                <a:gd name="T66" fmla="*/ 312 w 887"/>
                <a:gd name="T67" fmla="*/ 382 h 407"/>
                <a:gd name="T68" fmla="*/ 219 w 887"/>
                <a:gd name="T69" fmla="*/ 356 h 407"/>
                <a:gd name="T70" fmla="*/ 138 w 887"/>
                <a:gd name="T71" fmla="*/ 307 h 407"/>
                <a:gd name="T72" fmla="*/ 71 w 887"/>
                <a:gd name="T73" fmla="*/ 231 h 407"/>
                <a:gd name="T74" fmla="*/ 19 w 887"/>
                <a:gd name="T75" fmla="*/ 12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7" h="407">
                  <a:moveTo>
                    <a:pt x="0" y="48"/>
                  </a:moveTo>
                  <a:lnTo>
                    <a:pt x="10" y="39"/>
                  </a:lnTo>
                  <a:lnTo>
                    <a:pt x="19" y="31"/>
                  </a:lnTo>
                  <a:lnTo>
                    <a:pt x="29" y="26"/>
                  </a:lnTo>
                  <a:lnTo>
                    <a:pt x="36" y="25"/>
                  </a:lnTo>
                  <a:lnTo>
                    <a:pt x="43" y="28"/>
                  </a:lnTo>
                  <a:lnTo>
                    <a:pt x="49" y="36"/>
                  </a:lnTo>
                  <a:lnTo>
                    <a:pt x="56" y="49"/>
                  </a:lnTo>
                  <a:lnTo>
                    <a:pt x="64" y="69"/>
                  </a:lnTo>
                  <a:lnTo>
                    <a:pt x="83" y="124"/>
                  </a:lnTo>
                  <a:lnTo>
                    <a:pt x="104" y="172"/>
                  </a:lnTo>
                  <a:lnTo>
                    <a:pt x="126" y="212"/>
                  </a:lnTo>
                  <a:lnTo>
                    <a:pt x="150" y="244"/>
                  </a:lnTo>
                  <a:lnTo>
                    <a:pt x="175" y="272"/>
                  </a:lnTo>
                  <a:lnTo>
                    <a:pt x="204" y="294"/>
                  </a:lnTo>
                  <a:lnTo>
                    <a:pt x="234" y="311"/>
                  </a:lnTo>
                  <a:lnTo>
                    <a:pt x="267" y="325"/>
                  </a:lnTo>
                  <a:lnTo>
                    <a:pt x="303" y="335"/>
                  </a:lnTo>
                  <a:lnTo>
                    <a:pt x="342" y="342"/>
                  </a:lnTo>
                  <a:lnTo>
                    <a:pt x="384" y="348"/>
                  </a:lnTo>
                  <a:lnTo>
                    <a:pt x="429" y="352"/>
                  </a:lnTo>
                  <a:lnTo>
                    <a:pt x="477" y="357"/>
                  </a:lnTo>
                  <a:lnTo>
                    <a:pt x="528" y="362"/>
                  </a:lnTo>
                  <a:lnTo>
                    <a:pt x="583" y="367"/>
                  </a:lnTo>
                  <a:lnTo>
                    <a:pt x="642" y="374"/>
                  </a:lnTo>
                  <a:lnTo>
                    <a:pt x="678" y="370"/>
                  </a:lnTo>
                  <a:lnTo>
                    <a:pt x="708" y="365"/>
                  </a:lnTo>
                  <a:lnTo>
                    <a:pt x="734" y="360"/>
                  </a:lnTo>
                  <a:lnTo>
                    <a:pt x="757" y="356"/>
                  </a:lnTo>
                  <a:lnTo>
                    <a:pt x="776" y="351"/>
                  </a:lnTo>
                  <a:lnTo>
                    <a:pt x="792" y="344"/>
                  </a:lnTo>
                  <a:lnTo>
                    <a:pt x="804" y="337"/>
                  </a:lnTo>
                  <a:lnTo>
                    <a:pt x="816" y="327"/>
                  </a:lnTo>
                  <a:lnTo>
                    <a:pt x="824" y="317"/>
                  </a:lnTo>
                  <a:lnTo>
                    <a:pt x="831" y="303"/>
                  </a:lnTo>
                  <a:lnTo>
                    <a:pt x="837" y="286"/>
                  </a:lnTo>
                  <a:lnTo>
                    <a:pt x="841" y="266"/>
                  </a:lnTo>
                  <a:lnTo>
                    <a:pt x="845" y="243"/>
                  </a:lnTo>
                  <a:lnTo>
                    <a:pt x="848" y="216"/>
                  </a:lnTo>
                  <a:lnTo>
                    <a:pt x="852" y="185"/>
                  </a:lnTo>
                  <a:lnTo>
                    <a:pt x="855" y="150"/>
                  </a:lnTo>
                  <a:lnTo>
                    <a:pt x="853" y="112"/>
                  </a:lnTo>
                  <a:lnTo>
                    <a:pt x="849" y="75"/>
                  </a:lnTo>
                  <a:lnTo>
                    <a:pt x="846" y="37"/>
                  </a:lnTo>
                  <a:lnTo>
                    <a:pt x="844" y="0"/>
                  </a:lnTo>
                  <a:lnTo>
                    <a:pt x="849" y="9"/>
                  </a:lnTo>
                  <a:lnTo>
                    <a:pt x="855" y="17"/>
                  </a:lnTo>
                  <a:lnTo>
                    <a:pt x="860" y="25"/>
                  </a:lnTo>
                  <a:lnTo>
                    <a:pt x="865" y="33"/>
                  </a:lnTo>
                  <a:lnTo>
                    <a:pt x="871" y="56"/>
                  </a:lnTo>
                  <a:lnTo>
                    <a:pt x="877" y="79"/>
                  </a:lnTo>
                  <a:lnTo>
                    <a:pt x="882" y="102"/>
                  </a:lnTo>
                  <a:lnTo>
                    <a:pt x="887" y="125"/>
                  </a:lnTo>
                  <a:lnTo>
                    <a:pt x="887" y="177"/>
                  </a:lnTo>
                  <a:lnTo>
                    <a:pt x="883" y="229"/>
                  </a:lnTo>
                  <a:lnTo>
                    <a:pt x="871" y="278"/>
                  </a:lnTo>
                  <a:lnTo>
                    <a:pt x="853" y="321"/>
                  </a:lnTo>
                  <a:lnTo>
                    <a:pt x="829" y="357"/>
                  </a:lnTo>
                  <a:lnTo>
                    <a:pt x="797" y="385"/>
                  </a:lnTo>
                  <a:lnTo>
                    <a:pt x="759" y="402"/>
                  </a:lnTo>
                  <a:lnTo>
                    <a:pt x="714" y="407"/>
                  </a:lnTo>
                  <a:lnTo>
                    <a:pt x="651" y="403"/>
                  </a:lnTo>
                  <a:lnTo>
                    <a:pt x="589" y="401"/>
                  </a:lnTo>
                  <a:lnTo>
                    <a:pt x="529" y="400"/>
                  </a:lnTo>
                  <a:lnTo>
                    <a:pt x="471" y="397"/>
                  </a:lnTo>
                  <a:lnTo>
                    <a:pt x="416" y="395"/>
                  </a:lnTo>
                  <a:lnTo>
                    <a:pt x="363" y="390"/>
                  </a:lnTo>
                  <a:lnTo>
                    <a:pt x="312" y="382"/>
                  </a:lnTo>
                  <a:lnTo>
                    <a:pt x="264" y="372"/>
                  </a:lnTo>
                  <a:lnTo>
                    <a:pt x="219" y="356"/>
                  </a:lnTo>
                  <a:lnTo>
                    <a:pt x="176" y="335"/>
                  </a:lnTo>
                  <a:lnTo>
                    <a:pt x="138" y="307"/>
                  </a:lnTo>
                  <a:lnTo>
                    <a:pt x="102" y="273"/>
                  </a:lnTo>
                  <a:lnTo>
                    <a:pt x="71" y="231"/>
                  </a:lnTo>
                  <a:lnTo>
                    <a:pt x="44" y="180"/>
                  </a:lnTo>
                  <a:lnTo>
                    <a:pt x="19" y="120"/>
                  </a:lnTo>
                  <a:lnTo>
                    <a:pt x="0" y="48"/>
                  </a:lnTo>
                  <a:close/>
                </a:path>
              </a:pathLst>
            </a:custGeom>
            <a:solidFill>
              <a:srgbClr val="777A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72"/>
            <p:cNvSpPr>
              <a:spLocks/>
            </p:cNvSpPr>
            <p:nvPr/>
          </p:nvSpPr>
          <p:spPr bwMode="auto">
            <a:xfrm>
              <a:off x="4578350" y="3941763"/>
              <a:ext cx="700087" cy="312738"/>
            </a:xfrm>
            <a:custGeom>
              <a:avLst/>
              <a:gdLst>
                <a:gd name="T0" fmla="*/ 11 w 882"/>
                <a:gd name="T1" fmla="*/ 35 h 394"/>
                <a:gd name="T2" fmla="*/ 26 w 882"/>
                <a:gd name="T3" fmla="*/ 23 h 394"/>
                <a:gd name="T4" fmla="*/ 39 w 882"/>
                <a:gd name="T5" fmla="*/ 24 h 394"/>
                <a:gd name="T6" fmla="*/ 51 w 882"/>
                <a:gd name="T7" fmla="*/ 45 h 394"/>
                <a:gd name="T8" fmla="*/ 77 w 882"/>
                <a:gd name="T9" fmla="*/ 119 h 394"/>
                <a:gd name="T10" fmla="*/ 119 w 882"/>
                <a:gd name="T11" fmla="*/ 206 h 394"/>
                <a:gd name="T12" fmla="*/ 170 w 882"/>
                <a:gd name="T13" fmla="*/ 267 h 394"/>
                <a:gd name="T14" fmla="*/ 230 w 882"/>
                <a:gd name="T15" fmla="*/ 307 h 394"/>
                <a:gd name="T16" fmla="*/ 300 w 882"/>
                <a:gd name="T17" fmla="*/ 330 h 394"/>
                <a:gd name="T18" fmla="*/ 381 w 882"/>
                <a:gd name="T19" fmla="*/ 343 h 394"/>
                <a:gd name="T20" fmla="*/ 474 w 882"/>
                <a:gd name="T21" fmla="*/ 351 h 394"/>
                <a:gd name="T22" fmla="*/ 580 w 882"/>
                <a:gd name="T23" fmla="*/ 362 h 394"/>
                <a:gd name="T24" fmla="*/ 675 w 882"/>
                <a:gd name="T25" fmla="*/ 364 h 394"/>
                <a:gd name="T26" fmla="*/ 731 w 882"/>
                <a:gd name="T27" fmla="*/ 355 h 394"/>
                <a:gd name="T28" fmla="*/ 773 w 882"/>
                <a:gd name="T29" fmla="*/ 345 h 394"/>
                <a:gd name="T30" fmla="*/ 802 w 882"/>
                <a:gd name="T31" fmla="*/ 331 h 394"/>
                <a:gd name="T32" fmla="*/ 821 w 882"/>
                <a:gd name="T33" fmla="*/ 309 h 394"/>
                <a:gd name="T34" fmla="*/ 834 w 882"/>
                <a:gd name="T35" fmla="*/ 279 h 394"/>
                <a:gd name="T36" fmla="*/ 842 w 882"/>
                <a:gd name="T37" fmla="*/ 235 h 394"/>
                <a:gd name="T38" fmla="*/ 849 w 882"/>
                <a:gd name="T39" fmla="*/ 178 h 394"/>
                <a:gd name="T40" fmla="*/ 850 w 882"/>
                <a:gd name="T41" fmla="*/ 106 h 394"/>
                <a:gd name="T42" fmla="*/ 844 w 882"/>
                <a:gd name="T43" fmla="*/ 36 h 394"/>
                <a:gd name="T44" fmla="*/ 848 w 882"/>
                <a:gd name="T45" fmla="*/ 7 h 394"/>
                <a:gd name="T46" fmla="*/ 858 w 882"/>
                <a:gd name="T47" fmla="*/ 22 h 394"/>
                <a:gd name="T48" fmla="*/ 867 w 882"/>
                <a:gd name="T49" fmla="*/ 52 h 394"/>
                <a:gd name="T50" fmla="*/ 878 w 882"/>
                <a:gd name="T51" fmla="*/ 97 h 394"/>
                <a:gd name="T52" fmla="*/ 882 w 882"/>
                <a:gd name="T53" fmla="*/ 172 h 394"/>
                <a:gd name="T54" fmla="*/ 865 w 882"/>
                <a:gd name="T55" fmla="*/ 270 h 394"/>
                <a:gd name="T56" fmla="*/ 822 w 882"/>
                <a:gd name="T57" fmla="*/ 347 h 394"/>
                <a:gd name="T58" fmla="*/ 752 w 882"/>
                <a:gd name="T59" fmla="*/ 389 h 394"/>
                <a:gd name="T60" fmla="*/ 644 w 882"/>
                <a:gd name="T61" fmla="*/ 391 h 394"/>
                <a:gd name="T62" fmla="*/ 523 w 882"/>
                <a:gd name="T63" fmla="*/ 387 h 394"/>
                <a:gd name="T64" fmla="*/ 411 w 882"/>
                <a:gd name="T65" fmla="*/ 383 h 394"/>
                <a:gd name="T66" fmla="*/ 308 w 882"/>
                <a:gd name="T67" fmla="*/ 371 h 394"/>
                <a:gd name="T68" fmla="*/ 217 w 882"/>
                <a:gd name="T69" fmla="*/ 345 h 394"/>
                <a:gd name="T70" fmla="*/ 139 w 882"/>
                <a:gd name="T71" fmla="*/ 297 h 394"/>
                <a:gd name="T72" fmla="*/ 72 w 882"/>
                <a:gd name="T73" fmla="*/ 222 h 394"/>
                <a:gd name="T74" fmla="*/ 20 w 882"/>
                <a:gd name="T75" fmla="*/ 11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2" h="394">
                  <a:moveTo>
                    <a:pt x="0" y="43"/>
                  </a:moveTo>
                  <a:lnTo>
                    <a:pt x="11" y="35"/>
                  </a:lnTo>
                  <a:lnTo>
                    <a:pt x="19" y="28"/>
                  </a:lnTo>
                  <a:lnTo>
                    <a:pt x="26" y="23"/>
                  </a:lnTo>
                  <a:lnTo>
                    <a:pt x="33" y="22"/>
                  </a:lnTo>
                  <a:lnTo>
                    <a:pt x="39" y="24"/>
                  </a:lnTo>
                  <a:lnTo>
                    <a:pt x="44" y="32"/>
                  </a:lnTo>
                  <a:lnTo>
                    <a:pt x="51" y="45"/>
                  </a:lnTo>
                  <a:lnTo>
                    <a:pt x="58" y="63"/>
                  </a:lnTo>
                  <a:lnTo>
                    <a:pt x="77" y="119"/>
                  </a:lnTo>
                  <a:lnTo>
                    <a:pt x="97" y="167"/>
                  </a:lnTo>
                  <a:lnTo>
                    <a:pt x="119" y="206"/>
                  </a:lnTo>
                  <a:lnTo>
                    <a:pt x="143" y="240"/>
                  </a:lnTo>
                  <a:lnTo>
                    <a:pt x="170" y="267"/>
                  </a:lnTo>
                  <a:lnTo>
                    <a:pt x="199" y="289"/>
                  </a:lnTo>
                  <a:lnTo>
                    <a:pt x="230" y="307"/>
                  </a:lnTo>
                  <a:lnTo>
                    <a:pt x="263" y="319"/>
                  </a:lnTo>
                  <a:lnTo>
                    <a:pt x="300" y="330"/>
                  </a:lnTo>
                  <a:lnTo>
                    <a:pt x="338" y="338"/>
                  </a:lnTo>
                  <a:lnTo>
                    <a:pt x="381" y="343"/>
                  </a:lnTo>
                  <a:lnTo>
                    <a:pt x="426" y="348"/>
                  </a:lnTo>
                  <a:lnTo>
                    <a:pt x="474" y="351"/>
                  </a:lnTo>
                  <a:lnTo>
                    <a:pt x="525" y="356"/>
                  </a:lnTo>
                  <a:lnTo>
                    <a:pt x="580" y="362"/>
                  </a:lnTo>
                  <a:lnTo>
                    <a:pt x="639" y="369"/>
                  </a:lnTo>
                  <a:lnTo>
                    <a:pt x="675" y="364"/>
                  </a:lnTo>
                  <a:lnTo>
                    <a:pt x="705" y="360"/>
                  </a:lnTo>
                  <a:lnTo>
                    <a:pt x="731" y="355"/>
                  </a:lnTo>
                  <a:lnTo>
                    <a:pt x="754" y="350"/>
                  </a:lnTo>
                  <a:lnTo>
                    <a:pt x="773" y="345"/>
                  </a:lnTo>
                  <a:lnTo>
                    <a:pt x="789" y="339"/>
                  </a:lnTo>
                  <a:lnTo>
                    <a:pt x="802" y="331"/>
                  </a:lnTo>
                  <a:lnTo>
                    <a:pt x="813" y="320"/>
                  </a:lnTo>
                  <a:lnTo>
                    <a:pt x="821" y="309"/>
                  </a:lnTo>
                  <a:lnTo>
                    <a:pt x="828" y="295"/>
                  </a:lnTo>
                  <a:lnTo>
                    <a:pt x="834" y="279"/>
                  </a:lnTo>
                  <a:lnTo>
                    <a:pt x="838" y="258"/>
                  </a:lnTo>
                  <a:lnTo>
                    <a:pt x="842" y="235"/>
                  </a:lnTo>
                  <a:lnTo>
                    <a:pt x="845" y="209"/>
                  </a:lnTo>
                  <a:lnTo>
                    <a:pt x="849" y="178"/>
                  </a:lnTo>
                  <a:lnTo>
                    <a:pt x="852" y="142"/>
                  </a:lnTo>
                  <a:lnTo>
                    <a:pt x="850" y="106"/>
                  </a:lnTo>
                  <a:lnTo>
                    <a:pt x="848" y="70"/>
                  </a:lnTo>
                  <a:lnTo>
                    <a:pt x="844" y="36"/>
                  </a:lnTo>
                  <a:lnTo>
                    <a:pt x="842" y="0"/>
                  </a:lnTo>
                  <a:lnTo>
                    <a:pt x="848" y="7"/>
                  </a:lnTo>
                  <a:lnTo>
                    <a:pt x="852" y="15"/>
                  </a:lnTo>
                  <a:lnTo>
                    <a:pt x="858" y="22"/>
                  </a:lnTo>
                  <a:lnTo>
                    <a:pt x="863" y="30"/>
                  </a:lnTo>
                  <a:lnTo>
                    <a:pt x="867" y="52"/>
                  </a:lnTo>
                  <a:lnTo>
                    <a:pt x="873" y="74"/>
                  </a:lnTo>
                  <a:lnTo>
                    <a:pt x="878" y="97"/>
                  </a:lnTo>
                  <a:lnTo>
                    <a:pt x="882" y="119"/>
                  </a:lnTo>
                  <a:lnTo>
                    <a:pt x="882" y="172"/>
                  </a:lnTo>
                  <a:lnTo>
                    <a:pt x="876" y="222"/>
                  </a:lnTo>
                  <a:lnTo>
                    <a:pt x="865" y="270"/>
                  </a:lnTo>
                  <a:lnTo>
                    <a:pt x="846" y="311"/>
                  </a:lnTo>
                  <a:lnTo>
                    <a:pt x="822" y="347"/>
                  </a:lnTo>
                  <a:lnTo>
                    <a:pt x="790" y="373"/>
                  </a:lnTo>
                  <a:lnTo>
                    <a:pt x="752" y="389"/>
                  </a:lnTo>
                  <a:lnTo>
                    <a:pt x="707" y="394"/>
                  </a:lnTo>
                  <a:lnTo>
                    <a:pt x="644" y="391"/>
                  </a:lnTo>
                  <a:lnTo>
                    <a:pt x="583" y="388"/>
                  </a:lnTo>
                  <a:lnTo>
                    <a:pt x="523" y="387"/>
                  </a:lnTo>
                  <a:lnTo>
                    <a:pt x="466" y="386"/>
                  </a:lnTo>
                  <a:lnTo>
                    <a:pt x="411" y="383"/>
                  </a:lnTo>
                  <a:lnTo>
                    <a:pt x="359" y="378"/>
                  </a:lnTo>
                  <a:lnTo>
                    <a:pt x="308" y="371"/>
                  </a:lnTo>
                  <a:lnTo>
                    <a:pt x="262" y="360"/>
                  </a:lnTo>
                  <a:lnTo>
                    <a:pt x="217" y="345"/>
                  </a:lnTo>
                  <a:lnTo>
                    <a:pt x="177" y="324"/>
                  </a:lnTo>
                  <a:lnTo>
                    <a:pt x="139" y="297"/>
                  </a:lnTo>
                  <a:lnTo>
                    <a:pt x="103" y="264"/>
                  </a:lnTo>
                  <a:lnTo>
                    <a:pt x="72" y="222"/>
                  </a:lnTo>
                  <a:lnTo>
                    <a:pt x="44" y="172"/>
                  </a:lnTo>
                  <a:lnTo>
                    <a:pt x="20" y="113"/>
                  </a:lnTo>
                  <a:lnTo>
                    <a:pt x="0" y="43"/>
                  </a:lnTo>
                  <a:close/>
                </a:path>
              </a:pathLst>
            </a:custGeom>
            <a:solidFill>
              <a:srgbClr val="7A7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73"/>
            <p:cNvSpPr>
              <a:spLocks/>
            </p:cNvSpPr>
            <p:nvPr/>
          </p:nvSpPr>
          <p:spPr bwMode="auto">
            <a:xfrm>
              <a:off x="4583113" y="3946525"/>
              <a:ext cx="695325" cy="304800"/>
            </a:xfrm>
            <a:custGeom>
              <a:avLst/>
              <a:gdLst>
                <a:gd name="T0" fmla="*/ 8 w 875"/>
                <a:gd name="T1" fmla="*/ 32 h 384"/>
                <a:gd name="T2" fmla="*/ 22 w 875"/>
                <a:gd name="T3" fmla="*/ 22 h 384"/>
                <a:gd name="T4" fmla="*/ 33 w 875"/>
                <a:gd name="T5" fmla="*/ 24 h 384"/>
                <a:gd name="T6" fmla="*/ 44 w 875"/>
                <a:gd name="T7" fmla="*/ 43 h 384"/>
                <a:gd name="T8" fmla="*/ 69 w 875"/>
                <a:gd name="T9" fmla="*/ 116 h 384"/>
                <a:gd name="T10" fmla="*/ 112 w 875"/>
                <a:gd name="T11" fmla="*/ 204 h 384"/>
                <a:gd name="T12" fmla="*/ 164 w 875"/>
                <a:gd name="T13" fmla="*/ 264 h 384"/>
                <a:gd name="T14" fmla="*/ 223 w 875"/>
                <a:gd name="T15" fmla="*/ 303 h 384"/>
                <a:gd name="T16" fmla="*/ 293 w 875"/>
                <a:gd name="T17" fmla="*/ 326 h 384"/>
                <a:gd name="T18" fmla="*/ 375 w 875"/>
                <a:gd name="T19" fmla="*/ 339 h 384"/>
                <a:gd name="T20" fmla="*/ 468 w 875"/>
                <a:gd name="T21" fmla="*/ 348 h 384"/>
                <a:gd name="T22" fmla="*/ 574 w 875"/>
                <a:gd name="T23" fmla="*/ 358 h 384"/>
                <a:gd name="T24" fmla="*/ 669 w 875"/>
                <a:gd name="T25" fmla="*/ 361 h 384"/>
                <a:gd name="T26" fmla="*/ 725 w 875"/>
                <a:gd name="T27" fmla="*/ 351 h 384"/>
                <a:gd name="T28" fmla="*/ 767 w 875"/>
                <a:gd name="T29" fmla="*/ 341 h 384"/>
                <a:gd name="T30" fmla="*/ 797 w 875"/>
                <a:gd name="T31" fmla="*/ 326 h 384"/>
                <a:gd name="T32" fmla="*/ 816 w 875"/>
                <a:gd name="T33" fmla="*/ 304 h 384"/>
                <a:gd name="T34" fmla="*/ 828 w 875"/>
                <a:gd name="T35" fmla="*/ 273 h 384"/>
                <a:gd name="T36" fmla="*/ 837 w 875"/>
                <a:gd name="T37" fmla="*/ 229 h 384"/>
                <a:gd name="T38" fmla="*/ 844 w 875"/>
                <a:gd name="T39" fmla="*/ 172 h 384"/>
                <a:gd name="T40" fmla="*/ 845 w 875"/>
                <a:gd name="T41" fmla="*/ 103 h 384"/>
                <a:gd name="T42" fmla="*/ 840 w 875"/>
                <a:gd name="T43" fmla="*/ 33 h 384"/>
                <a:gd name="T44" fmla="*/ 843 w 875"/>
                <a:gd name="T45" fmla="*/ 7 h 384"/>
                <a:gd name="T46" fmla="*/ 853 w 875"/>
                <a:gd name="T47" fmla="*/ 21 h 384"/>
                <a:gd name="T48" fmla="*/ 861 w 875"/>
                <a:gd name="T49" fmla="*/ 50 h 384"/>
                <a:gd name="T50" fmla="*/ 869 w 875"/>
                <a:gd name="T51" fmla="*/ 93 h 384"/>
                <a:gd name="T52" fmla="*/ 875 w 875"/>
                <a:gd name="T53" fmla="*/ 142 h 384"/>
                <a:gd name="T54" fmla="*/ 873 w 875"/>
                <a:gd name="T55" fmla="*/ 192 h 384"/>
                <a:gd name="T56" fmla="*/ 863 w 875"/>
                <a:gd name="T57" fmla="*/ 241 h 384"/>
                <a:gd name="T58" fmla="*/ 849 w 875"/>
                <a:gd name="T59" fmla="*/ 285 h 384"/>
                <a:gd name="T60" fmla="*/ 827 w 875"/>
                <a:gd name="T61" fmla="*/ 323 h 384"/>
                <a:gd name="T62" fmla="*/ 798 w 875"/>
                <a:gd name="T63" fmla="*/ 353 h 384"/>
                <a:gd name="T64" fmla="*/ 763 w 875"/>
                <a:gd name="T65" fmla="*/ 373 h 384"/>
                <a:gd name="T66" fmla="*/ 721 w 875"/>
                <a:gd name="T67" fmla="*/ 384 h 384"/>
                <a:gd name="T68" fmla="*/ 634 w 875"/>
                <a:gd name="T69" fmla="*/ 380 h 384"/>
                <a:gd name="T70" fmla="*/ 514 w 875"/>
                <a:gd name="T71" fmla="*/ 377 h 384"/>
                <a:gd name="T72" fmla="*/ 404 w 875"/>
                <a:gd name="T73" fmla="*/ 372 h 384"/>
                <a:gd name="T74" fmla="*/ 303 w 875"/>
                <a:gd name="T75" fmla="*/ 361 h 384"/>
                <a:gd name="T76" fmla="*/ 213 w 875"/>
                <a:gd name="T77" fmla="*/ 335 h 384"/>
                <a:gd name="T78" fmla="*/ 136 w 875"/>
                <a:gd name="T79" fmla="*/ 289 h 384"/>
                <a:gd name="T80" fmla="*/ 72 w 875"/>
                <a:gd name="T81" fmla="*/ 215 h 384"/>
                <a:gd name="T82" fmla="*/ 21 w 875"/>
                <a:gd name="T83" fmla="*/ 10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5" h="384">
                  <a:moveTo>
                    <a:pt x="0" y="39"/>
                  </a:moveTo>
                  <a:lnTo>
                    <a:pt x="8" y="32"/>
                  </a:lnTo>
                  <a:lnTo>
                    <a:pt x="15" y="25"/>
                  </a:lnTo>
                  <a:lnTo>
                    <a:pt x="22" y="22"/>
                  </a:lnTo>
                  <a:lnTo>
                    <a:pt x="27" y="21"/>
                  </a:lnTo>
                  <a:lnTo>
                    <a:pt x="33" y="24"/>
                  </a:lnTo>
                  <a:lnTo>
                    <a:pt x="37" y="31"/>
                  </a:lnTo>
                  <a:lnTo>
                    <a:pt x="44" y="43"/>
                  </a:lnTo>
                  <a:lnTo>
                    <a:pt x="51" y="61"/>
                  </a:lnTo>
                  <a:lnTo>
                    <a:pt x="69" y="116"/>
                  </a:lnTo>
                  <a:lnTo>
                    <a:pt x="90" y="164"/>
                  </a:lnTo>
                  <a:lnTo>
                    <a:pt x="112" y="204"/>
                  </a:lnTo>
                  <a:lnTo>
                    <a:pt x="137" y="237"/>
                  </a:lnTo>
                  <a:lnTo>
                    <a:pt x="164" y="264"/>
                  </a:lnTo>
                  <a:lnTo>
                    <a:pt x="192" y="286"/>
                  </a:lnTo>
                  <a:lnTo>
                    <a:pt x="223" y="303"/>
                  </a:lnTo>
                  <a:lnTo>
                    <a:pt x="257" y="316"/>
                  </a:lnTo>
                  <a:lnTo>
                    <a:pt x="293" y="326"/>
                  </a:lnTo>
                  <a:lnTo>
                    <a:pt x="332" y="333"/>
                  </a:lnTo>
                  <a:lnTo>
                    <a:pt x="375" y="339"/>
                  </a:lnTo>
                  <a:lnTo>
                    <a:pt x="420" y="343"/>
                  </a:lnTo>
                  <a:lnTo>
                    <a:pt x="468" y="348"/>
                  </a:lnTo>
                  <a:lnTo>
                    <a:pt x="519" y="353"/>
                  </a:lnTo>
                  <a:lnTo>
                    <a:pt x="574" y="358"/>
                  </a:lnTo>
                  <a:lnTo>
                    <a:pt x="633" y="365"/>
                  </a:lnTo>
                  <a:lnTo>
                    <a:pt x="669" y="361"/>
                  </a:lnTo>
                  <a:lnTo>
                    <a:pt x="699" y="356"/>
                  </a:lnTo>
                  <a:lnTo>
                    <a:pt x="725" y="351"/>
                  </a:lnTo>
                  <a:lnTo>
                    <a:pt x="748" y="347"/>
                  </a:lnTo>
                  <a:lnTo>
                    <a:pt x="767" y="341"/>
                  </a:lnTo>
                  <a:lnTo>
                    <a:pt x="783" y="334"/>
                  </a:lnTo>
                  <a:lnTo>
                    <a:pt x="797" y="326"/>
                  </a:lnTo>
                  <a:lnTo>
                    <a:pt x="807" y="316"/>
                  </a:lnTo>
                  <a:lnTo>
                    <a:pt x="816" y="304"/>
                  </a:lnTo>
                  <a:lnTo>
                    <a:pt x="823" y="290"/>
                  </a:lnTo>
                  <a:lnTo>
                    <a:pt x="828" y="273"/>
                  </a:lnTo>
                  <a:lnTo>
                    <a:pt x="832" y="253"/>
                  </a:lnTo>
                  <a:lnTo>
                    <a:pt x="837" y="229"/>
                  </a:lnTo>
                  <a:lnTo>
                    <a:pt x="840" y="203"/>
                  </a:lnTo>
                  <a:lnTo>
                    <a:pt x="844" y="172"/>
                  </a:lnTo>
                  <a:lnTo>
                    <a:pt x="847" y="136"/>
                  </a:lnTo>
                  <a:lnTo>
                    <a:pt x="845" y="103"/>
                  </a:lnTo>
                  <a:lnTo>
                    <a:pt x="843" y="68"/>
                  </a:lnTo>
                  <a:lnTo>
                    <a:pt x="840" y="33"/>
                  </a:lnTo>
                  <a:lnTo>
                    <a:pt x="838" y="0"/>
                  </a:lnTo>
                  <a:lnTo>
                    <a:pt x="843" y="7"/>
                  </a:lnTo>
                  <a:lnTo>
                    <a:pt x="849" y="14"/>
                  </a:lnTo>
                  <a:lnTo>
                    <a:pt x="853" y="21"/>
                  </a:lnTo>
                  <a:lnTo>
                    <a:pt x="858" y="28"/>
                  </a:lnTo>
                  <a:lnTo>
                    <a:pt x="861" y="50"/>
                  </a:lnTo>
                  <a:lnTo>
                    <a:pt x="866" y="71"/>
                  </a:lnTo>
                  <a:lnTo>
                    <a:pt x="869" y="93"/>
                  </a:lnTo>
                  <a:lnTo>
                    <a:pt x="874" y="115"/>
                  </a:lnTo>
                  <a:lnTo>
                    <a:pt x="875" y="142"/>
                  </a:lnTo>
                  <a:lnTo>
                    <a:pt x="874" y="167"/>
                  </a:lnTo>
                  <a:lnTo>
                    <a:pt x="873" y="192"/>
                  </a:lnTo>
                  <a:lnTo>
                    <a:pt x="868" y="217"/>
                  </a:lnTo>
                  <a:lnTo>
                    <a:pt x="863" y="241"/>
                  </a:lnTo>
                  <a:lnTo>
                    <a:pt x="857" y="264"/>
                  </a:lnTo>
                  <a:lnTo>
                    <a:pt x="849" y="285"/>
                  </a:lnTo>
                  <a:lnTo>
                    <a:pt x="838" y="304"/>
                  </a:lnTo>
                  <a:lnTo>
                    <a:pt x="827" y="323"/>
                  </a:lnTo>
                  <a:lnTo>
                    <a:pt x="813" y="339"/>
                  </a:lnTo>
                  <a:lnTo>
                    <a:pt x="798" y="353"/>
                  </a:lnTo>
                  <a:lnTo>
                    <a:pt x="782" y="365"/>
                  </a:lnTo>
                  <a:lnTo>
                    <a:pt x="763" y="373"/>
                  </a:lnTo>
                  <a:lnTo>
                    <a:pt x="742" y="380"/>
                  </a:lnTo>
                  <a:lnTo>
                    <a:pt x="721" y="384"/>
                  </a:lnTo>
                  <a:lnTo>
                    <a:pt x="698" y="384"/>
                  </a:lnTo>
                  <a:lnTo>
                    <a:pt x="634" y="380"/>
                  </a:lnTo>
                  <a:lnTo>
                    <a:pt x="573" y="378"/>
                  </a:lnTo>
                  <a:lnTo>
                    <a:pt x="514" y="377"/>
                  </a:lnTo>
                  <a:lnTo>
                    <a:pt x="458" y="374"/>
                  </a:lnTo>
                  <a:lnTo>
                    <a:pt x="404" y="372"/>
                  </a:lnTo>
                  <a:lnTo>
                    <a:pt x="352" y="367"/>
                  </a:lnTo>
                  <a:lnTo>
                    <a:pt x="303" y="361"/>
                  </a:lnTo>
                  <a:lnTo>
                    <a:pt x="257" y="350"/>
                  </a:lnTo>
                  <a:lnTo>
                    <a:pt x="213" y="335"/>
                  </a:lnTo>
                  <a:lnTo>
                    <a:pt x="173" y="316"/>
                  </a:lnTo>
                  <a:lnTo>
                    <a:pt x="136" y="289"/>
                  </a:lnTo>
                  <a:lnTo>
                    <a:pt x="103" y="257"/>
                  </a:lnTo>
                  <a:lnTo>
                    <a:pt x="72" y="215"/>
                  </a:lnTo>
                  <a:lnTo>
                    <a:pt x="44" y="167"/>
                  </a:lnTo>
                  <a:lnTo>
                    <a:pt x="21" y="108"/>
                  </a:lnTo>
                  <a:lnTo>
                    <a:pt x="0" y="39"/>
                  </a:lnTo>
                  <a:close/>
                </a:path>
              </a:pathLst>
            </a:custGeom>
            <a:solidFill>
              <a:srgbClr val="7F82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74"/>
            <p:cNvSpPr>
              <a:spLocks/>
            </p:cNvSpPr>
            <p:nvPr/>
          </p:nvSpPr>
          <p:spPr bwMode="auto">
            <a:xfrm>
              <a:off x="4589463" y="3951288"/>
              <a:ext cx="687387" cy="296863"/>
            </a:xfrm>
            <a:custGeom>
              <a:avLst/>
              <a:gdLst>
                <a:gd name="T0" fmla="*/ 7 w 867"/>
                <a:gd name="T1" fmla="*/ 30 h 373"/>
                <a:gd name="T2" fmla="*/ 17 w 867"/>
                <a:gd name="T3" fmla="*/ 21 h 373"/>
                <a:gd name="T4" fmla="*/ 26 w 867"/>
                <a:gd name="T5" fmla="*/ 23 h 373"/>
                <a:gd name="T6" fmla="*/ 36 w 867"/>
                <a:gd name="T7" fmla="*/ 41 h 373"/>
                <a:gd name="T8" fmla="*/ 61 w 867"/>
                <a:gd name="T9" fmla="*/ 114 h 373"/>
                <a:gd name="T10" fmla="*/ 105 w 867"/>
                <a:gd name="T11" fmla="*/ 202 h 373"/>
                <a:gd name="T12" fmla="*/ 156 w 867"/>
                <a:gd name="T13" fmla="*/ 261 h 373"/>
                <a:gd name="T14" fmla="*/ 216 w 867"/>
                <a:gd name="T15" fmla="*/ 301 h 373"/>
                <a:gd name="T16" fmla="*/ 286 w 867"/>
                <a:gd name="T17" fmla="*/ 324 h 373"/>
                <a:gd name="T18" fmla="*/ 368 w 867"/>
                <a:gd name="T19" fmla="*/ 336 h 373"/>
                <a:gd name="T20" fmla="*/ 461 w 867"/>
                <a:gd name="T21" fmla="*/ 344 h 373"/>
                <a:gd name="T22" fmla="*/ 568 w 867"/>
                <a:gd name="T23" fmla="*/ 354 h 373"/>
                <a:gd name="T24" fmla="*/ 663 w 867"/>
                <a:gd name="T25" fmla="*/ 356 h 373"/>
                <a:gd name="T26" fmla="*/ 719 w 867"/>
                <a:gd name="T27" fmla="*/ 347 h 373"/>
                <a:gd name="T28" fmla="*/ 761 w 867"/>
                <a:gd name="T29" fmla="*/ 336 h 373"/>
                <a:gd name="T30" fmla="*/ 791 w 867"/>
                <a:gd name="T31" fmla="*/ 321 h 373"/>
                <a:gd name="T32" fmla="*/ 810 w 867"/>
                <a:gd name="T33" fmla="*/ 299 h 373"/>
                <a:gd name="T34" fmla="*/ 822 w 867"/>
                <a:gd name="T35" fmla="*/ 268 h 373"/>
                <a:gd name="T36" fmla="*/ 831 w 867"/>
                <a:gd name="T37" fmla="*/ 225 h 373"/>
                <a:gd name="T38" fmla="*/ 838 w 867"/>
                <a:gd name="T39" fmla="*/ 166 h 373"/>
                <a:gd name="T40" fmla="*/ 840 w 867"/>
                <a:gd name="T41" fmla="*/ 98 h 373"/>
                <a:gd name="T42" fmla="*/ 837 w 867"/>
                <a:gd name="T43" fmla="*/ 32 h 373"/>
                <a:gd name="T44" fmla="*/ 839 w 867"/>
                <a:gd name="T45" fmla="*/ 7 h 373"/>
                <a:gd name="T46" fmla="*/ 846 w 867"/>
                <a:gd name="T47" fmla="*/ 20 h 373"/>
                <a:gd name="T48" fmla="*/ 854 w 867"/>
                <a:gd name="T49" fmla="*/ 47 h 373"/>
                <a:gd name="T50" fmla="*/ 861 w 867"/>
                <a:gd name="T51" fmla="*/ 90 h 373"/>
                <a:gd name="T52" fmla="*/ 867 w 867"/>
                <a:gd name="T53" fmla="*/ 138 h 373"/>
                <a:gd name="T54" fmla="*/ 863 w 867"/>
                <a:gd name="T55" fmla="*/ 188 h 373"/>
                <a:gd name="T56" fmla="*/ 854 w 867"/>
                <a:gd name="T57" fmla="*/ 236 h 373"/>
                <a:gd name="T58" fmla="*/ 838 w 867"/>
                <a:gd name="T59" fmla="*/ 279 h 373"/>
                <a:gd name="T60" fmla="*/ 816 w 867"/>
                <a:gd name="T61" fmla="*/ 316 h 373"/>
                <a:gd name="T62" fmla="*/ 787 w 867"/>
                <a:gd name="T63" fmla="*/ 344 h 373"/>
                <a:gd name="T64" fmla="*/ 753 w 867"/>
                <a:gd name="T65" fmla="*/ 364 h 373"/>
                <a:gd name="T66" fmla="*/ 710 w 867"/>
                <a:gd name="T67" fmla="*/ 373 h 373"/>
                <a:gd name="T68" fmla="*/ 624 w 867"/>
                <a:gd name="T69" fmla="*/ 370 h 373"/>
                <a:gd name="T70" fmla="*/ 505 w 867"/>
                <a:gd name="T71" fmla="*/ 365 h 373"/>
                <a:gd name="T72" fmla="*/ 395 w 867"/>
                <a:gd name="T73" fmla="*/ 362 h 373"/>
                <a:gd name="T74" fmla="*/ 298 w 867"/>
                <a:gd name="T75" fmla="*/ 351 h 373"/>
                <a:gd name="T76" fmla="*/ 210 w 867"/>
                <a:gd name="T77" fmla="*/ 327 h 373"/>
                <a:gd name="T78" fmla="*/ 135 w 867"/>
                <a:gd name="T79" fmla="*/ 282 h 373"/>
                <a:gd name="T80" fmla="*/ 70 w 867"/>
                <a:gd name="T81" fmla="*/ 210 h 373"/>
                <a:gd name="T82" fmla="*/ 21 w 867"/>
                <a:gd name="T83" fmla="*/ 1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7" h="373">
                  <a:moveTo>
                    <a:pt x="0" y="36"/>
                  </a:moveTo>
                  <a:lnTo>
                    <a:pt x="7" y="30"/>
                  </a:lnTo>
                  <a:lnTo>
                    <a:pt x="13" y="24"/>
                  </a:lnTo>
                  <a:lnTo>
                    <a:pt x="17" y="21"/>
                  </a:lnTo>
                  <a:lnTo>
                    <a:pt x="21" y="20"/>
                  </a:lnTo>
                  <a:lnTo>
                    <a:pt x="26" y="23"/>
                  </a:lnTo>
                  <a:lnTo>
                    <a:pt x="30" y="30"/>
                  </a:lnTo>
                  <a:lnTo>
                    <a:pt x="36" y="41"/>
                  </a:lnTo>
                  <a:lnTo>
                    <a:pt x="43" y="59"/>
                  </a:lnTo>
                  <a:lnTo>
                    <a:pt x="61" y="114"/>
                  </a:lnTo>
                  <a:lnTo>
                    <a:pt x="82" y="161"/>
                  </a:lnTo>
                  <a:lnTo>
                    <a:pt x="105" y="202"/>
                  </a:lnTo>
                  <a:lnTo>
                    <a:pt x="129" y="235"/>
                  </a:lnTo>
                  <a:lnTo>
                    <a:pt x="156" y="261"/>
                  </a:lnTo>
                  <a:lnTo>
                    <a:pt x="185" y="283"/>
                  </a:lnTo>
                  <a:lnTo>
                    <a:pt x="216" y="301"/>
                  </a:lnTo>
                  <a:lnTo>
                    <a:pt x="250" y="313"/>
                  </a:lnTo>
                  <a:lnTo>
                    <a:pt x="286" y="324"/>
                  </a:lnTo>
                  <a:lnTo>
                    <a:pt x="325" y="331"/>
                  </a:lnTo>
                  <a:lnTo>
                    <a:pt x="368" y="336"/>
                  </a:lnTo>
                  <a:lnTo>
                    <a:pt x="413" y="340"/>
                  </a:lnTo>
                  <a:lnTo>
                    <a:pt x="461" y="344"/>
                  </a:lnTo>
                  <a:lnTo>
                    <a:pt x="513" y="348"/>
                  </a:lnTo>
                  <a:lnTo>
                    <a:pt x="568" y="354"/>
                  </a:lnTo>
                  <a:lnTo>
                    <a:pt x="627" y="360"/>
                  </a:lnTo>
                  <a:lnTo>
                    <a:pt x="663" y="356"/>
                  </a:lnTo>
                  <a:lnTo>
                    <a:pt x="693" y="351"/>
                  </a:lnTo>
                  <a:lnTo>
                    <a:pt x="719" y="347"/>
                  </a:lnTo>
                  <a:lnTo>
                    <a:pt x="742" y="342"/>
                  </a:lnTo>
                  <a:lnTo>
                    <a:pt x="761" y="336"/>
                  </a:lnTo>
                  <a:lnTo>
                    <a:pt x="777" y="329"/>
                  </a:lnTo>
                  <a:lnTo>
                    <a:pt x="791" y="321"/>
                  </a:lnTo>
                  <a:lnTo>
                    <a:pt x="801" y="311"/>
                  </a:lnTo>
                  <a:lnTo>
                    <a:pt x="810" y="299"/>
                  </a:lnTo>
                  <a:lnTo>
                    <a:pt x="817" y="284"/>
                  </a:lnTo>
                  <a:lnTo>
                    <a:pt x="822" y="268"/>
                  </a:lnTo>
                  <a:lnTo>
                    <a:pt x="827" y="248"/>
                  </a:lnTo>
                  <a:lnTo>
                    <a:pt x="831" y="225"/>
                  </a:lnTo>
                  <a:lnTo>
                    <a:pt x="835" y="197"/>
                  </a:lnTo>
                  <a:lnTo>
                    <a:pt x="838" y="166"/>
                  </a:lnTo>
                  <a:lnTo>
                    <a:pt x="842" y="130"/>
                  </a:lnTo>
                  <a:lnTo>
                    <a:pt x="840" y="98"/>
                  </a:lnTo>
                  <a:lnTo>
                    <a:pt x="838" y="66"/>
                  </a:lnTo>
                  <a:lnTo>
                    <a:pt x="837" y="32"/>
                  </a:lnTo>
                  <a:lnTo>
                    <a:pt x="835" y="0"/>
                  </a:lnTo>
                  <a:lnTo>
                    <a:pt x="839" y="7"/>
                  </a:lnTo>
                  <a:lnTo>
                    <a:pt x="843" y="13"/>
                  </a:lnTo>
                  <a:lnTo>
                    <a:pt x="846" y="20"/>
                  </a:lnTo>
                  <a:lnTo>
                    <a:pt x="851" y="25"/>
                  </a:lnTo>
                  <a:lnTo>
                    <a:pt x="854" y="47"/>
                  </a:lnTo>
                  <a:lnTo>
                    <a:pt x="858" y="69"/>
                  </a:lnTo>
                  <a:lnTo>
                    <a:pt x="861" y="90"/>
                  </a:lnTo>
                  <a:lnTo>
                    <a:pt x="866" y="112"/>
                  </a:lnTo>
                  <a:lnTo>
                    <a:pt x="867" y="138"/>
                  </a:lnTo>
                  <a:lnTo>
                    <a:pt x="866" y="164"/>
                  </a:lnTo>
                  <a:lnTo>
                    <a:pt x="863" y="188"/>
                  </a:lnTo>
                  <a:lnTo>
                    <a:pt x="860" y="212"/>
                  </a:lnTo>
                  <a:lnTo>
                    <a:pt x="854" y="236"/>
                  </a:lnTo>
                  <a:lnTo>
                    <a:pt x="847" y="258"/>
                  </a:lnTo>
                  <a:lnTo>
                    <a:pt x="838" y="279"/>
                  </a:lnTo>
                  <a:lnTo>
                    <a:pt x="829" y="297"/>
                  </a:lnTo>
                  <a:lnTo>
                    <a:pt x="816" y="316"/>
                  </a:lnTo>
                  <a:lnTo>
                    <a:pt x="803" y="331"/>
                  </a:lnTo>
                  <a:lnTo>
                    <a:pt x="787" y="344"/>
                  </a:lnTo>
                  <a:lnTo>
                    <a:pt x="771" y="355"/>
                  </a:lnTo>
                  <a:lnTo>
                    <a:pt x="753" y="364"/>
                  </a:lnTo>
                  <a:lnTo>
                    <a:pt x="732" y="370"/>
                  </a:lnTo>
                  <a:lnTo>
                    <a:pt x="710" y="373"/>
                  </a:lnTo>
                  <a:lnTo>
                    <a:pt x="687" y="373"/>
                  </a:lnTo>
                  <a:lnTo>
                    <a:pt x="624" y="370"/>
                  </a:lnTo>
                  <a:lnTo>
                    <a:pt x="564" y="367"/>
                  </a:lnTo>
                  <a:lnTo>
                    <a:pt x="505" y="365"/>
                  </a:lnTo>
                  <a:lnTo>
                    <a:pt x="450" y="364"/>
                  </a:lnTo>
                  <a:lnTo>
                    <a:pt x="395" y="362"/>
                  </a:lnTo>
                  <a:lnTo>
                    <a:pt x="346" y="358"/>
                  </a:lnTo>
                  <a:lnTo>
                    <a:pt x="298" y="351"/>
                  </a:lnTo>
                  <a:lnTo>
                    <a:pt x="253" y="341"/>
                  </a:lnTo>
                  <a:lnTo>
                    <a:pt x="210" y="327"/>
                  </a:lnTo>
                  <a:lnTo>
                    <a:pt x="171" y="308"/>
                  </a:lnTo>
                  <a:lnTo>
                    <a:pt x="135" y="282"/>
                  </a:lnTo>
                  <a:lnTo>
                    <a:pt x="102" y="250"/>
                  </a:lnTo>
                  <a:lnTo>
                    <a:pt x="70" y="210"/>
                  </a:lnTo>
                  <a:lnTo>
                    <a:pt x="44" y="161"/>
                  </a:lnTo>
                  <a:lnTo>
                    <a:pt x="21" y="104"/>
                  </a:lnTo>
                  <a:lnTo>
                    <a:pt x="0" y="36"/>
                  </a:lnTo>
                  <a:close/>
                </a:path>
              </a:pathLst>
            </a:custGeom>
            <a:solidFill>
              <a:srgbClr val="8487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75"/>
            <p:cNvSpPr>
              <a:spLocks/>
            </p:cNvSpPr>
            <p:nvPr/>
          </p:nvSpPr>
          <p:spPr bwMode="auto">
            <a:xfrm>
              <a:off x="4591050" y="3957638"/>
              <a:ext cx="684212" cy="287338"/>
            </a:xfrm>
            <a:custGeom>
              <a:avLst/>
              <a:gdLst>
                <a:gd name="T0" fmla="*/ 7 w 861"/>
                <a:gd name="T1" fmla="*/ 27 h 363"/>
                <a:gd name="T2" fmla="*/ 15 w 861"/>
                <a:gd name="T3" fmla="*/ 19 h 363"/>
                <a:gd name="T4" fmla="*/ 22 w 861"/>
                <a:gd name="T5" fmla="*/ 22 h 363"/>
                <a:gd name="T6" fmla="*/ 31 w 861"/>
                <a:gd name="T7" fmla="*/ 39 h 363"/>
                <a:gd name="T8" fmla="*/ 56 w 861"/>
                <a:gd name="T9" fmla="*/ 110 h 363"/>
                <a:gd name="T10" fmla="*/ 99 w 861"/>
                <a:gd name="T11" fmla="*/ 198 h 363"/>
                <a:gd name="T12" fmla="*/ 151 w 861"/>
                <a:gd name="T13" fmla="*/ 259 h 363"/>
                <a:gd name="T14" fmla="*/ 211 w 861"/>
                <a:gd name="T15" fmla="*/ 297 h 363"/>
                <a:gd name="T16" fmla="*/ 282 w 861"/>
                <a:gd name="T17" fmla="*/ 320 h 363"/>
                <a:gd name="T18" fmla="*/ 364 w 861"/>
                <a:gd name="T19" fmla="*/ 333 h 363"/>
                <a:gd name="T20" fmla="*/ 457 w 861"/>
                <a:gd name="T21" fmla="*/ 341 h 363"/>
                <a:gd name="T22" fmla="*/ 564 w 861"/>
                <a:gd name="T23" fmla="*/ 350 h 363"/>
                <a:gd name="T24" fmla="*/ 659 w 861"/>
                <a:gd name="T25" fmla="*/ 352 h 363"/>
                <a:gd name="T26" fmla="*/ 715 w 861"/>
                <a:gd name="T27" fmla="*/ 343 h 363"/>
                <a:gd name="T28" fmla="*/ 758 w 861"/>
                <a:gd name="T29" fmla="*/ 333 h 363"/>
                <a:gd name="T30" fmla="*/ 787 w 861"/>
                <a:gd name="T31" fmla="*/ 317 h 363"/>
                <a:gd name="T32" fmla="*/ 806 w 861"/>
                <a:gd name="T33" fmla="*/ 295 h 363"/>
                <a:gd name="T34" fmla="*/ 819 w 861"/>
                <a:gd name="T35" fmla="*/ 262 h 363"/>
                <a:gd name="T36" fmla="*/ 828 w 861"/>
                <a:gd name="T37" fmla="*/ 219 h 363"/>
                <a:gd name="T38" fmla="*/ 835 w 861"/>
                <a:gd name="T39" fmla="*/ 160 h 363"/>
                <a:gd name="T40" fmla="*/ 833 w 861"/>
                <a:gd name="T41" fmla="*/ 0 h 363"/>
                <a:gd name="T42" fmla="*/ 859 w 861"/>
                <a:gd name="T43" fmla="*/ 107 h 363"/>
                <a:gd name="T44" fmla="*/ 859 w 861"/>
                <a:gd name="T45" fmla="*/ 159 h 363"/>
                <a:gd name="T46" fmla="*/ 854 w 861"/>
                <a:gd name="T47" fmla="*/ 207 h 363"/>
                <a:gd name="T48" fmla="*/ 841 w 861"/>
                <a:gd name="T49" fmla="*/ 251 h 363"/>
                <a:gd name="T50" fmla="*/ 821 w 861"/>
                <a:gd name="T51" fmla="*/ 290 h 363"/>
                <a:gd name="T52" fmla="*/ 796 w 861"/>
                <a:gd name="T53" fmla="*/ 322 h 363"/>
                <a:gd name="T54" fmla="*/ 764 w 861"/>
                <a:gd name="T55" fmla="*/ 345 h 363"/>
                <a:gd name="T56" fmla="*/ 725 w 861"/>
                <a:gd name="T57" fmla="*/ 359 h 363"/>
                <a:gd name="T58" fmla="*/ 680 w 861"/>
                <a:gd name="T59" fmla="*/ 363 h 363"/>
                <a:gd name="T60" fmla="*/ 556 w 861"/>
                <a:gd name="T61" fmla="*/ 356 h 363"/>
                <a:gd name="T62" fmla="*/ 443 w 861"/>
                <a:gd name="T63" fmla="*/ 353 h 363"/>
                <a:gd name="T64" fmla="*/ 341 w 861"/>
                <a:gd name="T65" fmla="*/ 348 h 363"/>
                <a:gd name="T66" fmla="*/ 250 w 861"/>
                <a:gd name="T67" fmla="*/ 332 h 363"/>
                <a:gd name="T68" fmla="*/ 169 w 861"/>
                <a:gd name="T69" fmla="*/ 298 h 363"/>
                <a:gd name="T70" fmla="*/ 101 w 861"/>
                <a:gd name="T71" fmla="*/ 242 h 363"/>
                <a:gd name="T72" fmla="*/ 45 w 861"/>
                <a:gd name="T73" fmla="*/ 155 h 363"/>
                <a:gd name="T74" fmla="*/ 0 w 861"/>
                <a:gd name="T75" fmla="*/ 3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1" h="363">
                  <a:moveTo>
                    <a:pt x="0" y="32"/>
                  </a:moveTo>
                  <a:lnTo>
                    <a:pt x="7" y="27"/>
                  </a:lnTo>
                  <a:lnTo>
                    <a:pt x="11" y="23"/>
                  </a:lnTo>
                  <a:lnTo>
                    <a:pt x="15" y="19"/>
                  </a:lnTo>
                  <a:lnTo>
                    <a:pt x="18" y="19"/>
                  </a:lnTo>
                  <a:lnTo>
                    <a:pt x="22" y="22"/>
                  </a:lnTo>
                  <a:lnTo>
                    <a:pt x="25" y="27"/>
                  </a:lnTo>
                  <a:lnTo>
                    <a:pt x="31" y="39"/>
                  </a:lnTo>
                  <a:lnTo>
                    <a:pt x="38" y="55"/>
                  </a:lnTo>
                  <a:lnTo>
                    <a:pt x="56" y="110"/>
                  </a:lnTo>
                  <a:lnTo>
                    <a:pt x="77" y="159"/>
                  </a:lnTo>
                  <a:lnTo>
                    <a:pt x="99" y="198"/>
                  </a:lnTo>
                  <a:lnTo>
                    <a:pt x="124" y="231"/>
                  </a:lnTo>
                  <a:lnTo>
                    <a:pt x="151" y="259"/>
                  </a:lnTo>
                  <a:lnTo>
                    <a:pt x="179" y="280"/>
                  </a:lnTo>
                  <a:lnTo>
                    <a:pt x="211" y="297"/>
                  </a:lnTo>
                  <a:lnTo>
                    <a:pt x="245" y="310"/>
                  </a:lnTo>
                  <a:lnTo>
                    <a:pt x="282" y="320"/>
                  </a:lnTo>
                  <a:lnTo>
                    <a:pt x="321" y="327"/>
                  </a:lnTo>
                  <a:lnTo>
                    <a:pt x="364" y="333"/>
                  </a:lnTo>
                  <a:lnTo>
                    <a:pt x="409" y="337"/>
                  </a:lnTo>
                  <a:lnTo>
                    <a:pt x="457" y="341"/>
                  </a:lnTo>
                  <a:lnTo>
                    <a:pt x="509" y="345"/>
                  </a:lnTo>
                  <a:lnTo>
                    <a:pt x="564" y="350"/>
                  </a:lnTo>
                  <a:lnTo>
                    <a:pt x="623" y="357"/>
                  </a:lnTo>
                  <a:lnTo>
                    <a:pt x="659" y="352"/>
                  </a:lnTo>
                  <a:lnTo>
                    <a:pt x="689" y="348"/>
                  </a:lnTo>
                  <a:lnTo>
                    <a:pt x="715" y="343"/>
                  </a:lnTo>
                  <a:lnTo>
                    <a:pt x="738" y="339"/>
                  </a:lnTo>
                  <a:lnTo>
                    <a:pt x="758" y="333"/>
                  </a:lnTo>
                  <a:lnTo>
                    <a:pt x="774" y="326"/>
                  </a:lnTo>
                  <a:lnTo>
                    <a:pt x="787" y="317"/>
                  </a:lnTo>
                  <a:lnTo>
                    <a:pt x="798" y="306"/>
                  </a:lnTo>
                  <a:lnTo>
                    <a:pt x="806" y="295"/>
                  </a:lnTo>
                  <a:lnTo>
                    <a:pt x="813" y="280"/>
                  </a:lnTo>
                  <a:lnTo>
                    <a:pt x="819" y="262"/>
                  </a:lnTo>
                  <a:lnTo>
                    <a:pt x="824" y="242"/>
                  </a:lnTo>
                  <a:lnTo>
                    <a:pt x="828" y="219"/>
                  </a:lnTo>
                  <a:lnTo>
                    <a:pt x="832" y="191"/>
                  </a:lnTo>
                  <a:lnTo>
                    <a:pt x="835" y="160"/>
                  </a:lnTo>
                  <a:lnTo>
                    <a:pt x="839" y="124"/>
                  </a:lnTo>
                  <a:lnTo>
                    <a:pt x="833" y="0"/>
                  </a:lnTo>
                  <a:lnTo>
                    <a:pt x="848" y="25"/>
                  </a:lnTo>
                  <a:lnTo>
                    <a:pt x="859" y="107"/>
                  </a:lnTo>
                  <a:lnTo>
                    <a:pt x="861" y="133"/>
                  </a:lnTo>
                  <a:lnTo>
                    <a:pt x="859" y="159"/>
                  </a:lnTo>
                  <a:lnTo>
                    <a:pt x="857" y="183"/>
                  </a:lnTo>
                  <a:lnTo>
                    <a:pt x="854" y="207"/>
                  </a:lnTo>
                  <a:lnTo>
                    <a:pt x="848" y="230"/>
                  </a:lnTo>
                  <a:lnTo>
                    <a:pt x="841" y="251"/>
                  </a:lnTo>
                  <a:lnTo>
                    <a:pt x="832" y="272"/>
                  </a:lnTo>
                  <a:lnTo>
                    <a:pt x="821" y="290"/>
                  </a:lnTo>
                  <a:lnTo>
                    <a:pt x="810" y="307"/>
                  </a:lnTo>
                  <a:lnTo>
                    <a:pt x="796" y="322"/>
                  </a:lnTo>
                  <a:lnTo>
                    <a:pt x="781" y="335"/>
                  </a:lnTo>
                  <a:lnTo>
                    <a:pt x="764" y="345"/>
                  </a:lnTo>
                  <a:lnTo>
                    <a:pt x="745" y="353"/>
                  </a:lnTo>
                  <a:lnTo>
                    <a:pt x="725" y="359"/>
                  </a:lnTo>
                  <a:lnTo>
                    <a:pt x="703" y="363"/>
                  </a:lnTo>
                  <a:lnTo>
                    <a:pt x="680" y="363"/>
                  </a:lnTo>
                  <a:lnTo>
                    <a:pt x="616" y="358"/>
                  </a:lnTo>
                  <a:lnTo>
                    <a:pt x="556" y="356"/>
                  </a:lnTo>
                  <a:lnTo>
                    <a:pt x="499" y="355"/>
                  </a:lnTo>
                  <a:lnTo>
                    <a:pt x="443" y="353"/>
                  </a:lnTo>
                  <a:lnTo>
                    <a:pt x="390" y="351"/>
                  </a:lnTo>
                  <a:lnTo>
                    <a:pt x="341" y="348"/>
                  </a:lnTo>
                  <a:lnTo>
                    <a:pt x="294" y="341"/>
                  </a:lnTo>
                  <a:lnTo>
                    <a:pt x="250" y="332"/>
                  </a:lnTo>
                  <a:lnTo>
                    <a:pt x="208" y="318"/>
                  </a:lnTo>
                  <a:lnTo>
                    <a:pt x="169" y="298"/>
                  </a:lnTo>
                  <a:lnTo>
                    <a:pt x="133" y="274"/>
                  </a:lnTo>
                  <a:lnTo>
                    <a:pt x="101" y="242"/>
                  </a:lnTo>
                  <a:lnTo>
                    <a:pt x="71" y="203"/>
                  </a:lnTo>
                  <a:lnTo>
                    <a:pt x="45" y="155"/>
                  </a:lnTo>
                  <a:lnTo>
                    <a:pt x="20" y="99"/>
                  </a:lnTo>
                  <a:lnTo>
                    <a:pt x="0" y="32"/>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76"/>
            <p:cNvSpPr>
              <a:spLocks/>
            </p:cNvSpPr>
            <p:nvPr/>
          </p:nvSpPr>
          <p:spPr bwMode="auto">
            <a:xfrm>
              <a:off x="4356100" y="3900488"/>
              <a:ext cx="55562" cy="336550"/>
            </a:xfrm>
            <a:custGeom>
              <a:avLst/>
              <a:gdLst>
                <a:gd name="T0" fmla="*/ 42 w 71"/>
                <a:gd name="T1" fmla="*/ 0 h 424"/>
                <a:gd name="T2" fmla="*/ 21 w 71"/>
                <a:gd name="T3" fmla="*/ 50 h 424"/>
                <a:gd name="T4" fmla="*/ 0 w 71"/>
                <a:gd name="T5" fmla="*/ 383 h 424"/>
                <a:gd name="T6" fmla="*/ 35 w 71"/>
                <a:gd name="T7" fmla="*/ 424 h 424"/>
                <a:gd name="T8" fmla="*/ 71 w 71"/>
                <a:gd name="T9" fmla="*/ 424 h 424"/>
                <a:gd name="T10" fmla="*/ 71 w 71"/>
                <a:gd name="T11" fmla="*/ 57 h 424"/>
                <a:gd name="T12" fmla="*/ 42 w 71"/>
                <a:gd name="T13" fmla="*/ 0 h 424"/>
              </a:gdLst>
              <a:ahLst/>
              <a:cxnLst>
                <a:cxn ang="0">
                  <a:pos x="T0" y="T1"/>
                </a:cxn>
                <a:cxn ang="0">
                  <a:pos x="T2" y="T3"/>
                </a:cxn>
                <a:cxn ang="0">
                  <a:pos x="T4" y="T5"/>
                </a:cxn>
                <a:cxn ang="0">
                  <a:pos x="T6" y="T7"/>
                </a:cxn>
                <a:cxn ang="0">
                  <a:pos x="T8" y="T9"/>
                </a:cxn>
                <a:cxn ang="0">
                  <a:pos x="T10" y="T11"/>
                </a:cxn>
                <a:cxn ang="0">
                  <a:pos x="T12" y="T13"/>
                </a:cxn>
              </a:cxnLst>
              <a:rect l="0" t="0" r="r" b="b"/>
              <a:pathLst>
                <a:path w="71" h="424">
                  <a:moveTo>
                    <a:pt x="42" y="0"/>
                  </a:moveTo>
                  <a:lnTo>
                    <a:pt x="21" y="50"/>
                  </a:lnTo>
                  <a:lnTo>
                    <a:pt x="0" y="383"/>
                  </a:lnTo>
                  <a:lnTo>
                    <a:pt x="35" y="424"/>
                  </a:lnTo>
                  <a:lnTo>
                    <a:pt x="71" y="424"/>
                  </a:lnTo>
                  <a:lnTo>
                    <a:pt x="71" y="57"/>
                  </a:lnTo>
                  <a:lnTo>
                    <a:pt x="42"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77"/>
            <p:cNvSpPr>
              <a:spLocks/>
            </p:cNvSpPr>
            <p:nvPr/>
          </p:nvSpPr>
          <p:spPr bwMode="auto">
            <a:xfrm>
              <a:off x="4356100" y="3905250"/>
              <a:ext cx="53975" cy="330200"/>
            </a:xfrm>
            <a:custGeom>
              <a:avLst/>
              <a:gdLst>
                <a:gd name="T0" fmla="*/ 41 w 67"/>
                <a:gd name="T1" fmla="*/ 0 h 416"/>
                <a:gd name="T2" fmla="*/ 36 w 67"/>
                <a:gd name="T3" fmla="*/ 12 h 416"/>
                <a:gd name="T4" fmla="*/ 32 w 67"/>
                <a:gd name="T5" fmla="*/ 23 h 416"/>
                <a:gd name="T6" fmla="*/ 26 w 67"/>
                <a:gd name="T7" fmla="*/ 35 h 416"/>
                <a:gd name="T8" fmla="*/ 21 w 67"/>
                <a:gd name="T9" fmla="*/ 46 h 416"/>
                <a:gd name="T10" fmla="*/ 17 w 67"/>
                <a:gd name="T11" fmla="*/ 129 h 416"/>
                <a:gd name="T12" fmla="*/ 11 w 67"/>
                <a:gd name="T13" fmla="*/ 211 h 416"/>
                <a:gd name="T14" fmla="*/ 6 w 67"/>
                <a:gd name="T15" fmla="*/ 294 h 416"/>
                <a:gd name="T16" fmla="*/ 0 w 67"/>
                <a:gd name="T17" fmla="*/ 377 h 416"/>
                <a:gd name="T18" fmla="*/ 9 w 67"/>
                <a:gd name="T19" fmla="*/ 386 h 416"/>
                <a:gd name="T20" fmla="*/ 18 w 67"/>
                <a:gd name="T21" fmla="*/ 396 h 416"/>
                <a:gd name="T22" fmla="*/ 26 w 67"/>
                <a:gd name="T23" fmla="*/ 406 h 416"/>
                <a:gd name="T24" fmla="*/ 34 w 67"/>
                <a:gd name="T25" fmla="*/ 416 h 416"/>
                <a:gd name="T26" fmla="*/ 42 w 67"/>
                <a:gd name="T27" fmla="*/ 415 h 416"/>
                <a:gd name="T28" fmla="*/ 50 w 67"/>
                <a:gd name="T29" fmla="*/ 415 h 416"/>
                <a:gd name="T30" fmla="*/ 58 w 67"/>
                <a:gd name="T31" fmla="*/ 415 h 416"/>
                <a:gd name="T32" fmla="*/ 66 w 67"/>
                <a:gd name="T33" fmla="*/ 415 h 416"/>
                <a:gd name="T34" fmla="*/ 66 w 67"/>
                <a:gd name="T35" fmla="*/ 325 h 416"/>
                <a:gd name="T36" fmla="*/ 66 w 67"/>
                <a:gd name="T37" fmla="*/ 234 h 416"/>
                <a:gd name="T38" fmla="*/ 66 w 67"/>
                <a:gd name="T39" fmla="*/ 144 h 416"/>
                <a:gd name="T40" fmla="*/ 67 w 67"/>
                <a:gd name="T41" fmla="*/ 54 h 416"/>
                <a:gd name="T42" fmla="*/ 60 w 67"/>
                <a:gd name="T43" fmla="*/ 40 h 416"/>
                <a:gd name="T44" fmla="*/ 55 w 67"/>
                <a:gd name="T45" fmla="*/ 27 h 416"/>
                <a:gd name="T46" fmla="*/ 48 w 67"/>
                <a:gd name="T47" fmla="*/ 13 h 416"/>
                <a:gd name="T48" fmla="*/ 41 w 67"/>
                <a:gd name="T49"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416">
                  <a:moveTo>
                    <a:pt x="41" y="0"/>
                  </a:moveTo>
                  <a:lnTo>
                    <a:pt x="36" y="12"/>
                  </a:lnTo>
                  <a:lnTo>
                    <a:pt x="32" y="23"/>
                  </a:lnTo>
                  <a:lnTo>
                    <a:pt x="26" y="35"/>
                  </a:lnTo>
                  <a:lnTo>
                    <a:pt x="21" y="46"/>
                  </a:lnTo>
                  <a:lnTo>
                    <a:pt x="17" y="129"/>
                  </a:lnTo>
                  <a:lnTo>
                    <a:pt x="11" y="211"/>
                  </a:lnTo>
                  <a:lnTo>
                    <a:pt x="6" y="294"/>
                  </a:lnTo>
                  <a:lnTo>
                    <a:pt x="0" y="377"/>
                  </a:lnTo>
                  <a:lnTo>
                    <a:pt x="9" y="386"/>
                  </a:lnTo>
                  <a:lnTo>
                    <a:pt x="18" y="396"/>
                  </a:lnTo>
                  <a:lnTo>
                    <a:pt x="26" y="406"/>
                  </a:lnTo>
                  <a:lnTo>
                    <a:pt x="34" y="416"/>
                  </a:lnTo>
                  <a:lnTo>
                    <a:pt x="42" y="415"/>
                  </a:lnTo>
                  <a:lnTo>
                    <a:pt x="50" y="415"/>
                  </a:lnTo>
                  <a:lnTo>
                    <a:pt x="58" y="415"/>
                  </a:lnTo>
                  <a:lnTo>
                    <a:pt x="66" y="415"/>
                  </a:lnTo>
                  <a:lnTo>
                    <a:pt x="66" y="325"/>
                  </a:lnTo>
                  <a:lnTo>
                    <a:pt x="66" y="234"/>
                  </a:lnTo>
                  <a:lnTo>
                    <a:pt x="66" y="144"/>
                  </a:lnTo>
                  <a:lnTo>
                    <a:pt x="67" y="54"/>
                  </a:lnTo>
                  <a:lnTo>
                    <a:pt x="60" y="40"/>
                  </a:lnTo>
                  <a:lnTo>
                    <a:pt x="55" y="27"/>
                  </a:lnTo>
                  <a:lnTo>
                    <a:pt x="48" y="13"/>
                  </a:lnTo>
                  <a:lnTo>
                    <a:pt x="41" y="0"/>
                  </a:lnTo>
                  <a:close/>
                </a:path>
              </a:pathLst>
            </a:custGeom>
            <a:solidFill>
              <a:srgbClr val="5E6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78"/>
            <p:cNvSpPr>
              <a:spLocks/>
            </p:cNvSpPr>
            <p:nvPr/>
          </p:nvSpPr>
          <p:spPr bwMode="auto">
            <a:xfrm>
              <a:off x="4357688" y="3908425"/>
              <a:ext cx="49212" cy="323850"/>
            </a:xfrm>
            <a:custGeom>
              <a:avLst/>
              <a:gdLst>
                <a:gd name="T0" fmla="*/ 38 w 61"/>
                <a:gd name="T1" fmla="*/ 0 h 406"/>
                <a:gd name="T2" fmla="*/ 33 w 61"/>
                <a:gd name="T3" fmla="*/ 11 h 406"/>
                <a:gd name="T4" fmla="*/ 29 w 61"/>
                <a:gd name="T5" fmla="*/ 22 h 406"/>
                <a:gd name="T6" fmla="*/ 24 w 61"/>
                <a:gd name="T7" fmla="*/ 33 h 406"/>
                <a:gd name="T8" fmla="*/ 19 w 61"/>
                <a:gd name="T9" fmla="*/ 45 h 406"/>
                <a:gd name="T10" fmla="*/ 15 w 61"/>
                <a:gd name="T11" fmla="*/ 126 h 406"/>
                <a:gd name="T12" fmla="*/ 9 w 61"/>
                <a:gd name="T13" fmla="*/ 208 h 406"/>
                <a:gd name="T14" fmla="*/ 4 w 61"/>
                <a:gd name="T15" fmla="*/ 290 h 406"/>
                <a:gd name="T16" fmla="*/ 0 w 61"/>
                <a:gd name="T17" fmla="*/ 372 h 406"/>
                <a:gd name="T18" fmla="*/ 8 w 61"/>
                <a:gd name="T19" fmla="*/ 380 h 406"/>
                <a:gd name="T20" fmla="*/ 16 w 61"/>
                <a:gd name="T21" fmla="*/ 389 h 406"/>
                <a:gd name="T22" fmla="*/ 23 w 61"/>
                <a:gd name="T23" fmla="*/ 397 h 406"/>
                <a:gd name="T24" fmla="*/ 31 w 61"/>
                <a:gd name="T25" fmla="*/ 406 h 406"/>
                <a:gd name="T26" fmla="*/ 39 w 61"/>
                <a:gd name="T27" fmla="*/ 406 h 406"/>
                <a:gd name="T28" fmla="*/ 46 w 61"/>
                <a:gd name="T29" fmla="*/ 405 h 406"/>
                <a:gd name="T30" fmla="*/ 53 w 61"/>
                <a:gd name="T31" fmla="*/ 405 h 406"/>
                <a:gd name="T32" fmla="*/ 60 w 61"/>
                <a:gd name="T33" fmla="*/ 404 h 406"/>
                <a:gd name="T34" fmla="*/ 61 w 61"/>
                <a:gd name="T35" fmla="*/ 317 h 406"/>
                <a:gd name="T36" fmla="*/ 61 w 61"/>
                <a:gd name="T37" fmla="*/ 229 h 406"/>
                <a:gd name="T38" fmla="*/ 61 w 61"/>
                <a:gd name="T39" fmla="*/ 141 h 406"/>
                <a:gd name="T40" fmla="*/ 61 w 61"/>
                <a:gd name="T41" fmla="*/ 54 h 406"/>
                <a:gd name="T42" fmla="*/ 55 w 61"/>
                <a:gd name="T43" fmla="*/ 40 h 406"/>
                <a:gd name="T44" fmla="*/ 49 w 61"/>
                <a:gd name="T45" fmla="*/ 26 h 406"/>
                <a:gd name="T46" fmla="*/ 44 w 61"/>
                <a:gd name="T47" fmla="*/ 14 h 406"/>
                <a:gd name="T48" fmla="*/ 38 w 61"/>
                <a:gd name="T49"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406">
                  <a:moveTo>
                    <a:pt x="38" y="0"/>
                  </a:moveTo>
                  <a:lnTo>
                    <a:pt x="33" y="11"/>
                  </a:lnTo>
                  <a:lnTo>
                    <a:pt x="29" y="22"/>
                  </a:lnTo>
                  <a:lnTo>
                    <a:pt x="24" y="33"/>
                  </a:lnTo>
                  <a:lnTo>
                    <a:pt x="19" y="45"/>
                  </a:lnTo>
                  <a:lnTo>
                    <a:pt x="15" y="126"/>
                  </a:lnTo>
                  <a:lnTo>
                    <a:pt x="9" y="208"/>
                  </a:lnTo>
                  <a:lnTo>
                    <a:pt x="4" y="290"/>
                  </a:lnTo>
                  <a:lnTo>
                    <a:pt x="0" y="372"/>
                  </a:lnTo>
                  <a:lnTo>
                    <a:pt x="8" y="380"/>
                  </a:lnTo>
                  <a:lnTo>
                    <a:pt x="16" y="389"/>
                  </a:lnTo>
                  <a:lnTo>
                    <a:pt x="23" y="397"/>
                  </a:lnTo>
                  <a:lnTo>
                    <a:pt x="31" y="406"/>
                  </a:lnTo>
                  <a:lnTo>
                    <a:pt x="39" y="406"/>
                  </a:lnTo>
                  <a:lnTo>
                    <a:pt x="46" y="405"/>
                  </a:lnTo>
                  <a:lnTo>
                    <a:pt x="53" y="405"/>
                  </a:lnTo>
                  <a:lnTo>
                    <a:pt x="60" y="404"/>
                  </a:lnTo>
                  <a:lnTo>
                    <a:pt x="61" y="317"/>
                  </a:lnTo>
                  <a:lnTo>
                    <a:pt x="61" y="229"/>
                  </a:lnTo>
                  <a:lnTo>
                    <a:pt x="61" y="141"/>
                  </a:lnTo>
                  <a:lnTo>
                    <a:pt x="61" y="54"/>
                  </a:lnTo>
                  <a:lnTo>
                    <a:pt x="55" y="40"/>
                  </a:lnTo>
                  <a:lnTo>
                    <a:pt x="49" y="26"/>
                  </a:lnTo>
                  <a:lnTo>
                    <a:pt x="44" y="14"/>
                  </a:lnTo>
                  <a:lnTo>
                    <a:pt x="38" y="0"/>
                  </a:lnTo>
                  <a:close/>
                </a:path>
              </a:pathLst>
            </a:custGeom>
            <a:solidFill>
              <a:srgbClr val="636B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79"/>
            <p:cNvSpPr>
              <a:spLocks/>
            </p:cNvSpPr>
            <p:nvPr/>
          </p:nvSpPr>
          <p:spPr bwMode="auto">
            <a:xfrm>
              <a:off x="4359275" y="3913188"/>
              <a:ext cx="46037" cy="315913"/>
            </a:xfrm>
            <a:custGeom>
              <a:avLst/>
              <a:gdLst>
                <a:gd name="T0" fmla="*/ 37 w 58"/>
                <a:gd name="T1" fmla="*/ 0 h 397"/>
                <a:gd name="T2" fmla="*/ 32 w 58"/>
                <a:gd name="T3" fmla="*/ 10 h 397"/>
                <a:gd name="T4" fmla="*/ 29 w 58"/>
                <a:gd name="T5" fmla="*/ 20 h 397"/>
                <a:gd name="T6" fmla="*/ 24 w 58"/>
                <a:gd name="T7" fmla="*/ 31 h 397"/>
                <a:gd name="T8" fmla="*/ 19 w 58"/>
                <a:gd name="T9" fmla="*/ 41 h 397"/>
                <a:gd name="T10" fmla="*/ 15 w 58"/>
                <a:gd name="T11" fmla="*/ 122 h 397"/>
                <a:gd name="T12" fmla="*/ 10 w 58"/>
                <a:gd name="T13" fmla="*/ 202 h 397"/>
                <a:gd name="T14" fmla="*/ 5 w 58"/>
                <a:gd name="T15" fmla="*/ 284 h 397"/>
                <a:gd name="T16" fmla="*/ 0 w 58"/>
                <a:gd name="T17" fmla="*/ 365 h 397"/>
                <a:gd name="T18" fmla="*/ 8 w 58"/>
                <a:gd name="T19" fmla="*/ 373 h 397"/>
                <a:gd name="T20" fmla="*/ 15 w 58"/>
                <a:gd name="T21" fmla="*/ 381 h 397"/>
                <a:gd name="T22" fmla="*/ 23 w 58"/>
                <a:gd name="T23" fmla="*/ 389 h 397"/>
                <a:gd name="T24" fmla="*/ 30 w 58"/>
                <a:gd name="T25" fmla="*/ 397 h 397"/>
                <a:gd name="T26" fmla="*/ 37 w 58"/>
                <a:gd name="T27" fmla="*/ 396 h 397"/>
                <a:gd name="T28" fmla="*/ 43 w 58"/>
                <a:gd name="T29" fmla="*/ 395 h 397"/>
                <a:gd name="T30" fmla="*/ 49 w 58"/>
                <a:gd name="T31" fmla="*/ 395 h 397"/>
                <a:gd name="T32" fmla="*/ 55 w 58"/>
                <a:gd name="T33" fmla="*/ 394 h 397"/>
                <a:gd name="T34" fmla="*/ 56 w 58"/>
                <a:gd name="T35" fmla="*/ 308 h 397"/>
                <a:gd name="T36" fmla="*/ 56 w 58"/>
                <a:gd name="T37" fmla="*/ 222 h 397"/>
                <a:gd name="T38" fmla="*/ 56 w 58"/>
                <a:gd name="T39" fmla="*/ 137 h 397"/>
                <a:gd name="T40" fmla="*/ 58 w 58"/>
                <a:gd name="T41" fmla="*/ 51 h 397"/>
                <a:gd name="T42" fmla="*/ 53 w 58"/>
                <a:gd name="T43" fmla="*/ 39 h 397"/>
                <a:gd name="T44" fmla="*/ 47 w 58"/>
                <a:gd name="T45" fmla="*/ 25 h 397"/>
                <a:gd name="T46" fmla="*/ 43 w 58"/>
                <a:gd name="T47" fmla="*/ 12 h 397"/>
                <a:gd name="T48" fmla="*/ 37 w 58"/>
                <a:gd name="T49" fmla="*/ 0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7">
                  <a:moveTo>
                    <a:pt x="37" y="0"/>
                  </a:moveTo>
                  <a:lnTo>
                    <a:pt x="32" y="10"/>
                  </a:lnTo>
                  <a:lnTo>
                    <a:pt x="29" y="20"/>
                  </a:lnTo>
                  <a:lnTo>
                    <a:pt x="24" y="31"/>
                  </a:lnTo>
                  <a:lnTo>
                    <a:pt x="19" y="41"/>
                  </a:lnTo>
                  <a:lnTo>
                    <a:pt x="15" y="122"/>
                  </a:lnTo>
                  <a:lnTo>
                    <a:pt x="10" y="202"/>
                  </a:lnTo>
                  <a:lnTo>
                    <a:pt x="5" y="284"/>
                  </a:lnTo>
                  <a:lnTo>
                    <a:pt x="0" y="365"/>
                  </a:lnTo>
                  <a:lnTo>
                    <a:pt x="8" y="373"/>
                  </a:lnTo>
                  <a:lnTo>
                    <a:pt x="15" y="381"/>
                  </a:lnTo>
                  <a:lnTo>
                    <a:pt x="23" y="389"/>
                  </a:lnTo>
                  <a:lnTo>
                    <a:pt x="30" y="397"/>
                  </a:lnTo>
                  <a:lnTo>
                    <a:pt x="37" y="396"/>
                  </a:lnTo>
                  <a:lnTo>
                    <a:pt x="43" y="395"/>
                  </a:lnTo>
                  <a:lnTo>
                    <a:pt x="49" y="395"/>
                  </a:lnTo>
                  <a:lnTo>
                    <a:pt x="55" y="394"/>
                  </a:lnTo>
                  <a:lnTo>
                    <a:pt x="56" y="308"/>
                  </a:lnTo>
                  <a:lnTo>
                    <a:pt x="56" y="222"/>
                  </a:lnTo>
                  <a:lnTo>
                    <a:pt x="56" y="137"/>
                  </a:lnTo>
                  <a:lnTo>
                    <a:pt x="58" y="51"/>
                  </a:lnTo>
                  <a:lnTo>
                    <a:pt x="53" y="39"/>
                  </a:lnTo>
                  <a:lnTo>
                    <a:pt x="47" y="25"/>
                  </a:lnTo>
                  <a:lnTo>
                    <a:pt x="43" y="12"/>
                  </a:lnTo>
                  <a:lnTo>
                    <a:pt x="37" y="0"/>
                  </a:lnTo>
                  <a:close/>
                </a:path>
              </a:pathLst>
            </a:custGeom>
            <a:solidFill>
              <a:srgbClr val="6870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80"/>
            <p:cNvSpPr>
              <a:spLocks/>
            </p:cNvSpPr>
            <p:nvPr/>
          </p:nvSpPr>
          <p:spPr bwMode="auto">
            <a:xfrm>
              <a:off x="4360863" y="3917950"/>
              <a:ext cx="42862" cy="307975"/>
            </a:xfrm>
            <a:custGeom>
              <a:avLst/>
              <a:gdLst>
                <a:gd name="T0" fmla="*/ 35 w 53"/>
                <a:gd name="T1" fmla="*/ 0 h 388"/>
                <a:gd name="T2" fmla="*/ 30 w 53"/>
                <a:gd name="T3" fmla="*/ 11 h 388"/>
                <a:gd name="T4" fmla="*/ 27 w 53"/>
                <a:gd name="T5" fmla="*/ 20 h 388"/>
                <a:gd name="T6" fmla="*/ 23 w 53"/>
                <a:gd name="T7" fmla="*/ 30 h 388"/>
                <a:gd name="T8" fmla="*/ 19 w 53"/>
                <a:gd name="T9" fmla="*/ 39 h 388"/>
                <a:gd name="T10" fmla="*/ 14 w 53"/>
                <a:gd name="T11" fmla="*/ 120 h 388"/>
                <a:gd name="T12" fmla="*/ 9 w 53"/>
                <a:gd name="T13" fmla="*/ 199 h 388"/>
                <a:gd name="T14" fmla="*/ 5 w 53"/>
                <a:gd name="T15" fmla="*/ 280 h 388"/>
                <a:gd name="T16" fmla="*/ 0 w 53"/>
                <a:gd name="T17" fmla="*/ 361 h 388"/>
                <a:gd name="T18" fmla="*/ 7 w 53"/>
                <a:gd name="T19" fmla="*/ 368 h 388"/>
                <a:gd name="T20" fmla="*/ 14 w 53"/>
                <a:gd name="T21" fmla="*/ 375 h 388"/>
                <a:gd name="T22" fmla="*/ 21 w 53"/>
                <a:gd name="T23" fmla="*/ 381 h 388"/>
                <a:gd name="T24" fmla="*/ 28 w 53"/>
                <a:gd name="T25" fmla="*/ 388 h 388"/>
                <a:gd name="T26" fmla="*/ 34 w 53"/>
                <a:gd name="T27" fmla="*/ 387 h 388"/>
                <a:gd name="T28" fmla="*/ 39 w 53"/>
                <a:gd name="T29" fmla="*/ 386 h 388"/>
                <a:gd name="T30" fmla="*/ 44 w 53"/>
                <a:gd name="T31" fmla="*/ 386 h 388"/>
                <a:gd name="T32" fmla="*/ 50 w 53"/>
                <a:gd name="T33" fmla="*/ 385 h 388"/>
                <a:gd name="T34" fmla="*/ 51 w 53"/>
                <a:gd name="T35" fmla="*/ 301 h 388"/>
                <a:gd name="T36" fmla="*/ 52 w 53"/>
                <a:gd name="T37" fmla="*/ 218 h 388"/>
                <a:gd name="T38" fmla="*/ 52 w 53"/>
                <a:gd name="T39" fmla="*/ 134 h 388"/>
                <a:gd name="T40" fmla="*/ 53 w 53"/>
                <a:gd name="T41" fmla="*/ 51 h 388"/>
                <a:gd name="T42" fmla="*/ 49 w 53"/>
                <a:gd name="T43" fmla="*/ 38 h 388"/>
                <a:gd name="T44" fmla="*/ 44 w 53"/>
                <a:gd name="T45" fmla="*/ 25 h 388"/>
                <a:gd name="T46" fmla="*/ 39 w 53"/>
                <a:gd name="T47" fmla="*/ 13 h 388"/>
                <a:gd name="T48" fmla="*/ 35 w 53"/>
                <a:gd name="T49"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388">
                  <a:moveTo>
                    <a:pt x="35" y="0"/>
                  </a:moveTo>
                  <a:lnTo>
                    <a:pt x="30" y="11"/>
                  </a:lnTo>
                  <a:lnTo>
                    <a:pt x="27" y="20"/>
                  </a:lnTo>
                  <a:lnTo>
                    <a:pt x="23" y="30"/>
                  </a:lnTo>
                  <a:lnTo>
                    <a:pt x="19" y="39"/>
                  </a:lnTo>
                  <a:lnTo>
                    <a:pt x="14" y="120"/>
                  </a:lnTo>
                  <a:lnTo>
                    <a:pt x="9" y="199"/>
                  </a:lnTo>
                  <a:lnTo>
                    <a:pt x="5" y="280"/>
                  </a:lnTo>
                  <a:lnTo>
                    <a:pt x="0" y="361"/>
                  </a:lnTo>
                  <a:lnTo>
                    <a:pt x="7" y="368"/>
                  </a:lnTo>
                  <a:lnTo>
                    <a:pt x="14" y="375"/>
                  </a:lnTo>
                  <a:lnTo>
                    <a:pt x="21" y="381"/>
                  </a:lnTo>
                  <a:lnTo>
                    <a:pt x="28" y="388"/>
                  </a:lnTo>
                  <a:lnTo>
                    <a:pt x="34" y="387"/>
                  </a:lnTo>
                  <a:lnTo>
                    <a:pt x="39" y="386"/>
                  </a:lnTo>
                  <a:lnTo>
                    <a:pt x="44" y="386"/>
                  </a:lnTo>
                  <a:lnTo>
                    <a:pt x="50" y="385"/>
                  </a:lnTo>
                  <a:lnTo>
                    <a:pt x="51" y="301"/>
                  </a:lnTo>
                  <a:lnTo>
                    <a:pt x="52" y="218"/>
                  </a:lnTo>
                  <a:lnTo>
                    <a:pt x="52" y="134"/>
                  </a:lnTo>
                  <a:lnTo>
                    <a:pt x="53" y="51"/>
                  </a:lnTo>
                  <a:lnTo>
                    <a:pt x="49" y="38"/>
                  </a:lnTo>
                  <a:lnTo>
                    <a:pt x="44" y="25"/>
                  </a:lnTo>
                  <a:lnTo>
                    <a:pt x="39" y="13"/>
                  </a:lnTo>
                  <a:lnTo>
                    <a:pt x="35" y="0"/>
                  </a:lnTo>
                  <a:close/>
                </a:path>
              </a:pathLst>
            </a:custGeom>
            <a:solidFill>
              <a:srgbClr val="6B72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81"/>
            <p:cNvSpPr>
              <a:spLocks/>
            </p:cNvSpPr>
            <p:nvPr/>
          </p:nvSpPr>
          <p:spPr bwMode="auto">
            <a:xfrm>
              <a:off x="4362450" y="3921125"/>
              <a:ext cx="38100" cy="301625"/>
            </a:xfrm>
            <a:custGeom>
              <a:avLst/>
              <a:gdLst>
                <a:gd name="T0" fmla="*/ 34 w 49"/>
                <a:gd name="T1" fmla="*/ 0 h 379"/>
                <a:gd name="T2" fmla="*/ 30 w 49"/>
                <a:gd name="T3" fmla="*/ 9 h 379"/>
                <a:gd name="T4" fmla="*/ 26 w 49"/>
                <a:gd name="T5" fmla="*/ 18 h 379"/>
                <a:gd name="T6" fmla="*/ 22 w 49"/>
                <a:gd name="T7" fmla="*/ 28 h 379"/>
                <a:gd name="T8" fmla="*/ 18 w 49"/>
                <a:gd name="T9" fmla="*/ 37 h 379"/>
                <a:gd name="T10" fmla="*/ 13 w 49"/>
                <a:gd name="T11" fmla="*/ 116 h 379"/>
                <a:gd name="T12" fmla="*/ 10 w 49"/>
                <a:gd name="T13" fmla="*/ 196 h 379"/>
                <a:gd name="T14" fmla="*/ 5 w 49"/>
                <a:gd name="T15" fmla="*/ 275 h 379"/>
                <a:gd name="T16" fmla="*/ 0 w 49"/>
                <a:gd name="T17" fmla="*/ 355 h 379"/>
                <a:gd name="T18" fmla="*/ 7 w 49"/>
                <a:gd name="T19" fmla="*/ 360 h 379"/>
                <a:gd name="T20" fmla="*/ 14 w 49"/>
                <a:gd name="T21" fmla="*/ 366 h 379"/>
                <a:gd name="T22" fmla="*/ 21 w 49"/>
                <a:gd name="T23" fmla="*/ 373 h 379"/>
                <a:gd name="T24" fmla="*/ 27 w 49"/>
                <a:gd name="T25" fmla="*/ 379 h 379"/>
                <a:gd name="T26" fmla="*/ 31 w 49"/>
                <a:gd name="T27" fmla="*/ 378 h 379"/>
                <a:gd name="T28" fmla="*/ 37 w 49"/>
                <a:gd name="T29" fmla="*/ 375 h 379"/>
                <a:gd name="T30" fmla="*/ 42 w 49"/>
                <a:gd name="T31" fmla="*/ 374 h 379"/>
                <a:gd name="T32" fmla="*/ 46 w 49"/>
                <a:gd name="T33" fmla="*/ 373 h 379"/>
                <a:gd name="T34" fmla="*/ 48 w 49"/>
                <a:gd name="T35" fmla="*/ 291 h 379"/>
                <a:gd name="T36" fmla="*/ 49 w 49"/>
                <a:gd name="T37" fmla="*/ 211 h 379"/>
                <a:gd name="T38" fmla="*/ 49 w 49"/>
                <a:gd name="T39" fmla="*/ 129 h 379"/>
                <a:gd name="T40" fmla="*/ 49 w 49"/>
                <a:gd name="T41" fmla="*/ 48 h 379"/>
                <a:gd name="T42" fmla="*/ 45 w 49"/>
                <a:gd name="T43" fmla="*/ 36 h 379"/>
                <a:gd name="T44" fmla="*/ 42 w 49"/>
                <a:gd name="T45" fmla="*/ 24 h 379"/>
                <a:gd name="T46" fmla="*/ 38 w 49"/>
                <a:gd name="T47" fmla="*/ 11 h 379"/>
                <a:gd name="T48" fmla="*/ 34 w 49"/>
                <a:gd name="T49"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379">
                  <a:moveTo>
                    <a:pt x="34" y="0"/>
                  </a:moveTo>
                  <a:lnTo>
                    <a:pt x="30" y="9"/>
                  </a:lnTo>
                  <a:lnTo>
                    <a:pt x="26" y="18"/>
                  </a:lnTo>
                  <a:lnTo>
                    <a:pt x="22" y="28"/>
                  </a:lnTo>
                  <a:lnTo>
                    <a:pt x="18" y="37"/>
                  </a:lnTo>
                  <a:lnTo>
                    <a:pt x="13" y="116"/>
                  </a:lnTo>
                  <a:lnTo>
                    <a:pt x="10" y="196"/>
                  </a:lnTo>
                  <a:lnTo>
                    <a:pt x="5" y="275"/>
                  </a:lnTo>
                  <a:lnTo>
                    <a:pt x="0" y="355"/>
                  </a:lnTo>
                  <a:lnTo>
                    <a:pt x="7" y="360"/>
                  </a:lnTo>
                  <a:lnTo>
                    <a:pt x="14" y="366"/>
                  </a:lnTo>
                  <a:lnTo>
                    <a:pt x="21" y="373"/>
                  </a:lnTo>
                  <a:lnTo>
                    <a:pt x="27" y="379"/>
                  </a:lnTo>
                  <a:lnTo>
                    <a:pt x="31" y="378"/>
                  </a:lnTo>
                  <a:lnTo>
                    <a:pt x="37" y="375"/>
                  </a:lnTo>
                  <a:lnTo>
                    <a:pt x="42" y="374"/>
                  </a:lnTo>
                  <a:lnTo>
                    <a:pt x="46" y="373"/>
                  </a:lnTo>
                  <a:lnTo>
                    <a:pt x="48" y="291"/>
                  </a:lnTo>
                  <a:lnTo>
                    <a:pt x="49" y="211"/>
                  </a:lnTo>
                  <a:lnTo>
                    <a:pt x="49" y="129"/>
                  </a:lnTo>
                  <a:lnTo>
                    <a:pt x="49" y="48"/>
                  </a:lnTo>
                  <a:lnTo>
                    <a:pt x="45" y="36"/>
                  </a:lnTo>
                  <a:lnTo>
                    <a:pt x="42" y="24"/>
                  </a:lnTo>
                  <a:lnTo>
                    <a:pt x="38" y="11"/>
                  </a:lnTo>
                  <a:lnTo>
                    <a:pt x="34" y="0"/>
                  </a:lnTo>
                  <a:close/>
                </a:path>
              </a:pathLst>
            </a:custGeom>
            <a:solidFill>
              <a:srgbClr val="707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82"/>
            <p:cNvSpPr>
              <a:spLocks/>
            </p:cNvSpPr>
            <p:nvPr/>
          </p:nvSpPr>
          <p:spPr bwMode="auto">
            <a:xfrm>
              <a:off x="4362450" y="3925888"/>
              <a:ext cx="36512" cy="293688"/>
            </a:xfrm>
            <a:custGeom>
              <a:avLst/>
              <a:gdLst>
                <a:gd name="T0" fmla="*/ 32 w 44"/>
                <a:gd name="T1" fmla="*/ 0 h 368"/>
                <a:gd name="T2" fmla="*/ 28 w 44"/>
                <a:gd name="T3" fmla="*/ 7 h 368"/>
                <a:gd name="T4" fmla="*/ 25 w 44"/>
                <a:gd name="T5" fmla="*/ 16 h 368"/>
                <a:gd name="T6" fmla="*/ 21 w 44"/>
                <a:gd name="T7" fmla="*/ 24 h 368"/>
                <a:gd name="T8" fmla="*/ 17 w 44"/>
                <a:gd name="T9" fmla="*/ 33 h 368"/>
                <a:gd name="T10" fmla="*/ 12 w 44"/>
                <a:gd name="T11" fmla="*/ 111 h 368"/>
                <a:gd name="T12" fmla="*/ 9 w 44"/>
                <a:gd name="T13" fmla="*/ 190 h 368"/>
                <a:gd name="T14" fmla="*/ 4 w 44"/>
                <a:gd name="T15" fmla="*/ 268 h 368"/>
                <a:gd name="T16" fmla="*/ 0 w 44"/>
                <a:gd name="T17" fmla="*/ 346 h 368"/>
                <a:gd name="T18" fmla="*/ 6 w 44"/>
                <a:gd name="T19" fmla="*/ 352 h 368"/>
                <a:gd name="T20" fmla="*/ 12 w 44"/>
                <a:gd name="T21" fmla="*/ 358 h 368"/>
                <a:gd name="T22" fmla="*/ 19 w 44"/>
                <a:gd name="T23" fmla="*/ 363 h 368"/>
                <a:gd name="T24" fmla="*/ 25 w 44"/>
                <a:gd name="T25" fmla="*/ 368 h 368"/>
                <a:gd name="T26" fmla="*/ 29 w 44"/>
                <a:gd name="T27" fmla="*/ 367 h 368"/>
                <a:gd name="T28" fmla="*/ 33 w 44"/>
                <a:gd name="T29" fmla="*/ 366 h 368"/>
                <a:gd name="T30" fmla="*/ 36 w 44"/>
                <a:gd name="T31" fmla="*/ 364 h 368"/>
                <a:gd name="T32" fmla="*/ 41 w 44"/>
                <a:gd name="T33" fmla="*/ 363 h 368"/>
                <a:gd name="T34" fmla="*/ 42 w 44"/>
                <a:gd name="T35" fmla="*/ 283 h 368"/>
                <a:gd name="T36" fmla="*/ 43 w 44"/>
                <a:gd name="T37" fmla="*/ 204 h 368"/>
                <a:gd name="T38" fmla="*/ 43 w 44"/>
                <a:gd name="T39" fmla="*/ 125 h 368"/>
                <a:gd name="T40" fmla="*/ 44 w 44"/>
                <a:gd name="T41" fmla="*/ 46 h 368"/>
                <a:gd name="T42" fmla="*/ 42 w 44"/>
                <a:gd name="T43" fmla="*/ 34 h 368"/>
                <a:gd name="T44" fmla="*/ 39 w 44"/>
                <a:gd name="T45" fmla="*/ 23 h 368"/>
                <a:gd name="T46" fmla="*/ 35 w 44"/>
                <a:gd name="T47" fmla="*/ 11 h 368"/>
                <a:gd name="T48" fmla="*/ 32 w 44"/>
                <a:gd name="T49"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 h="368">
                  <a:moveTo>
                    <a:pt x="32" y="0"/>
                  </a:moveTo>
                  <a:lnTo>
                    <a:pt x="28" y="7"/>
                  </a:lnTo>
                  <a:lnTo>
                    <a:pt x="25" y="16"/>
                  </a:lnTo>
                  <a:lnTo>
                    <a:pt x="21" y="24"/>
                  </a:lnTo>
                  <a:lnTo>
                    <a:pt x="17" y="33"/>
                  </a:lnTo>
                  <a:lnTo>
                    <a:pt x="12" y="111"/>
                  </a:lnTo>
                  <a:lnTo>
                    <a:pt x="9" y="190"/>
                  </a:lnTo>
                  <a:lnTo>
                    <a:pt x="4" y="268"/>
                  </a:lnTo>
                  <a:lnTo>
                    <a:pt x="0" y="346"/>
                  </a:lnTo>
                  <a:lnTo>
                    <a:pt x="6" y="352"/>
                  </a:lnTo>
                  <a:lnTo>
                    <a:pt x="12" y="358"/>
                  </a:lnTo>
                  <a:lnTo>
                    <a:pt x="19" y="363"/>
                  </a:lnTo>
                  <a:lnTo>
                    <a:pt x="25" y="368"/>
                  </a:lnTo>
                  <a:lnTo>
                    <a:pt x="29" y="367"/>
                  </a:lnTo>
                  <a:lnTo>
                    <a:pt x="33" y="366"/>
                  </a:lnTo>
                  <a:lnTo>
                    <a:pt x="36" y="364"/>
                  </a:lnTo>
                  <a:lnTo>
                    <a:pt x="41" y="363"/>
                  </a:lnTo>
                  <a:lnTo>
                    <a:pt x="42" y="283"/>
                  </a:lnTo>
                  <a:lnTo>
                    <a:pt x="43" y="204"/>
                  </a:lnTo>
                  <a:lnTo>
                    <a:pt x="43" y="125"/>
                  </a:lnTo>
                  <a:lnTo>
                    <a:pt x="44" y="46"/>
                  </a:lnTo>
                  <a:lnTo>
                    <a:pt x="42" y="34"/>
                  </a:lnTo>
                  <a:lnTo>
                    <a:pt x="39" y="23"/>
                  </a:lnTo>
                  <a:lnTo>
                    <a:pt x="35" y="11"/>
                  </a:lnTo>
                  <a:lnTo>
                    <a:pt x="32" y="0"/>
                  </a:lnTo>
                  <a:close/>
                </a:path>
              </a:pathLst>
            </a:custGeom>
            <a:solidFill>
              <a:srgbClr val="777A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83"/>
            <p:cNvSpPr>
              <a:spLocks/>
            </p:cNvSpPr>
            <p:nvPr/>
          </p:nvSpPr>
          <p:spPr bwMode="auto">
            <a:xfrm>
              <a:off x="4364038" y="3930650"/>
              <a:ext cx="33337" cy="285750"/>
            </a:xfrm>
            <a:custGeom>
              <a:avLst/>
              <a:gdLst>
                <a:gd name="T0" fmla="*/ 30 w 40"/>
                <a:gd name="T1" fmla="*/ 0 h 361"/>
                <a:gd name="T2" fmla="*/ 26 w 40"/>
                <a:gd name="T3" fmla="*/ 8 h 361"/>
                <a:gd name="T4" fmla="*/ 23 w 40"/>
                <a:gd name="T5" fmla="*/ 15 h 361"/>
                <a:gd name="T6" fmla="*/ 19 w 40"/>
                <a:gd name="T7" fmla="*/ 23 h 361"/>
                <a:gd name="T8" fmla="*/ 16 w 40"/>
                <a:gd name="T9" fmla="*/ 31 h 361"/>
                <a:gd name="T10" fmla="*/ 11 w 40"/>
                <a:gd name="T11" fmla="*/ 110 h 361"/>
                <a:gd name="T12" fmla="*/ 8 w 40"/>
                <a:gd name="T13" fmla="*/ 187 h 361"/>
                <a:gd name="T14" fmla="*/ 4 w 40"/>
                <a:gd name="T15" fmla="*/ 265 h 361"/>
                <a:gd name="T16" fmla="*/ 0 w 40"/>
                <a:gd name="T17" fmla="*/ 342 h 361"/>
                <a:gd name="T18" fmla="*/ 6 w 40"/>
                <a:gd name="T19" fmla="*/ 347 h 361"/>
                <a:gd name="T20" fmla="*/ 11 w 40"/>
                <a:gd name="T21" fmla="*/ 352 h 361"/>
                <a:gd name="T22" fmla="*/ 17 w 40"/>
                <a:gd name="T23" fmla="*/ 356 h 361"/>
                <a:gd name="T24" fmla="*/ 23 w 40"/>
                <a:gd name="T25" fmla="*/ 361 h 361"/>
                <a:gd name="T26" fmla="*/ 26 w 40"/>
                <a:gd name="T27" fmla="*/ 359 h 361"/>
                <a:gd name="T28" fmla="*/ 30 w 40"/>
                <a:gd name="T29" fmla="*/ 357 h 361"/>
                <a:gd name="T30" fmla="*/ 32 w 40"/>
                <a:gd name="T31" fmla="*/ 355 h 361"/>
                <a:gd name="T32" fmla="*/ 36 w 40"/>
                <a:gd name="T33" fmla="*/ 354 h 361"/>
                <a:gd name="T34" fmla="*/ 37 w 40"/>
                <a:gd name="T35" fmla="*/ 277 h 361"/>
                <a:gd name="T36" fmla="*/ 38 w 40"/>
                <a:gd name="T37" fmla="*/ 200 h 361"/>
                <a:gd name="T38" fmla="*/ 39 w 40"/>
                <a:gd name="T39" fmla="*/ 122 h 361"/>
                <a:gd name="T40" fmla="*/ 40 w 40"/>
                <a:gd name="T41" fmla="*/ 45 h 361"/>
                <a:gd name="T42" fmla="*/ 38 w 40"/>
                <a:gd name="T43" fmla="*/ 34 h 361"/>
                <a:gd name="T44" fmla="*/ 36 w 40"/>
                <a:gd name="T45" fmla="*/ 22 h 361"/>
                <a:gd name="T46" fmla="*/ 32 w 40"/>
                <a:gd name="T47" fmla="*/ 12 h 361"/>
                <a:gd name="T48" fmla="*/ 30 w 40"/>
                <a:gd name="T49"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361">
                  <a:moveTo>
                    <a:pt x="30" y="0"/>
                  </a:moveTo>
                  <a:lnTo>
                    <a:pt x="26" y="8"/>
                  </a:lnTo>
                  <a:lnTo>
                    <a:pt x="23" y="15"/>
                  </a:lnTo>
                  <a:lnTo>
                    <a:pt x="19" y="23"/>
                  </a:lnTo>
                  <a:lnTo>
                    <a:pt x="16" y="31"/>
                  </a:lnTo>
                  <a:lnTo>
                    <a:pt x="11" y="110"/>
                  </a:lnTo>
                  <a:lnTo>
                    <a:pt x="8" y="187"/>
                  </a:lnTo>
                  <a:lnTo>
                    <a:pt x="4" y="265"/>
                  </a:lnTo>
                  <a:lnTo>
                    <a:pt x="0" y="342"/>
                  </a:lnTo>
                  <a:lnTo>
                    <a:pt x="6" y="347"/>
                  </a:lnTo>
                  <a:lnTo>
                    <a:pt x="11" y="352"/>
                  </a:lnTo>
                  <a:lnTo>
                    <a:pt x="17" y="356"/>
                  </a:lnTo>
                  <a:lnTo>
                    <a:pt x="23" y="361"/>
                  </a:lnTo>
                  <a:lnTo>
                    <a:pt x="26" y="359"/>
                  </a:lnTo>
                  <a:lnTo>
                    <a:pt x="30" y="357"/>
                  </a:lnTo>
                  <a:lnTo>
                    <a:pt x="32" y="355"/>
                  </a:lnTo>
                  <a:lnTo>
                    <a:pt x="36" y="354"/>
                  </a:lnTo>
                  <a:lnTo>
                    <a:pt x="37" y="277"/>
                  </a:lnTo>
                  <a:lnTo>
                    <a:pt x="38" y="200"/>
                  </a:lnTo>
                  <a:lnTo>
                    <a:pt x="39" y="122"/>
                  </a:lnTo>
                  <a:lnTo>
                    <a:pt x="40" y="45"/>
                  </a:lnTo>
                  <a:lnTo>
                    <a:pt x="38" y="34"/>
                  </a:lnTo>
                  <a:lnTo>
                    <a:pt x="36" y="22"/>
                  </a:lnTo>
                  <a:lnTo>
                    <a:pt x="32" y="12"/>
                  </a:lnTo>
                  <a:lnTo>
                    <a:pt x="30" y="0"/>
                  </a:lnTo>
                  <a:close/>
                </a:path>
              </a:pathLst>
            </a:custGeom>
            <a:solidFill>
              <a:srgbClr val="7A7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84"/>
            <p:cNvSpPr>
              <a:spLocks/>
            </p:cNvSpPr>
            <p:nvPr/>
          </p:nvSpPr>
          <p:spPr bwMode="auto">
            <a:xfrm>
              <a:off x="4365625" y="3933825"/>
              <a:ext cx="28575" cy="279400"/>
            </a:xfrm>
            <a:custGeom>
              <a:avLst/>
              <a:gdLst>
                <a:gd name="T0" fmla="*/ 29 w 37"/>
                <a:gd name="T1" fmla="*/ 0 h 351"/>
                <a:gd name="T2" fmla="*/ 26 w 37"/>
                <a:gd name="T3" fmla="*/ 8 h 351"/>
                <a:gd name="T4" fmla="*/ 23 w 37"/>
                <a:gd name="T5" fmla="*/ 15 h 351"/>
                <a:gd name="T6" fmla="*/ 20 w 37"/>
                <a:gd name="T7" fmla="*/ 22 h 351"/>
                <a:gd name="T8" fmla="*/ 16 w 37"/>
                <a:gd name="T9" fmla="*/ 29 h 351"/>
                <a:gd name="T10" fmla="*/ 11 w 37"/>
                <a:gd name="T11" fmla="*/ 106 h 351"/>
                <a:gd name="T12" fmla="*/ 8 w 37"/>
                <a:gd name="T13" fmla="*/ 183 h 351"/>
                <a:gd name="T14" fmla="*/ 5 w 37"/>
                <a:gd name="T15" fmla="*/ 260 h 351"/>
                <a:gd name="T16" fmla="*/ 0 w 37"/>
                <a:gd name="T17" fmla="*/ 337 h 351"/>
                <a:gd name="T18" fmla="*/ 6 w 37"/>
                <a:gd name="T19" fmla="*/ 342 h 351"/>
                <a:gd name="T20" fmla="*/ 11 w 37"/>
                <a:gd name="T21" fmla="*/ 345 h 351"/>
                <a:gd name="T22" fmla="*/ 16 w 37"/>
                <a:gd name="T23" fmla="*/ 349 h 351"/>
                <a:gd name="T24" fmla="*/ 22 w 37"/>
                <a:gd name="T25" fmla="*/ 351 h 351"/>
                <a:gd name="T26" fmla="*/ 24 w 37"/>
                <a:gd name="T27" fmla="*/ 349 h 351"/>
                <a:gd name="T28" fmla="*/ 26 w 37"/>
                <a:gd name="T29" fmla="*/ 348 h 351"/>
                <a:gd name="T30" fmla="*/ 29 w 37"/>
                <a:gd name="T31" fmla="*/ 345 h 351"/>
                <a:gd name="T32" fmla="*/ 31 w 37"/>
                <a:gd name="T33" fmla="*/ 344 h 351"/>
                <a:gd name="T34" fmla="*/ 32 w 37"/>
                <a:gd name="T35" fmla="*/ 268 h 351"/>
                <a:gd name="T36" fmla="*/ 35 w 37"/>
                <a:gd name="T37" fmla="*/ 193 h 351"/>
                <a:gd name="T38" fmla="*/ 36 w 37"/>
                <a:gd name="T39" fmla="*/ 119 h 351"/>
                <a:gd name="T40" fmla="*/ 37 w 37"/>
                <a:gd name="T41" fmla="*/ 44 h 351"/>
                <a:gd name="T42" fmla="*/ 35 w 37"/>
                <a:gd name="T43" fmla="*/ 33 h 351"/>
                <a:gd name="T44" fmla="*/ 33 w 37"/>
                <a:gd name="T45" fmla="*/ 22 h 351"/>
                <a:gd name="T46" fmla="*/ 31 w 37"/>
                <a:gd name="T47" fmla="*/ 11 h 351"/>
                <a:gd name="T48" fmla="*/ 29 w 37"/>
                <a:gd name="T49"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351">
                  <a:moveTo>
                    <a:pt x="29" y="0"/>
                  </a:moveTo>
                  <a:lnTo>
                    <a:pt x="26" y="8"/>
                  </a:lnTo>
                  <a:lnTo>
                    <a:pt x="23" y="15"/>
                  </a:lnTo>
                  <a:lnTo>
                    <a:pt x="20" y="22"/>
                  </a:lnTo>
                  <a:lnTo>
                    <a:pt x="16" y="29"/>
                  </a:lnTo>
                  <a:lnTo>
                    <a:pt x="11" y="106"/>
                  </a:lnTo>
                  <a:lnTo>
                    <a:pt x="8" y="183"/>
                  </a:lnTo>
                  <a:lnTo>
                    <a:pt x="5" y="260"/>
                  </a:lnTo>
                  <a:lnTo>
                    <a:pt x="0" y="337"/>
                  </a:lnTo>
                  <a:lnTo>
                    <a:pt x="6" y="342"/>
                  </a:lnTo>
                  <a:lnTo>
                    <a:pt x="11" y="345"/>
                  </a:lnTo>
                  <a:lnTo>
                    <a:pt x="16" y="349"/>
                  </a:lnTo>
                  <a:lnTo>
                    <a:pt x="22" y="351"/>
                  </a:lnTo>
                  <a:lnTo>
                    <a:pt x="24" y="349"/>
                  </a:lnTo>
                  <a:lnTo>
                    <a:pt x="26" y="348"/>
                  </a:lnTo>
                  <a:lnTo>
                    <a:pt x="29" y="345"/>
                  </a:lnTo>
                  <a:lnTo>
                    <a:pt x="31" y="344"/>
                  </a:lnTo>
                  <a:lnTo>
                    <a:pt x="32" y="268"/>
                  </a:lnTo>
                  <a:lnTo>
                    <a:pt x="35" y="193"/>
                  </a:lnTo>
                  <a:lnTo>
                    <a:pt x="36" y="119"/>
                  </a:lnTo>
                  <a:lnTo>
                    <a:pt x="37" y="44"/>
                  </a:lnTo>
                  <a:lnTo>
                    <a:pt x="35" y="33"/>
                  </a:lnTo>
                  <a:lnTo>
                    <a:pt x="33" y="22"/>
                  </a:lnTo>
                  <a:lnTo>
                    <a:pt x="31" y="11"/>
                  </a:lnTo>
                  <a:lnTo>
                    <a:pt x="29" y="0"/>
                  </a:lnTo>
                  <a:close/>
                </a:path>
              </a:pathLst>
            </a:custGeom>
            <a:solidFill>
              <a:srgbClr val="7F82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85"/>
            <p:cNvSpPr>
              <a:spLocks/>
            </p:cNvSpPr>
            <p:nvPr/>
          </p:nvSpPr>
          <p:spPr bwMode="auto">
            <a:xfrm>
              <a:off x="4367213" y="3938588"/>
              <a:ext cx="25400" cy="271463"/>
            </a:xfrm>
            <a:custGeom>
              <a:avLst/>
              <a:gdLst>
                <a:gd name="T0" fmla="*/ 27 w 31"/>
                <a:gd name="T1" fmla="*/ 0 h 342"/>
                <a:gd name="T2" fmla="*/ 24 w 31"/>
                <a:gd name="T3" fmla="*/ 7 h 342"/>
                <a:gd name="T4" fmla="*/ 21 w 31"/>
                <a:gd name="T5" fmla="*/ 12 h 342"/>
                <a:gd name="T6" fmla="*/ 18 w 31"/>
                <a:gd name="T7" fmla="*/ 19 h 342"/>
                <a:gd name="T8" fmla="*/ 15 w 31"/>
                <a:gd name="T9" fmla="*/ 26 h 342"/>
                <a:gd name="T10" fmla="*/ 11 w 31"/>
                <a:gd name="T11" fmla="*/ 102 h 342"/>
                <a:gd name="T12" fmla="*/ 7 w 31"/>
                <a:gd name="T13" fmla="*/ 178 h 342"/>
                <a:gd name="T14" fmla="*/ 4 w 31"/>
                <a:gd name="T15" fmla="*/ 255 h 342"/>
                <a:gd name="T16" fmla="*/ 0 w 31"/>
                <a:gd name="T17" fmla="*/ 331 h 342"/>
                <a:gd name="T18" fmla="*/ 5 w 31"/>
                <a:gd name="T19" fmla="*/ 334 h 342"/>
                <a:gd name="T20" fmla="*/ 11 w 31"/>
                <a:gd name="T21" fmla="*/ 336 h 342"/>
                <a:gd name="T22" fmla="*/ 15 w 31"/>
                <a:gd name="T23" fmla="*/ 339 h 342"/>
                <a:gd name="T24" fmla="*/ 20 w 31"/>
                <a:gd name="T25" fmla="*/ 342 h 342"/>
                <a:gd name="T26" fmla="*/ 21 w 31"/>
                <a:gd name="T27" fmla="*/ 339 h 342"/>
                <a:gd name="T28" fmla="*/ 23 w 31"/>
                <a:gd name="T29" fmla="*/ 337 h 342"/>
                <a:gd name="T30" fmla="*/ 24 w 31"/>
                <a:gd name="T31" fmla="*/ 335 h 342"/>
                <a:gd name="T32" fmla="*/ 26 w 31"/>
                <a:gd name="T33" fmla="*/ 331 h 342"/>
                <a:gd name="T34" fmla="*/ 27 w 31"/>
                <a:gd name="T35" fmla="*/ 259 h 342"/>
                <a:gd name="T36" fmla="*/ 29 w 31"/>
                <a:gd name="T37" fmla="*/ 186 h 342"/>
                <a:gd name="T38" fmla="*/ 30 w 31"/>
                <a:gd name="T39" fmla="*/ 115 h 342"/>
                <a:gd name="T40" fmla="*/ 31 w 31"/>
                <a:gd name="T41" fmla="*/ 42 h 342"/>
                <a:gd name="T42" fmla="*/ 30 w 31"/>
                <a:gd name="T43" fmla="*/ 32 h 342"/>
                <a:gd name="T44" fmla="*/ 29 w 31"/>
                <a:gd name="T45" fmla="*/ 20 h 342"/>
                <a:gd name="T46" fmla="*/ 28 w 31"/>
                <a:gd name="T47" fmla="*/ 10 h 342"/>
                <a:gd name="T48" fmla="*/ 27 w 31"/>
                <a:gd name="T49"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342">
                  <a:moveTo>
                    <a:pt x="27" y="0"/>
                  </a:moveTo>
                  <a:lnTo>
                    <a:pt x="24" y="7"/>
                  </a:lnTo>
                  <a:lnTo>
                    <a:pt x="21" y="12"/>
                  </a:lnTo>
                  <a:lnTo>
                    <a:pt x="18" y="19"/>
                  </a:lnTo>
                  <a:lnTo>
                    <a:pt x="15" y="26"/>
                  </a:lnTo>
                  <a:lnTo>
                    <a:pt x="11" y="102"/>
                  </a:lnTo>
                  <a:lnTo>
                    <a:pt x="7" y="178"/>
                  </a:lnTo>
                  <a:lnTo>
                    <a:pt x="4" y="255"/>
                  </a:lnTo>
                  <a:lnTo>
                    <a:pt x="0" y="331"/>
                  </a:lnTo>
                  <a:lnTo>
                    <a:pt x="5" y="334"/>
                  </a:lnTo>
                  <a:lnTo>
                    <a:pt x="11" y="336"/>
                  </a:lnTo>
                  <a:lnTo>
                    <a:pt x="15" y="339"/>
                  </a:lnTo>
                  <a:lnTo>
                    <a:pt x="20" y="342"/>
                  </a:lnTo>
                  <a:lnTo>
                    <a:pt x="21" y="339"/>
                  </a:lnTo>
                  <a:lnTo>
                    <a:pt x="23" y="337"/>
                  </a:lnTo>
                  <a:lnTo>
                    <a:pt x="24" y="335"/>
                  </a:lnTo>
                  <a:lnTo>
                    <a:pt x="26" y="331"/>
                  </a:lnTo>
                  <a:lnTo>
                    <a:pt x="27" y="259"/>
                  </a:lnTo>
                  <a:lnTo>
                    <a:pt x="29" y="186"/>
                  </a:lnTo>
                  <a:lnTo>
                    <a:pt x="30" y="115"/>
                  </a:lnTo>
                  <a:lnTo>
                    <a:pt x="31" y="42"/>
                  </a:lnTo>
                  <a:lnTo>
                    <a:pt x="30" y="32"/>
                  </a:lnTo>
                  <a:lnTo>
                    <a:pt x="29" y="20"/>
                  </a:lnTo>
                  <a:lnTo>
                    <a:pt x="28" y="10"/>
                  </a:lnTo>
                  <a:lnTo>
                    <a:pt x="27" y="0"/>
                  </a:lnTo>
                  <a:close/>
                </a:path>
              </a:pathLst>
            </a:custGeom>
            <a:solidFill>
              <a:srgbClr val="8487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86"/>
            <p:cNvSpPr>
              <a:spLocks/>
            </p:cNvSpPr>
            <p:nvPr/>
          </p:nvSpPr>
          <p:spPr bwMode="auto">
            <a:xfrm>
              <a:off x="4368800" y="3943350"/>
              <a:ext cx="22225" cy="263525"/>
            </a:xfrm>
            <a:custGeom>
              <a:avLst/>
              <a:gdLst>
                <a:gd name="T0" fmla="*/ 26 w 28"/>
                <a:gd name="T1" fmla="*/ 0 h 333"/>
                <a:gd name="T2" fmla="*/ 15 w 28"/>
                <a:gd name="T3" fmla="*/ 23 h 333"/>
                <a:gd name="T4" fmla="*/ 0 w 28"/>
                <a:gd name="T5" fmla="*/ 325 h 333"/>
                <a:gd name="T6" fmla="*/ 19 w 28"/>
                <a:gd name="T7" fmla="*/ 333 h 333"/>
                <a:gd name="T8" fmla="*/ 21 w 28"/>
                <a:gd name="T9" fmla="*/ 323 h 333"/>
                <a:gd name="T10" fmla="*/ 28 w 28"/>
                <a:gd name="T11" fmla="*/ 41 h 333"/>
                <a:gd name="T12" fmla="*/ 26 w 28"/>
                <a:gd name="T13" fmla="*/ 0 h 333"/>
              </a:gdLst>
              <a:ahLst/>
              <a:cxnLst>
                <a:cxn ang="0">
                  <a:pos x="T0" y="T1"/>
                </a:cxn>
                <a:cxn ang="0">
                  <a:pos x="T2" y="T3"/>
                </a:cxn>
                <a:cxn ang="0">
                  <a:pos x="T4" y="T5"/>
                </a:cxn>
                <a:cxn ang="0">
                  <a:pos x="T6" y="T7"/>
                </a:cxn>
                <a:cxn ang="0">
                  <a:pos x="T8" y="T9"/>
                </a:cxn>
                <a:cxn ang="0">
                  <a:pos x="T10" y="T11"/>
                </a:cxn>
                <a:cxn ang="0">
                  <a:pos x="T12" y="T13"/>
                </a:cxn>
              </a:cxnLst>
              <a:rect l="0" t="0" r="r" b="b"/>
              <a:pathLst>
                <a:path w="28" h="333">
                  <a:moveTo>
                    <a:pt x="26" y="0"/>
                  </a:moveTo>
                  <a:lnTo>
                    <a:pt x="15" y="23"/>
                  </a:lnTo>
                  <a:lnTo>
                    <a:pt x="0" y="325"/>
                  </a:lnTo>
                  <a:lnTo>
                    <a:pt x="19" y="333"/>
                  </a:lnTo>
                  <a:lnTo>
                    <a:pt x="21" y="323"/>
                  </a:lnTo>
                  <a:lnTo>
                    <a:pt x="28" y="41"/>
                  </a:lnTo>
                  <a:lnTo>
                    <a:pt x="26" y="0"/>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87"/>
            <p:cNvSpPr>
              <a:spLocks/>
            </p:cNvSpPr>
            <p:nvPr/>
          </p:nvSpPr>
          <p:spPr bwMode="auto">
            <a:xfrm>
              <a:off x="4686300" y="3757613"/>
              <a:ext cx="595312" cy="123825"/>
            </a:xfrm>
            <a:custGeom>
              <a:avLst/>
              <a:gdLst>
                <a:gd name="T0" fmla="*/ 0 w 750"/>
                <a:gd name="T1" fmla="*/ 92 h 154"/>
                <a:gd name="T2" fmla="*/ 47 w 750"/>
                <a:gd name="T3" fmla="*/ 65 h 154"/>
                <a:gd name="T4" fmla="*/ 90 w 750"/>
                <a:gd name="T5" fmla="*/ 45 h 154"/>
                <a:gd name="T6" fmla="*/ 134 w 750"/>
                <a:gd name="T7" fmla="*/ 27 h 154"/>
                <a:gd name="T8" fmla="*/ 178 w 750"/>
                <a:gd name="T9" fmla="*/ 15 h 154"/>
                <a:gd name="T10" fmla="*/ 219 w 750"/>
                <a:gd name="T11" fmla="*/ 5 h 154"/>
                <a:gd name="T12" fmla="*/ 262 w 750"/>
                <a:gd name="T13" fmla="*/ 1 h 154"/>
                <a:gd name="T14" fmla="*/ 304 w 750"/>
                <a:gd name="T15" fmla="*/ 0 h 154"/>
                <a:gd name="T16" fmla="*/ 346 w 750"/>
                <a:gd name="T17" fmla="*/ 1 h 154"/>
                <a:gd name="T18" fmla="*/ 389 w 750"/>
                <a:gd name="T19" fmla="*/ 4 h 154"/>
                <a:gd name="T20" fmla="*/ 432 w 750"/>
                <a:gd name="T21" fmla="*/ 11 h 154"/>
                <a:gd name="T22" fmla="*/ 476 w 750"/>
                <a:gd name="T23" fmla="*/ 20 h 154"/>
                <a:gd name="T24" fmla="*/ 521 w 750"/>
                <a:gd name="T25" fmla="*/ 31 h 154"/>
                <a:gd name="T26" fmla="*/ 568 w 750"/>
                <a:gd name="T27" fmla="*/ 43 h 154"/>
                <a:gd name="T28" fmla="*/ 615 w 750"/>
                <a:gd name="T29" fmla="*/ 57 h 154"/>
                <a:gd name="T30" fmla="*/ 664 w 750"/>
                <a:gd name="T31" fmla="*/ 72 h 154"/>
                <a:gd name="T32" fmla="*/ 716 w 750"/>
                <a:gd name="T33" fmla="*/ 87 h 154"/>
                <a:gd name="T34" fmla="*/ 735 w 750"/>
                <a:gd name="T35" fmla="*/ 113 h 154"/>
                <a:gd name="T36" fmla="*/ 745 w 750"/>
                <a:gd name="T37" fmla="*/ 132 h 154"/>
                <a:gd name="T38" fmla="*/ 750 w 750"/>
                <a:gd name="T39" fmla="*/ 146 h 154"/>
                <a:gd name="T40" fmla="*/ 747 w 750"/>
                <a:gd name="T41" fmla="*/ 153 h 154"/>
                <a:gd name="T42" fmla="*/ 738 w 750"/>
                <a:gd name="T43" fmla="*/ 154 h 154"/>
                <a:gd name="T44" fmla="*/ 723 w 750"/>
                <a:gd name="T45" fmla="*/ 149 h 154"/>
                <a:gd name="T46" fmla="*/ 701 w 750"/>
                <a:gd name="T47" fmla="*/ 139 h 154"/>
                <a:gd name="T48" fmla="*/ 675 w 750"/>
                <a:gd name="T49" fmla="*/ 123 h 154"/>
                <a:gd name="T50" fmla="*/ 630 w 750"/>
                <a:gd name="T51" fmla="*/ 110 h 154"/>
                <a:gd name="T52" fmla="*/ 585 w 750"/>
                <a:gd name="T53" fmla="*/ 98 h 154"/>
                <a:gd name="T54" fmla="*/ 541 w 750"/>
                <a:gd name="T55" fmla="*/ 85 h 154"/>
                <a:gd name="T56" fmla="*/ 497 w 750"/>
                <a:gd name="T57" fmla="*/ 72 h 154"/>
                <a:gd name="T58" fmla="*/ 456 w 750"/>
                <a:gd name="T59" fmla="*/ 62 h 154"/>
                <a:gd name="T60" fmla="*/ 413 w 750"/>
                <a:gd name="T61" fmla="*/ 53 h 154"/>
                <a:gd name="T62" fmla="*/ 373 w 750"/>
                <a:gd name="T63" fmla="*/ 46 h 154"/>
                <a:gd name="T64" fmla="*/ 332 w 750"/>
                <a:gd name="T65" fmla="*/ 40 h 154"/>
                <a:gd name="T66" fmla="*/ 293 w 750"/>
                <a:gd name="T67" fmla="*/ 38 h 154"/>
                <a:gd name="T68" fmla="*/ 255 w 750"/>
                <a:gd name="T69" fmla="*/ 39 h 154"/>
                <a:gd name="T70" fmla="*/ 218 w 750"/>
                <a:gd name="T71" fmla="*/ 42 h 154"/>
                <a:gd name="T72" fmla="*/ 183 w 750"/>
                <a:gd name="T73" fmla="*/ 50 h 154"/>
                <a:gd name="T74" fmla="*/ 147 w 750"/>
                <a:gd name="T75" fmla="*/ 63 h 154"/>
                <a:gd name="T76" fmla="*/ 112 w 750"/>
                <a:gd name="T77" fmla="*/ 79 h 154"/>
                <a:gd name="T78" fmla="*/ 80 w 750"/>
                <a:gd name="T79" fmla="*/ 101 h 154"/>
                <a:gd name="T80" fmla="*/ 48 w 750"/>
                <a:gd name="T81" fmla="*/ 129 h 154"/>
                <a:gd name="T82" fmla="*/ 0 w 750"/>
                <a:gd name="T83" fmla="*/ 9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50" h="154">
                  <a:moveTo>
                    <a:pt x="0" y="92"/>
                  </a:moveTo>
                  <a:lnTo>
                    <a:pt x="47" y="65"/>
                  </a:lnTo>
                  <a:lnTo>
                    <a:pt x="90" y="45"/>
                  </a:lnTo>
                  <a:lnTo>
                    <a:pt x="134" y="27"/>
                  </a:lnTo>
                  <a:lnTo>
                    <a:pt x="178" y="15"/>
                  </a:lnTo>
                  <a:lnTo>
                    <a:pt x="219" y="5"/>
                  </a:lnTo>
                  <a:lnTo>
                    <a:pt x="262" y="1"/>
                  </a:lnTo>
                  <a:lnTo>
                    <a:pt x="304" y="0"/>
                  </a:lnTo>
                  <a:lnTo>
                    <a:pt x="346" y="1"/>
                  </a:lnTo>
                  <a:lnTo>
                    <a:pt x="389" y="4"/>
                  </a:lnTo>
                  <a:lnTo>
                    <a:pt x="432" y="11"/>
                  </a:lnTo>
                  <a:lnTo>
                    <a:pt x="476" y="20"/>
                  </a:lnTo>
                  <a:lnTo>
                    <a:pt x="521" y="31"/>
                  </a:lnTo>
                  <a:lnTo>
                    <a:pt x="568" y="43"/>
                  </a:lnTo>
                  <a:lnTo>
                    <a:pt x="615" y="57"/>
                  </a:lnTo>
                  <a:lnTo>
                    <a:pt x="664" y="72"/>
                  </a:lnTo>
                  <a:lnTo>
                    <a:pt x="716" y="87"/>
                  </a:lnTo>
                  <a:lnTo>
                    <a:pt x="735" y="113"/>
                  </a:lnTo>
                  <a:lnTo>
                    <a:pt x="745" y="132"/>
                  </a:lnTo>
                  <a:lnTo>
                    <a:pt x="750" y="146"/>
                  </a:lnTo>
                  <a:lnTo>
                    <a:pt x="747" y="153"/>
                  </a:lnTo>
                  <a:lnTo>
                    <a:pt x="738" y="154"/>
                  </a:lnTo>
                  <a:lnTo>
                    <a:pt x="723" y="149"/>
                  </a:lnTo>
                  <a:lnTo>
                    <a:pt x="701" y="139"/>
                  </a:lnTo>
                  <a:lnTo>
                    <a:pt x="675" y="123"/>
                  </a:lnTo>
                  <a:lnTo>
                    <a:pt x="630" y="110"/>
                  </a:lnTo>
                  <a:lnTo>
                    <a:pt x="585" y="98"/>
                  </a:lnTo>
                  <a:lnTo>
                    <a:pt x="541" y="85"/>
                  </a:lnTo>
                  <a:lnTo>
                    <a:pt x="497" y="72"/>
                  </a:lnTo>
                  <a:lnTo>
                    <a:pt x="456" y="62"/>
                  </a:lnTo>
                  <a:lnTo>
                    <a:pt x="413" y="53"/>
                  </a:lnTo>
                  <a:lnTo>
                    <a:pt x="373" y="46"/>
                  </a:lnTo>
                  <a:lnTo>
                    <a:pt x="332" y="40"/>
                  </a:lnTo>
                  <a:lnTo>
                    <a:pt x="293" y="38"/>
                  </a:lnTo>
                  <a:lnTo>
                    <a:pt x="255" y="39"/>
                  </a:lnTo>
                  <a:lnTo>
                    <a:pt x="218" y="42"/>
                  </a:lnTo>
                  <a:lnTo>
                    <a:pt x="183" y="50"/>
                  </a:lnTo>
                  <a:lnTo>
                    <a:pt x="147" y="63"/>
                  </a:lnTo>
                  <a:lnTo>
                    <a:pt x="112" y="79"/>
                  </a:lnTo>
                  <a:lnTo>
                    <a:pt x="80" y="101"/>
                  </a:lnTo>
                  <a:lnTo>
                    <a:pt x="48" y="129"/>
                  </a:lnTo>
                  <a:lnTo>
                    <a:pt x="0" y="92"/>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88"/>
            <p:cNvSpPr>
              <a:spLocks/>
            </p:cNvSpPr>
            <p:nvPr/>
          </p:nvSpPr>
          <p:spPr bwMode="auto">
            <a:xfrm>
              <a:off x="4689475" y="3757613"/>
              <a:ext cx="587375" cy="119063"/>
            </a:xfrm>
            <a:custGeom>
              <a:avLst/>
              <a:gdLst>
                <a:gd name="T0" fmla="*/ 0 w 740"/>
                <a:gd name="T1" fmla="*/ 92 h 148"/>
                <a:gd name="T2" fmla="*/ 45 w 740"/>
                <a:gd name="T3" fmla="*/ 65 h 148"/>
                <a:gd name="T4" fmla="*/ 90 w 740"/>
                <a:gd name="T5" fmla="*/ 45 h 148"/>
                <a:gd name="T6" fmla="*/ 132 w 740"/>
                <a:gd name="T7" fmla="*/ 27 h 148"/>
                <a:gd name="T8" fmla="*/ 175 w 740"/>
                <a:gd name="T9" fmla="*/ 15 h 148"/>
                <a:gd name="T10" fmla="*/ 217 w 740"/>
                <a:gd name="T11" fmla="*/ 5 h 148"/>
                <a:gd name="T12" fmla="*/ 258 w 740"/>
                <a:gd name="T13" fmla="*/ 1 h 148"/>
                <a:gd name="T14" fmla="*/ 300 w 740"/>
                <a:gd name="T15" fmla="*/ 0 h 148"/>
                <a:gd name="T16" fmla="*/ 341 w 740"/>
                <a:gd name="T17" fmla="*/ 1 h 148"/>
                <a:gd name="T18" fmla="*/ 383 w 740"/>
                <a:gd name="T19" fmla="*/ 4 h 148"/>
                <a:gd name="T20" fmla="*/ 425 w 740"/>
                <a:gd name="T21" fmla="*/ 11 h 148"/>
                <a:gd name="T22" fmla="*/ 469 w 740"/>
                <a:gd name="T23" fmla="*/ 20 h 148"/>
                <a:gd name="T24" fmla="*/ 514 w 740"/>
                <a:gd name="T25" fmla="*/ 31 h 148"/>
                <a:gd name="T26" fmla="*/ 560 w 740"/>
                <a:gd name="T27" fmla="*/ 43 h 148"/>
                <a:gd name="T28" fmla="*/ 608 w 740"/>
                <a:gd name="T29" fmla="*/ 57 h 148"/>
                <a:gd name="T30" fmla="*/ 658 w 740"/>
                <a:gd name="T31" fmla="*/ 72 h 148"/>
                <a:gd name="T32" fmla="*/ 710 w 740"/>
                <a:gd name="T33" fmla="*/ 87 h 148"/>
                <a:gd name="T34" fmla="*/ 726 w 740"/>
                <a:gd name="T35" fmla="*/ 111 h 148"/>
                <a:gd name="T36" fmla="*/ 736 w 740"/>
                <a:gd name="T37" fmla="*/ 129 h 148"/>
                <a:gd name="T38" fmla="*/ 740 w 740"/>
                <a:gd name="T39" fmla="*/ 141 h 148"/>
                <a:gd name="T40" fmla="*/ 738 w 740"/>
                <a:gd name="T41" fmla="*/ 147 h 148"/>
                <a:gd name="T42" fmla="*/ 729 w 740"/>
                <a:gd name="T43" fmla="*/ 148 h 148"/>
                <a:gd name="T44" fmla="*/ 715 w 740"/>
                <a:gd name="T45" fmla="*/ 145 h 148"/>
                <a:gd name="T46" fmla="*/ 695 w 740"/>
                <a:gd name="T47" fmla="*/ 134 h 148"/>
                <a:gd name="T48" fmla="*/ 671 w 740"/>
                <a:gd name="T49" fmla="*/ 121 h 148"/>
                <a:gd name="T50" fmla="*/ 626 w 740"/>
                <a:gd name="T51" fmla="*/ 108 h 148"/>
                <a:gd name="T52" fmla="*/ 581 w 740"/>
                <a:gd name="T53" fmla="*/ 95 h 148"/>
                <a:gd name="T54" fmla="*/ 536 w 740"/>
                <a:gd name="T55" fmla="*/ 83 h 148"/>
                <a:gd name="T56" fmla="*/ 493 w 740"/>
                <a:gd name="T57" fmla="*/ 70 h 148"/>
                <a:gd name="T58" fmla="*/ 451 w 740"/>
                <a:gd name="T59" fmla="*/ 60 h 148"/>
                <a:gd name="T60" fmla="*/ 409 w 740"/>
                <a:gd name="T61" fmla="*/ 50 h 148"/>
                <a:gd name="T62" fmla="*/ 369 w 740"/>
                <a:gd name="T63" fmla="*/ 43 h 148"/>
                <a:gd name="T64" fmla="*/ 328 w 740"/>
                <a:gd name="T65" fmla="*/ 38 h 148"/>
                <a:gd name="T66" fmla="*/ 289 w 740"/>
                <a:gd name="T67" fmla="*/ 35 h 148"/>
                <a:gd name="T68" fmla="*/ 251 w 740"/>
                <a:gd name="T69" fmla="*/ 37 h 148"/>
                <a:gd name="T70" fmla="*/ 214 w 740"/>
                <a:gd name="T71" fmla="*/ 40 h 148"/>
                <a:gd name="T72" fmla="*/ 177 w 740"/>
                <a:gd name="T73" fmla="*/ 48 h 148"/>
                <a:gd name="T74" fmla="*/ 143 w 740"/>
                <a:gd name="T75" fmla="*/ 60 h 148"/>
                <a:gd name="T76" fmla="*/ 108 w 740"/>
                <a:gd name="T77" fmla="*/ 77 h 148"/>
                <a:gd name="T78" fmla="*/ 76 w 740"/>
                <a:gd name="T79" fmla="*/ 99 h 148"/>
                <a:gd name="T80" fmla="*/ 44 w 740"/>
                <a:gd name="T81" fmla="*/ 125 h 148"/>
                <a:gd name="T82" fmla="*/ 38 w 740"/>
                <a:gd name="T83" fmla="*/ 122 h 148"/>
                <a:gd name="T84" fmla="*/ 33 w 740"/>
                <a:gd name="T85" fmla="*/ 117 h 148"/>
                <a:gd name="T86" fmla="*/ 28 w 740"/>
                <a:gd name="T87" fmla="*/ 114 h 148"/>
                <a:gd name="T88" fmla="*/ 22 w 740"/>
                <a:gd name="T89" fmla="*/ 109 h 148"/>
                <a:gd name="T90" fmla="*/ 17 w 740"/>
                <a:gd name="T91" fmla="*/ 105 h 148"/>
                <a:gd name="T92" fmla="*/ 11 w 740"/>
                <a:gd name="T93" fmla="*/ 100 h 148"/>
                <a:gd name="T94" fmla="*/ 6 w 740"/>
                <a:gd name="T95" fmla="*/ 96 h 148"/>
                <a:gd name="T96" fmla="*/ 0 w 740"/>
                <a:gd name="T97" fmla="*/ 9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0" h="148">
                  <a:moveTo>
                    <a:pt x="0" y="92"/>
                  </a:moveTo>
                  <a:lnTo>
                    <a:pt x="45" y="65"/>
                  </a:lnTo>
                  <a:lnTo>
                    <a:pt x="90" y="45"/>
                  </a:lnTo>
                  <a:lnTo>
                    <a:pt x="132" y="27"/>
                  </a:lnTo>
                  <a:lnTo>
                    <a:pt x="175" y="15"/>
                  </a:lnTo>
                  <a:lnTo>
                    <a:pt x="217" y="5"/>
                  </a:lnTo>
                  <a:lnTo>
                    <a:pt x="258" y="1"/>
                  </a:lnTo>
                  <a:lnTo>
                    <a:pt x="300" y="0"/>
                  </a:lnTo>
                  <a:lnTo>
                    <a:pt x="341" y="1"/>
                  </a:lnTo>
                  <a:lnTo>
                    <a:pt x="383" y="4"/>
                  </a:lnTo>
                  <a:lnTo>
                    <a:pt x="425" y="11"/>
                  </a:lnTo>
                  <a:lnTo>
                    <a:pt x="469" y="20"/>
                  </a:lnTo>
                  <a:lnTo>
                    <a:pt x="514" y="31"/>
                  </a:lnTo>
                  <a:lnTo>
                    <a:pt x="560" y="43"/>
                  </a:lnTo>
                  <a:lnTo>
                    <a:pt x="608" y="57"/>
                  </a:lnTo>
                  <a:lnTo>
                    <a:pt x="658" y="72"/>
                  </a:lnTo>
                  <a:lnTo>
                    <a:pt x="710" y="87"/>
                  </a:lnTo>
                  <a:lnTo>
                    <a:pt x="726" y="111"/>
                  </a:lnTo>
                  <a:lnTo>
                    <a:pt x="736" y="129"/>
                  </a:lnTo>
                  <a:lnTo>
                    <a:pt x="740" y="141"/>
                  </a:lnTo>
                  <a:lnTo>
                    <a:pt x="738" y="147"/>
                  </a:lnTo>
                  <a:lnTo>
                    <a:pt x="729" y="148"/>
                  </a:lnTo>
                  <a:lnTo>
                    <a:pt x="715" y="145"/>
                  </a:lnTo>
                  <a:lnTo>
                    <a:pt x="695" y="134"/>
                  </a:lnTo>
                  <a:lnTo>
                    <a:pt x="671" y="121"/>
                  </a:lnTo>
                  <a:lnTo>
                    <a:pt x="626" y="108"/>
                  </a:lnTo>
                  <a:lnTo>
                    <a:pt x="581" y="95"/>
                  </a:lnTo>
                  <a:lnTo>
                    <a:pt x="536" y="83"/>
                  </a:lnTo>
                  <a:lnTo>
                    <a:pt x="493" y="70"/>
                  </a:lnTo>
                  <a:lnTo>
                    <a:pt x="451" y="60"/>
                  </a:lnTo>
                  <a:lnTo>
                    <a:pt x="409" y="50"/>
                  </a:lnTo>
                  <a:lnTo>
                    <a:pt x="369" y="43"/>
                  </a:lnTo>
                  <a:lnTo>
                    <a:pt x="328" y="38"/>
                  </a:lnTo>
                  <a:lnTo>
                    <a:pt x="289" y="35"/>
                  </a:lnTo>
                  <a:lnTo>
                    <a:pt x="251" y="37"/>
                  </a:lnTo>
                  <a:lnTo>
                    <a:pt x="214" y="40"/>
                  </a:lnTo>
                  <a:lnTo>
                    <a:pt x="177" y="48"/>
                  </a:lnTo>
                  <a:lnTo>
                    <a:pt x="143" y="60"/>
                  </a:lnTo>
                  <a:lnTo>
                    <a:pt x="108" y="77"/>
                  </a:lnTo>
                  <a:lnTo>
                    <a:pt x="76" y="99"/>
                  </a:lnTo>
                  <a:lnTo>
                    <a:pt x="44" y="125"/>
                  </a:lnTo>
                  <a:lnTo>
                    <a:pt x="38" y="122"/>
                  </a:lnTo>
                  <a:lnTo>
                    <a:pt x="33" y="117"/>
                  </a:lnTo>
                  <a:lnTo>
                    <a:pt x="28" y="114"/>
                  </a:lnTo>
                  <a:lnTo>
                    <a:pt x="22" y="109"/>
                  </a:lnTo>
                  <a:lnTo>
                    <a:pt x="17" y="105"/>
                  </a:lnTo>
                  <a:lnTo>
                    <a:pt x="11" y="100"/>
                  </a:lnTo>
                  <a:lnTo>
                    <a:pt x="6" y="96"/>
                  </a:lnTo>
                  <a:lnTo>
                    <a:pt x="0" y="92"/>
                  </a:lnTo>
                  <a:close/>
                </a:path>
              </a:pathLst>
            </a:custGeom>
            <a:solidFill>
              <a:srgbClr val="5E6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89"/>
            <p:cNvSpPr>
              <a:spLocks/>
            </p:cNvSpPr>
            <p:nvPr/>
          </p:nvSpPr>
          <p:spPr bwMode="auto">
            <a:xfrm>
              <a:off x="4692650" y="3757613"/>
              <a:ext cx="581025" cy="114300"/>
            </a:xfrm>
            <a:custGeom>
              <a:avLst/>
              <a:gdLst>
                <a:gd name="T0" fmla="*/ 0 w 732"/>
                <a:gd name="T1" fmla="*/ 92 h 144"/>
                <a:gd name="T2" fmla="*/ 45 w 732"/>
                <a:gd name="T3" fmla="*/ 65 h 144"/>
                <a:gd name="T4" fmla="*/ 89 w 732"/>
                <a:gd name="T5" fmla="*/ 45 h 144"/>
                <a:gd name="T6" fmla="*/ 131 w 732"/>
                <a:gd name="T7" fmla="*/ 27 h 144"/>
                <a:gd name="T8" fmla="*/ 172 w 732"/>
                <a:gd name="T9" fmla="*/ 15 h 144"/>
                <a:gd name="T10" fmla="*/ 214 w 732"/>
                <a:gd name="T11" fmla="*/ 7 h 144"/>
                <a:gd name="T12" fmla="*/ 254 w 732"/>
                <a:gd name="T13" fmla="*/ 1 h 144"/>
                <a:gd name="T14" fmla="*/ 295 w 732"/>
                <a:gd name="T15" fmla="*/ 0 h 144"/>
                <a:gd name="T16" fmla="*/ 336 w 732"/>
                <a:gd name="T17" fmla="*/ 1 h 144"/>
                <a:gd name="T18" fmla="*/ 377 w 732"/>
                <a:gd name="T19" fmla="*/ 5 h 144"/>
                <a:gd name="T20" fmla="*/ 420 w 732"/>
                <a:gd name="T21" fmla="*/ 12 h 144"/>
                <a:gd name="T22" fmla="*/ 463 w 732"/>
                <a:gd name="T23" fmla="*/ 20 h 144"/>
                <a:gd name="T24" fmla="*/ 508 w 732"/>
                <a:gd name="T25" fmla="*/ 32 h 144"/>
                <a:gd name="T26" fmla="*/ 554 w 732"/>
                <a:gd name="T27" fmla="*/ 43 h 144"/>
                <a:gd name="T28" fmla="*/ 602 w 732"/>
                <a:gd name="T29" fmla="*/ 57 h 144"/>
                <a:gd name="T30" fmla="*/ 652 w 732"/>
                <a:gd name="T31" fmla="*/ 72 h 144"/>
                <a:gd name="T32" fmla="*/ 705 w 732"/>
                <a:gd name="T33" fmla="*/ 87 h 144"/>
                <a:gd name="T34" fmla="*/ 720 w 732"/>
                <a:gd name="T35" fmla="*/ 109 h 144"/>
                <a:gd name="T36" fmla="*/ 729 w 732"/>
                <a:gd name="T37" fmla="*/ 125 h 144"/>
                <a:gd name="T38" fmla="*/ 732 w 732"/>
                <a:gd name="T39" fmla="*/ 137 h 144"/>
                <a:gd name="T40" fmla="*/ 729 w 732"/>
                <a:gd name="T41" fmla="*/ 143 h 144"/>
                <a:gd name="T42" fmla="*/ 721 w 732"/>
                <a:gd name="T43" fmla="*/ 144 h 144"/>
                <a:gd name="T44" fmla="*/ 708 w 732"/>
                <a:gd name="T45" fmla="*/ 140 h 144"/>
                <a:gd name="T46" fmla="*/ 690 w 732"/>
                <a:gd name="T47" fmla="*/ 132 h 144"/>
                <a:gd name="T48" fmla="*/ 667 w 732"/>
                <a:gd name="T49" fmla="*/ 120 h 144"/>
                <a:gd name="T50" fmla="*/ 622 w 732"/>
                <a:gd name="T51" fmla="*/ 107 h 144"/>
                <a:gd name="T52" fmla="*/ 577 w 732"/>
                <a:gd name="T53" fmla="*/ 93 h 144"/>
                <a:gd name="T54" fmla="*/ 533 w 732"/>
                <a:gd name="T55" fmla="*/ 80 h 144"/>
                <a:gd name="T56" fmla="*/ 490 w 732"/>
                <a:gd name="T57" fmla="*/ 69 h 144"/>
                <a:gd name="T58" fmla="*/ 448 w 732"/>
                <a:gd name="T59" fmla="*/ 57 h 144"/>
                <a:gd name="T60" fmla="*/ 406 w 732"/>
                <a:gd name="T61" fmla="*/ 48 h 144"/>
                <a:gd name="T62" fmla="*/ 366 w 732"/>
                <a:gd name="T63" fmla="*/ 41 h 144"/>
                <a:gd name="T64" fmla="*/ 325 w 732"/>
                <a:gd name="T65" fmla="*/ 35 h 144"/>
                <a:gd name="T66" fmla="*/ 287 w 732"/>
                <a:gd name="T67" fmla="*/ 33 h 144"/>
                <a:gd name="T68" fmla="*/ 249 w 732"/>
                <a:gd name="T69" fmla="*/ 34 h 144"/>
                <a:gd name="T70" fmla="*/ 211 w 732"/>
                <a:gd name="T71" fmla="*/ 38 h 144"/>
                <a:gd name="T72" fmla="*/ 176 w 732"/>
                <a:gd name="T73" fmla="*/ 46 h 144"/>
                <a:gd name="T74" fmla="*/ 141 w 732"/>
                <a:gd name="T75" fmla="*/ 58 h 144"/>
                <a:gd name="T76" fmla="*/ 106 w 732"/>
                <a:gd name="T77" fmla="*/ 75 h 144"/>
                <a:gd name="T78" fmla="*/ 74 w 732"/>
                <a:gd name="T79" fmla="*/ 96 h 144"/>
                <a:gd name="T80" fmla="*/ 42 w 732"/>
                <a:gd name="T81" fmla="*/ 124 h 144"/>
                <a:gd name="T82" fmla="*/ 37 w 732"/>
                <a:gd name="T83" fmla="*/ 121 h 144"/>
                <a:gd name="T84" fmla="*/ 32 w 732"/>
                <a:gd name="T85" fmla="*/ 116 h 144"/>
                <a:gd name="T86" fmla="*/ 27 w 732"/>
                <a:gd name="T87" fmla="*/ 113 h 144"/>
                <a:gd name="T88" fmla="*/ 21 w 732"/>
                <a:gd name="T89" fmla="*/ 108 h 144"/>
                <a:gd name="T90" fmla="*/ 17 w 732"/>
                <a:gd name="T91" fmla="*/ 103 h 144"/>
                <a:gd name="T92" fmla="*/ 11 w 732"/>
                <a:gd name="T93" fmla="*/ 100 h 144"/>
                <a:gd name="T94" fmla="*/ 6 w 732"/>
                <a:gd name="T95" fmla="*/ 95 h 144"/>
                <a:gd name="T96" fmla="*/ 0 w 732"/>
                <a:gd name="T97" fmla="*/ 9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2" h="144">
                  <a:moveTo>
                    <a:pt x="0" y="92"/>
                  </a:moveTo>
                  <a:lnTo>
                    <a:pt x="45" y="65"/>
                  </a:lnTo>
                  <a:lnTo>
                    <a:pt x="89" y="45"/>
                  </a:lnTo>
                  <a:lnTo>
                    <a:pt x="131" y="27"/>
                  </a:lnTo>
                  <a:lnTo>
                    <a:pt x="172" y="15"/>
                  </a:lnTo>
                  <a:lnTo>
                    <a:pt x="214" y="7"/>
                  </a:lnTo>
                  <a:lnTo>
                    <a:pt x="254" y="1"/>
                  </a:lnTo>
                  <a:lnTo>
                    <a:pt x="295" y="0"/>
                  </a:lnTo>
                  <a:lnTo>
                    <a:pt x="336" y="1"/>
                  </a:lnTo>
                  <a:lnTo>
                    <a:pt x="377" y="5"/>
                  </a:lnTo>
                  <a:lnTo>
                    <a:pt x="420" y="12"/>
                  </a:lnTo>
                  <a:lnTo>
                    <a:pt x="463" y="20"/>
                  </a:lnTo>
                  <a:lnTo>
                    <a:pt x="508" y="32"/>
                  </a:lnTo>
                  <a:lnTo>
                    <a:pt x="554" y="43"/>
                  </a:lnTo>
                  <a:lnTo>
                    <a:pt x="602" y="57"/>
                  </a:lnTo>
                  <a:lnTo>
                    <a:pt x="652" y="72"/>
                  </a:lnTo>
                  <a:lnTo>
                    <a:pt x="705" y="87"/>
                  </a:lnTo>
                  <a:lnTo>
                    <a:pt x="720" y="109"/>
                  </a:lnTo>
                  <a:lnTo>
                    <a:pt x="729" y="125"/>
                  </a:lnTo>
                  <a:lnTo>
                    <a:pt x="732" y="137"/>
                  </a:lnTo>
                  <a:lnTo>
                    <a:pt x="729" y="143"/>
                  </a:lnTo>
                  <a:lnTo>
                    <a:pt x="721" y="144"/>
                  </a:lnTo>
                  <a:lnTo>
                    <a:pt x="708" y="140"/>
                  </a:lnTo>
                  <a:lnTo>
                    <a:pt x="690" y="132"/>
                  </a:lnTo>
                  <a:lnTo>
                    <a:pt x="667" y="120"/>
                  </a:lnTo>
                  <a:lnTo>
                    <a:pt x="622" y="107"/>
                  </a:lnTo>
                  <a:lnTo>
                    <a:pt x="577" y="93"/>
                  </a:lnTo>
                  <a:lnTo>
                    <a:pt x="533" y="80"/>
                  </a:lnTo>
                  <a:lnTo>
                    <a:pt x="490" y="69"/>
                  </a:lnTo>
                  <a:lnTo>
                    <a:pt x="448" y="57"/>
                  </a:lnTo>
                  <a:lnTo>
                    <a:pt x="406" y="48"/>
                  </a:lnTo>
                  <a:lnTo>
                    <a:pt x="366" y="41"/>
                  </a:lnTo>
                  <a:lnTo>
                    <a:pt x="325" y="35"/>
                  </a:lnTo>
                  <a:lnTo>
                    <a:pt x="287" y="33"/>
                  </a:lnTo>
                  <a:lnTo>
                    <a:pt x="249" y="34"/>
                  </a:lnTo>
                  <a:lnTo>
                    <a:pt x="211" y="38"/>
                  </a:lnTo>
                  <a:lnTo>
                    <a:pt x="176" y="46"/>
                  </a:lnTo>
                  <a:lnTo>
                    <a:pt x="141" y="58"/>
                  </a:lnTo>
                  <a:lnTo>
                    <a:pt x="106" y="75"/>
                  </a:lnTo>
                  <a:lnTo>
                    <a:pt x="74" y="96"/>
                  </a:lnTo>
                  <a:lnTo>
                    <a:pt x="42" y="124"/>
                  </a:lnTo>
                  <a:lnTo>
                    <a:pt x="37" y="121"/>
                  </a:lnTo>
                  <a:lnTo>
                    <a:pt x="32" y="116"/>
                  </a:lnTo>
                  <a:lnTo>
                    <a:pt x="27" y="113"/>
                  </a:lnTo>
                  <a:lnTo>
                    <a:pt x="21" y="108"/>
                  </a:lnTo>
                  <a:lnTo>
                    <a:pt x="17" y="103"/>
                  </a:lnTo>
                  <a:lnTo>
                    <a:pt x="11" y="100"/>
                  </a:lnTo>
                  <a:lnTo>
                    <a:pt x="6" y="95"/>
                  </a:lnTo>
                  <a:lnTo>
                    <a:pt x="0" y="92"/>
                  </a:lnTo>
                  <a:close/>
                </a:path>
              </a:pathLst>
            </a:custGeom>
            <a:solidFill>
              <a:srgbClr val="636B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90"/>
            <p:cNvSpPr>
              <a:spLocks/>
            </p:cNvSpPr>
            <p:nvPr/>
          </p:nvSpPr>
          <p:spPr bwMode="auto">
            <a:xfrm>
              <a:off x="4695825" y="3757613"/>
              <a:ext cx="571500" cy="111125"/>
            </a:xfrm>
            <a:custGeom>
              <a:avLst/>
              <a:gdLst>
                <a:gd name="T0" fmla="*/ 0 w 720"/>
                <a:gd name="T1" fmla="*/ 92 h 139"/>
                <a:gd name="T2" fmla="*/ 44 w 720"/>
                <a:gd name="T3" fmla="*/ 65 h 139"/>
                <a:gd name="T4" fmla="*/ 86 w 720"/>
                <a:gd name="T5" fmla="*/ 45 h 139"/>
                <a:gd name="T6" fmla="*/ 128 w 720"/>
                <a:gd name="T7" fmla="*/ 27 h 139"/>
                <a:gd name="T8" fmla="*/ 169 w 720"/>
                <a:gd name="T9" fmla="*/ 15 h 139"/>
                <a:gd name="T10" fmla="*/ 210 w 720"/>
                <a:gd name="T11" fmla="*/ 7 h 139"/>
                <a:gd name="T12" fmla="*/ 249 w 720"/>
                <a:gd name="T13" fmla="*/ 1 h 139"/>
                <a:gd name="T14" fmla="*/ 289 w 720"/>
                <a:gd name="T15" fmla="*/ 0 h 139"/>
                <a:gd name="T16" fmla="*/ 330 w 720"/>
                <a:gd name="T17" fmla="*/ 1 h 139"/>
                <a:gd name="T18" fmla="*/ 370 w 720"/>
                <a:gd name="T19" fmla="*/ 5 h 139"/>
                <a:gd name="T20" fmla="*/ 411 w 720"/>
                <a:gd name="T21" fmla="*/ 12 h 139"/>
                <a:gd name="T22" fmla="*/ 455 w 720"/>
                <a:gd name="T23" fmla="*/ 22 h 139"/>
                <a:gd name="T24" fmla="*/ 499 w 720"/>
                <a:gd name="T25" fmla="*/ 32 h 139"/>
                <a:gd name="T26" fmla="*/ 545 w 720"/>
                <a:gd name="T27" fmla="*/ 45 h 139"/>
                <a:gd name="T28" fmla="*/ 594 w 720"/>
                <a:gd name="T29" fmla="*/ 58 h 139"/>
                <a:gd name="T30" fmla="*/ 643 w 720"/>
                <a:gd name="T31" fmla="*/ 73 h 139"/>
                <a:gd name="T32" fmla="*/ 696 w 720"/>
                <a:gd name="T33" fmla="*/ 88 h 139"/>
                <a:gd name="T34" fmla="*/ 710 w 720"/>
                <a:gd name="T35" fmla="*/ 108 h 139"/>
                <a:gd name="T36" fmla="*/ 718 w 720"/>
                <a:gd name="T37" fmla="*/ 123 h 139"/>
                <a:gd name="T38" fmla="*/ 720 w 720"/>
                <a:gd name="T39" fmla="*/ 132 h 139"/>
                <a:gd name="T40" fmla="*/ 718 w 720"/>
                <a:gd name="T41" fmla="*/ 138 h 139"/>
                <a:gd name="T42" fmla="*/ 711 w 720"/>
                <a:gd name="T43" fmla="*/ 139 h 139"/>
                <a:gd name="T44" fmla="*/ 698 w 720"/>
                <a:gd name="T45" fmla="*/ 136 h 139"/>
                <a:gd name="T46" fmla="*/ 682 w 720"/>
                <a:gd name="T47" fmla="*/ 129 h 139"/>
                <a:gd name="T48" fmla="*/ 662 w 720"/>
                <a:gd name="T49" fmla="*/ 117 h 139"/>
                <a:gd name="T50" fmla="*/ 617 w 720"/>
                <a:gd name="T51" fmla="*/ 105 h 139"/>
                <a:gd name="T52" fmla="*/ 572 w 720"/>
                <a:gd name="T53" fmla="*/ 91 h 139"/>
                <a:gd name="T54" fmla="*/ 528 w 720"/>
                <a:gd name="T55" fmla="*/ 78 h 139"/>
                <a:gd name="T56" fmla="*/ 484 w 720"/>
                <a:gd name="T57" fmla="*/ 67 h 139"/>
                <a:gd name="T58" fmla="*/ 443 w 720"/>
                <a:gd name="T59" fmla="*/ 55 h 139"/>
                <a:gd name="T60" fmla="*/ 401 w 720"/>
                <a:gd name="T61" fmla="*/ 46 h 139"/>
                <a:gd name="T62" fmla="*/ 360 w 720"/>
                <a:gd name="T63" fmla="*/ 39 h 139"/>
                <a:gd name="T64" fmla="*/ 320 w 720"/>
                <a:gd name="T65" fmla="*/ 33 h 139"/>
                <a:gd name="T66" fmla="*/ 281 w 720"/>
                <a:gd name="T67" fmla="*/ 31 h 139"/>
                <a:gd name="T68" fmla="*/ 243 w 720"/>
                <a:gd name="T69" fmla="*/ 32 h 139"/>
                <a:gd name="T70" fmla="*/ 206 w 720"/>
                <a:gd name="T71" fmla="*/ 35 h 139"/>
                <a:gd name="T72" fmla="*/ 171 w 720"/>
                <a:gd name="T73" fmla="*/ 43 h 139"/>
                <a:gd name="T74" fmla="*/ 136 w 720"/>
                <a:gd name="T75" fmla="*/ 56 h 139"/>
                <a:gd name="T76" fmla="*/ 101 w 720"/>
                <a:gd name="T77" fmla="*/ 72 h 139"/>
                <a:gd name="T78" fmla="*/ 69 w 720"/>
                <a:gd name="T79" fmla="*/ 94 h 139"/>
                <a:gd name="T80" fmla="*/ 37 w 720"/>
                <a:gd name="T81" fmla="*/ 122 h 139"/>
                <a:gd name="T82" fmla="*/ 32 w 720"/>
                <a:gd name="T83" fmla="*/ 118 h 139"/>
                <a:gd name="T84" fmla="*/ 28 w 720"/>
                <a:gd name="T85" fmla="*/ 115 h 139"/>
                <a:gd name="T86" fmla="*/ 23 w 720"/>
                <a:gd name="T87" fmla="*/ 111 h 139"/>
                <a:gd name="T88" fmla="*/ 18 w 720"/>
                <a:gd name="T89" fmla="*/ 107 h 139"/>
                <a:gd name="T90" fmla="*/ 14 w 720"/>
                <a:gd name="T91" fmla="*/ 103 h 139"/>
                <a:gd name="T92" fmla="*/ 9 w 720"/>
                <a:gd name="T93" fmla="*/ 100 h 139"/>
                <a:gd name="T94" fmla="*/ 5 w 720"/>
                <a:gd name="T95" fmla="*/ 95 h 139"/>
                <a:gd name="T96" fmla="*/ 0 w 720"/>
                <a:gd name="T97" fmla="*/ 9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20" h="139">
                  <a:moveTo>
                    <a:pt x="0" y="92"/>
                  </a:moveTo>
                  <a:lnTo>
                    <a:pt x="44" y="65"/>
                  </a:lnTo>
                  <a:lnTo>
                    <a:pt x="86" y="45"/>
                  </a:lnTo>
                  <a:lnTo>
                    <a:pt x="128" y="27"/>
                  </a:lnTo>
                  <a:lnTo>
                    <a:pt x="169" y="15"/>
                  </a:lnTo>
                  <a:lnTo>
                    <a:pt x="210" y="7"/>
                  </a:lnTo>
                  <a:lnTo>
                    <a:pt x="249" y="1"/>
                  </a:lnTo>
                  <a:lnTo>
                    <a:pt x="289" y="0"/>
                  </a:lnTo>
                  <a:lnTo>
                    <a:pt x="330" y="1"/>
                  </a:lnTo>
                  <a:lnTo>
                    <a:pt x="370" y="5"/>
                  </a:lnTo>
                  <a:lnTo>
                    <a:pt x="411" y="12"/>
                  </a:lnTo>
                  <a:lnTo>
                    <a:pt x="455" y="22"/>
                  </a:lnTo>
                  <a:lnTo>
                    <a:pt x="499" y="32"/>
                  </a:lnTo>
                  <a:lnTo>
                    <a:pt x="545" y="45"/>
                  </a:lnTo>
                  <a:lnTo>
                    <a:pt x="594" y="58"/>
                  </a:lnTo>
                  <a:lnTo>
                    <a:pt x="643" y="73"/>
                  </a:lnTo>
                  <a:lnTo>
                    <a:pt x="696" y="88"/>
                  </a:lnTo>
                  <a:lnTo>
                    <a:pt x="710" y="108"/>
                  </a:lnTo>
                  <a:lnTo>
                    <a:pt x="718" y="123"/>
                  </a:lnTo>
                  <a:lnTo>
                    <a:pt x="720" y="132"/>
                  </a:lnTo>
                  <a:lnTo>
                    <a:pt x="718" y="138"/>
                  </a:lnTo>
                  <a:lnTo>
                    <a:pt x="711" y="139"/>
                  </a:lnTo>
                  <a:lnTo>
                    <a:pt x="698" y="136"/>
                  </a:lnTo>
                  <a:lnTo>
                    <a:pt x="682" y="129"/>
                  </a:lnTo>
                  <a:lnTo>
                    <a:pt x="662" y="117"/>
                  </a:lnTo>
                  <a:lnTo>
                    <a:pt x="617" y="105"/>
                  </a:lnTo>
                  <a:lnTo>
                    <a:pt x="572" y="91"/>
                  </a:lnTo>
                  <a:lnTo>
                    <a:pt x="528" y="78"/>
                  </a:lnTo>
                  <a:lnTo>
                    <a:pt x="484" y="67"/>
                  </a:lnTo>
                  <a:lnTo>
                    <a:pt x="443" y="55"/>
                  </a:lnTo>
                  <a:lnTo>
                    <a:pt x="401" y="46"/>
                  </a:lnTo>
                  <a:lnTo>
                    <a:pt x="360" y="39"/>
                  </a:lnTo>
                  <a:lnTo>
                    <a:pt x="320" y="33"/>
                  </a:lnTo>
                  <a:lnTo>
                    <a:pt x="281" y="31"/>
                  </a:lnTo>
                  <a:lnTo>
                    <a:pt x="243" y="32"/>
                  </a:lnTo>
                  <a:lnTo>
                    <a:pt x="206" y="35"/>
                  </a:lnTo>
                  <a:lnTo>
                    <a:pt x="171" y="43"/>
                  </a:lnTo>
                  <a:lnTo>
                    <a:pt x="136" y="56"/>
                  </a:lnTo>
                  <a:lnTo>
                    <a:pt x="101" y="72"/>
                  </a:lnTo>
                  <a:lnTo>
                    <a:pt x="69" y="94"/>
                  </a:lnTo>
                  <a:lnTo>
                    <a:pt x="37" y="122"/>
                  </a:lnTo>
                  <a:lnTo>
                    <a:pt x="32" y="118"/>
                  </a:lnTo>
                  <a:lnTo>
                    <a:pt x="28" y="115"/>
                  </a:lnTo>
                  <a:lnTo>
                    <a:pt x="23" y="111"/>
                  </a:lnTo>
                  <a:lnTo>
                    <a:pt x="18" y="107"/>
                  </a:lnTo>
                  <a:lnTo>
                    <a:pt x="14" y="103"/>
                  </a:lnTo>
                  <a:lnTo>
                    <a:pt x="9" y="100"/>
                  </a:lnTo>
                  <a:lnTo>
                    <a:pt x="5" y="95"/>
                  </a:lnTo>
                  <a:lnTo>
                    <a:pt x="0" y="92"/>
                  </a:lnTo>
                  <a:close/>
                </a:path>
              </a:pathLst>
            </a:custGeom>
            <a:solidFill>
              <a:srgbClr val="6870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91"/>
            <p:cNvSpPr>
              <a:spLocks/>
            </p:cNvSpPr>
            <p:nvPr/>
          </p:nvSpPr>
          <p:spPr bwMode="auto">
            <a:xfrm>
              <a:off x="4699000" y="3757613"/>
              <a:ext cx="565150" cy="106363"/>
            </a:xfrm>
            <a:custGeom>
              <a:avLst/>
              <a:gdLst>
                <a:gd name="T0" fmla="*/ 0 w 713"/>
                <a:gd name="T1" fmla="*/ 92 h 133"/>
                <a:gd name="T2" fmla="*/ 44 w 713"/>
                <a:gd name="T3" fmla="*/ 65 h 133"/>
                <a:gd name="T4" fmla="*/ 87 w 713"/>
                <a:gd name="T5" fmla="*/ 45 h 133"/>
                <a:gd name="T6" fmla="*/ 127 w 713"/>
                <a:gd name="T7" fmla="*/ 27 h 133"/>
                <a:gd name="T8" fmla="*/ 168 w 713"/>
                <a:gd name="T9" fmla="*/ 15 h 133"/>
                <a:gd name="T10" fmla="*/ 207 w 713"/>
                <a:gd name="T11" fmla="*/ 7 h 133"/>
                <a:gd name="T12" fmla="*/ 247 w 713"/>
                <a:gd name="T13" fmla="*/ 2 h 133"/>
                <a:gd name="T14" fmla="*/ 286 w 713"/>
                <a:gd name="T15" fmla="*/ 0 h 133"/>
                <a:gd name="T16" fmla="*/ 325 w 713"/>
                <a:gd name="T17" fmla="*/ 2 h 133"/>
                <a:gd name="T18" fmla="*/ 366 w 713"/>
                <a:gd name="T19" fmla="*/ 5 h 133"/>
                <a:gd name="T20" fmla="*/ 406 w 713"/>
                <a:gd name="T21" fmla="*/ 12 h 133"/>
                <a:gd name="T22" fmla="*/ 449 w 713"/>
                <a:gd name="T23" fmla="*/ 22 h 133"/>
                <a:gd name="T24" fmla="*/ 493 w 713"/>
                <a:gd name="T25" fmla="*/ 32 h 133"/>
                <a:gd name="T26" fmla="*/ 539 w 713"/>
                <a:gd name="T27" fmla="*/ 45 h 133"/>
                <a:gd name="T28" fmla="*/ 587 w 713"/>
                <a:gd name="T29" fmla="*/ 58 h 133"/>
                <a:gd name="T30" fmla="*/ 638 w 713"/>
                <a:gd name="T31" fmla="*/ 73 h 133"/>
                <a:gd name="T32" fmla="*/ 691 w 713"/>
                <a:gd name="T33" fmla="*/ 88 h 133"/>
                <a:gd name="T34" fmla="*/ 704 w 713"/>
                <a:gd name="T35" fmla="*/ 106 h 133"/>
                <a:gd name="T36" fmla="*/ 710 w 713"/>
                <a:gd name="T37" fmla="*/ 120 h 133"/>
                <a:gd name="T38" fmla="*/ 713 w 713"/>
                <a:gd name="T39" fmla="*/ 128 h 133"/>
                <a:gd name="T40" fmla="*/ 710 w 713"/>
                <a:gd name="T41" fmla="*/ 132 h 133"/>
                <a:gd name="T42" fmla="*/ 704 w 713"/>
                <a:gd name="T43" fmla="*/ 133 h 133"/>
                <a:gd name="T44" fmla="*/ 692 w 713"/>
                <a:gd name="T45" fmla="*/ 131 h 133"/>
                <a:gd name="T46" fmla="*/ 677 w 713"/>
                <a:gd name="T47" fmla="*/ 124 h 133"/>
                <a:gd name="T48" fmla="*/ 657 w 713"/>
                <a:gd name="T49" fmla="*/ 115 h 133"/>
                <a:gd name="T50" fmla="*/ 612 w 713"/>
                <a:gd name="T51" fmla="*/ 102 h 133"/>
                <a:gd name="T52" fmla="*/ 568 w 713"/>
                <a:gd name="T53" fmla="*/ 88 h 133"/>
                <a:gd name="T54" fmla="*/ 524 w 713"/>
                <a:gd name="T55" fmla="*/ 76 h 133"/>
                <a:gd name="T56" fmla="*/ 481 w 713"/>
                <a:gd name="T57" fmla="*/ 64 h 133"/>
                <a:gd name="T58" fmla="*/ 438 w 713"/>
                <a:gd name="T59" fmla="*/ 53 h 133"/>
                <a:gd name="T60" fmla="*/ 398 w 713"/>
                <a:gd name="T61" fmla="*/ 43 h 133"/>
                <a:gd name="T62" fmla="*/ 357 w 713"/>
                <a:gd name="T63" fmla="*/ 37 h 133"/>
                <a:gd name="T64" fmla="*/ 317 w 713"/>
                <a:gd name="T65" fmla="*/ 31 h 133"/>
                <a:gd name="T66" fmla="*/ 279 w 713"/>
                <a:gd name="T67" fmla="*/ 29 h 133"/>
                <a:gd name="T68" fmla="*/ 241 w 713"/>
                <a:gd name="T69" fmla="*/ 30 h 133"/>
                <a:gd name="T70" fmla="*/ 204 w 713"/>
                <a:gd name="T71" fmla="*/ 34 h 133"/>
                <a:gd name="T72" fmla="*/ 168 w 713"/>
                <a:gd name="T73" fmla="*/ 42 h 133"/>
                <a:gd name="T74" fmla="*/ 133 w 713"/>
                <a:gd name="T75" fmla="*/ 54 h 133"/>
                <a:gd name="T76" fmla="*/ 100 w 713"/>
                <a:gd name="T77" fmla="*/ 71 h 133"/>
                <a:gd name="T78" fmla="*/ 66 w 713"/>
                <a:gd name="T79" fmla="*/ 93 h 133"/>
                <a:gd name="T80" fmla="*/ 34 w 713"/>
                <a:gd name="T81" fmla="*/ 121 h 133"/>
                <a:gd name="T82" fmla="*/ 26 w 713"/>
                <a:gd name="T83" fmla="*/ 113 h 133"/>
                <a:gd name="T84" fmla="*/ 18 w 713"/>
                <a:gd name="T85" fmla="*/ 106 h 133"/>
                <a:gd name="T86" fmla="*/ 9 w 713"/>
                <a:gd name="T87" fmla="*/ 99 h 133"/>
                <a:gd name="T88" fmla="*/ 0 w 713"/>
                <a:gd name="T89" fmla="*/ 9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3" h="133">
                  <a:moveTo>
                    <a:pt x="0" y="92"/>
                  </a:moveTo>
                  <a:lnTo>
                    <a:pt x="44" y="65"/>
                  </a:lnTo>
                  <a:lnTo>
                    <a:pt x="87" y="45"/>
                  </a:lnTo>
                  <a:lnTo>
                    <a:pt x="127" y="27"/>
                  </a:lnTo>
                  <a:lnTo>
                    <a:pt x="168" y="15"/>
                  </a:lnTo>
                  <a:lnTo>
                    <a:pt x="207" y="7"/>
                  </a:lnTo>
                  <a:lnTo>
                    <a:pt x="247" y="2"/>
                  </a:lnTo>
                  <a:lnTo>
                    <a:pt x="286" y="0"/>
                  </a:lnTo>
                  <a:lnTo>
                    <a:pt x="325" y="2"/>
                  </a:lnTo>
                  <a:lnTo>
                    <a:pt x="366" y="5"/>
                  </a:lnTo>
                  <a:lnTo>
                    <a:pt x="406" y="12"/>
                  </a:lnTo>
                  <a:lnTo>
                    <a:pt x="449" y="22"/>
                  </a:lnTo>
                  <a:lnTo>
                    <a:pt x="493" y="32"/>
                  </a:lnTo>
                  <a:lnTo>
                    <a:pt x="539" y="45"/>
                  </a:lnTo>
                  <a:lnTo>
                    <a:pt x="587" y="58"/>
                  </a:lnTo>
                  <a:lnTo>
                    <a:pt x="638" y="73"/>
                  </a:lnTo>
                  <a:lnTo>
                    <a:pt x="691" y="88"/>
                  </a:lnTo>
                  <a:lnTo>
                    <a:pt x="704" y="106"/>
                  </a:lnTo>
                  <a:lnTo>
                    <a:pt x="710" y="120"/>
                  </a:lnTo>
                  <a:lnTo>
                    <a:pt x="713" y="128"/>
                  </a:lnTo>
                  <a:lnTo>
                    <a:pt x="710" y="132"/>
                  </a:lnTo>
                  <a:lnTo>
                    <a:pt x="704" y="133"/>
                  </a:lnTo>
                  <a:lnTo>
                    <a:pt x="692" y="131"/>
                  </a:lnTo>
                  <a:lnTo>
                    <a:pt x="677" y="124"/>
                  </a:lnTo>
                  <a:lnTo>
                    <a:pt x="657" y="115"/>
                  </a:lnTo>
                  <a:lnTo>
                    <a:pt x="612" y="102"/>
                  </a:lnTo>
                  <a:lnTo>
                    <a:pt x="568" y="88"/>
                  </a:lnTo>
                  <a:lnTo>
                    <a:pt x="524" y="76"/>
                  </a:lnTo>
                  <a:lnTo>
                    <a:pt x="481" y="64"/>
                  </a:lnTo>
                  <a:lnTo>
                    <a:pt x="438" y="53"/>
                  </a:lnTo>
                  <a:lnTo>
                    <a:pt x="398" y="43"/>
                  </a:lnTo>
                  <a:lnTo>
                    <a:pt x="357" y="37"/>
                  </a:lnTo>
                  <a:lnTo>
                    <a:pt x="317" y="31"/>
                  </a:lnTo>
                  <a:lnTo>
                    <a:pt x="279" y="29"/>
                  </a:lnTo>
                  <a:lnTo>
                    <a:pt x="241" y="30"/>
                  </a:lnTo>
                  <a:lnTo>
                    <a:pt x="204" y="34"/>
                  </a:lnTo>
                  <a:lnTo>
                    <a:pt x="168" y="42"/>
                  </a:lnTo>
                  <a:lnTo>
                    <a:pt x="133" y="54"/>
                  </a:lnTo>
                  <a:lnTo>
                    <a:pt x="100" y="71"/>
                  </a:lnTo>
                  <a:lnTo>
                    <a:pt x="66" y="93"/>
                  </a:lnTo>
                  <a:lnTo>
                    <a:pt x="34" y="121"/>
                  </a:lnTo>
                  <a:lnTo>
                    <a:pt x="26" y="113"/>
                  </a:lnTo>
                  <a:lnTo>
                    <a:pt x="18" y="106"/>
                  </a:lnTo>
                  <a:lnTo>
                    <a:pt x="9" y="99"/>
                  </a:lnTo>
                  <a:lnTo>
                    <a:pt x="0" y="92"/>
                  </a:lnTo>
                  <a:close/>
                </a:path>
              </a:pathLst>
            </a:custGeom>
            <a:solidFill>
              <a:srgbClr val="6B72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92"/>
            <p:cNvSpPr>
              <a:spLocks/>
            </p:cNvSpPr>
            <p:nvPr/>
          </p:nvSpPr>
          <p:spPr bwMode="auto">
            <a:xfrm>
              <a:off x="4700588" y="3757613"/>
              <a:ext cx="558800" cy="103188"/>
            </a:xfrm>
            <a:custGeom>
              <a:avLst/>
              <a:gdLst>
                <a:gd name="T0" fmla="*/ 0 w 703"/>
                <a:gd name="T1" fmla="*/ 92 h 129"/>
                <a:gd name="T2" fmla="*/ 44 w 703"/>
                <a:gd name="T3" fmla="*/ 65 h 129"/>
                <a:gd name="T4" fmla="*/ 85 w 703"/>
                <a:gd name="T5" fmla="*/ 45 h 129"/>
                <a:gd name="T6" fmla="*/ 126 w 703"/>
                <a:gd name="T7" fmla="*/ 27 h 129"/>
                <a:gd name="T8" fmla="*/ 165 w 703"/>
                <a:gd name="T9" fmla="*/ 15 h 129"/>
                <a:gd name="T10" fmla="*/ 204 w 703"/>
                <a:gd name="T11" fmla="*/ 7 h 129"/>
                <a:gd name="T12" fmla="*/ 242 w 703"/>
                <a:gd name="T13" fmla="*/ 2 h 129"/>
                <a:gd name="T14" fmla="*/ 281 w 703"/>
                <a:gd name="T15" fmla="*/ 0 h 129"/>
                <a:gd name="T16" fmla="*/ 320 w 703"/>
                <a:gd name="T17" fmla="*/ 2 h 129"/>
                <a:gd name="T18" fmla="*/ 360 w 703"/>
                <a:gd name="T19" fmla="*/ 7 h 129"/>
                <a:gd name="T20" fmla="*/ 400 w 703"/>
                <a:gd name="T21" fmla="*/ 12 h 129"/>
                <a:gd name="T22" fmla="*/ 443 w 703"/>
                <a:gd name="T23" fmla="*/ 22 h 129"/>
                <a:gd name="T24" fmla="*/ 486 w 703"/>
                <a:gd name="T25" fmla="*/ 33 h 129"/>
                <a:gd name="T26" fmla="*/ 531 w 703"/>
                <a:gd name="T27" fmla="*/ 46 h 129"/>
                <a:gd name="T28" fmla="*/ 580 w 703"/>
                <a:gd name="T29" fmla="*/ 60 h 129"/>
                <a:gd name="T30" fmla="*/ 630 w 703"/>
                <a:gd name="T31" fmla="*/ 75 h 129"/>
                <a:gd name="T32" fmla="*/ 685 w 703"/>
                <a:gd name="T33" fmla="*/ 90 h 129"/>
                <a:gd name="T34" fmla="*/ 695 w 703"/>
                <a:gd name="T35" fmla="*/ 105 h 129"/>
                <a:gd name="T36" fmla="*/ 702 w 703"/>
                <a:gd name="T37" fmla="*/ 116 h 129"/>
                <a:gd name="T38" fmla="*/ 703 w 703"/>
                <a:gd name="T39" fmla="*/ 124 h 129"/>
                <a:gd name="T40" fmla="*/ 701 w 703"/>
                <a:gd name="T41" fmla="*/ 128 h 129"/>
                <a:gd name="T42" fmla="*/ 695 w 703"/>
                <a:gd name="T43" fmla="*/ 129 h 129"/>
                <a:gd name="T44" fmla="*/ 685 w 703"/>
                <a:gd name="T45" fmla="*/ 126 h 129"/>
                <a:gd name="T46" fmla="*/ 671 w 703"/>
                <a:gd name="T47" fmla="*/ 121 h 129"/>
                <a:gd name="T48" fmla="*/ 653 w 703"/>
                <a:gd name="T49" fmla="*/ 113 h 129"/>
                <a:gd name="T50" fmla="*/ 608 w 703"/>
                <a:gd name="T51" fmla="*/ 100 h 129"/>
                <a:gd name="T52" fmla="*/ 564 w 703"/>
                <a:gd name="T53" fmla="*/ 86 h 129"/>
                <a:gd name="T54" fmla="*/ 520 w 703"/>
                <a:gd name="T55" fmla="*/ 73 h 129"/>
                <a:gd name="T56" fmla="*/ 477 w 703"/>
                <a:gd name="T57" fmla="*/ 62 h 129"/>
                <a:gd name="T58" fmla="*/ 434 w 703"/>
                <a:gd name="T59" fmla="*/ 52 h 129"/>
                <a:gd name="T60" fmla="*/ 394 w 703"/>
                <a:gd name="T61" fmla="*/ 42 h 129"/>
                <a:gd name="T62" fmla="*/ 354 w 703"/>
                <a:gd name="T63" fmla="*/ 34 h 129"/>
                <a:gd name="T64" fmla="*/ 313 w 703"/>
                <a:gd name="T65" fmla="*/ 30 h 129"/>
                <a:gd name="T66" fmla="*/ 275 w 703"/>
                <a:gd name="T67" fmla="*/ 27 h 129"/>
                <a:gd name="T68" fmla="*/ 237 w 703"/>
                <a:gd name="T69" fmla="*/ 29 h 129"/>
                <a:gd name="T70" fmla="*/ 200 w 703"/>
                <a:gd name="T71" fmla="*/ 32 h 129"/>
                <a:gd name="T72" fmla="*/ 165 w 703"/>
                <a:gd name="T73" fmla="*/ 40 h 129"/>
                <a:gd name="T74" fmla="*/ 130 w 703"/>
                <a:gd name="T75" fmla="*/ 53 h 129"/>
                <a:gd name="T76" fmla="*/ 96 w 703"/>
                <a:gd name="T77" fmla="*/ 69 h 129"/>
                <a:gd name="T78" fmla="*/ 63 w 703"/>
                <a:gd name="T79" fmla="*/ 91 h 129"/>
                <a:gd name="T80" fmla="*/ 31 w 703"/>
                <a:gd name="T81" fmla="*/ 118 h 129"/>
                <a:gd name="T82" fmla="*/ 23 w 703"/>
                <a:gd name="T83" fmla="*/ 111 h 129"/>
                <a:gd name="T84" fmla="*/ 16 w 703"/>
                <a:gd name="T85" fmla="*/ 105 h 129"/>
                <a:gd name="T86" fmla="*/ 8 w 703"/>
                <a:gd name="T87" fmla="*/ 99 h 129"/>
                <a:gd name="T88" fmla="*/ 0 w 703"/>
                <a:gd name="T89" fmla="*/ 9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3" h="129">
                  <a:moveTo>
                    <a:pt x="0" y="92"/>
                  </a:moveTo>
                  <a:lnTo>
                    <a:pt x="44" y="65"/>
                  </a:lnTo>
                  <a:lnTo>
                    <a:pt x="85" y="45"/>
                  </a:lnTo>
                  <a:lnTo>
                    <a:pt x="126" y="27"/>
                  </a:lnTo>
                  <a:lnTo>
                    <a:pt x="165" y="15"/>
                  </a:lnTo>
                  <a:lnTo>
                    <a:pt x="204" y="7"/>
                  </a:lnTo>
                  <a:lnTo>
                    <a:pt x="242" y="2"/>
                  </a:lnTo>
                  <a:lnTo>
                    <a:pt x="281" y="0"/>
                  </a:lnTo>
                  <a:lnTo>
                    <a:pt x="320" y="2"/>
                  </a:lnTo>
                  <a:lnTo>
                    <a:pt x="360" y="7"/>
                  </a:lnTo>
                  <a:lnTo>
                    <a:pt x="400" y="12"/>
                  </a:lnTo>
                  <a:lnTo>
                    <a:pt x="443" y="22"/>
                  </a:lnTo>
                  <a:lnTo>
                    <a:pt x="486" y="33"/>
                  </a:lnTo>
                  <a:lnTo>
                    <a:pt x="531" y="46"/>
                  </a:lnTo>
                  <a:lnTo>
                    <a:pt x="580" y="60"/>
                  </a:lnTo>
                  <a:lnTo>
                    <a:pt x="630" y="75"/>
                  </a:lnTo>
                  <a:lnTo>
                    <a:pt x="685" y="90"/>
                  </a:lnTo>
                  <a:lnTo>
                    <a:pt x="695" y="105"/>
                  </a:lnTo>
                  <a:lnTo>
                    <a:pt x="702" y="116"/>
                  </a:lnTo>
                  <a:lnTo>
                    <a:pt x="703" y="124"/>
                  </a:lnTo>
                  <a:lnTo>
                    <a:pt x="701" y="128"/>
                  </a:lnTo>
                  <a:lnTo>
                    <a:pt x="695" y="129"/>
                  </a:lnTo>
                  <a:lnTo>
                    <a:pt x="685" y="126"/>
                  </a:lnTo>
                  <a:lnTo>
                    <a:pt x="671" y="121"/>
                  </a:lnTo>
                  <a:lnTo>
                    <a:pt x="653" y="113"/>
                  </a:lnTo>
                  <a:lnTo>
                    <a:pt x="608" y="100"/>
                  </a:lnTo>
                  <a:lnTo>
                    <a:pt x="564" y="86"/>
                  </a:lnTo>
                  <a:lnTo>
                    <a:pt x="520" y="73"/>
                  </a:lnTo>
                  <a:lnTo>
                    <a:pt x="477" y="62"/>
                  </a:lnTo>
                  <a:lnTo>
                    <a:pt x="434" y="52"/>
                  </a:lnTo>
                  <a:lnTo>
                    <a:pt x="394" y="42"/>
                  </a:lnTo>
                  <a:lnTo>
                    <a:pt x="354" y="34"/>
                  </a:lnTo>
                  <a:lnTo>
                    <a:pt x="313" y="30"/>
                  </a:lnTo>
                  <a:lnTo>
                    <a:pt x="275" y="27"/>
                  </a:lnTo>
                  <a:lnTo>
                    <a:pt x="237" y="29"/>
                  </a:lnTo>
                  <a:lnTo>
                    <a:pt x="200" y="32"/>
                  </a:lnTo>
                  <a:lnTo>
                    <a:pt x="165" y="40"/>
                  </a:lnTo>
                  <a:lnTo>
                    <a:pt x="130" y="53"/>
                  </a:lnTo>
                  <a:lnTo>
                    <a:pt x="96" y="69"/>
                  </a:lnTo>
                  <a:lnTo>
                    <a:pt x="63" y="91"/>
                  </a:lnTo>
                  <a:lnTo>
                    <a:pt x="31" y="118"/>
                  </a:lnTo>
                  <a:lnTo>
                    <a:pt x="23" y="111"/>
                  </a:lnTo>
                  <a:lnTo>
                    <a:pt x="16" y="105"/>
                  </a:lnTo>
                  <a:lnTo>
                    <a:pt x="8" y="99"/>
                  </a:lnTo>
                  <a:lnTo>
                    <a:pt x="0" y="92"/>
                  </a:lnTo>
                  <a:close/>
                </a:path>
              </a:pathLst>
            </a:custGeom>
            <a:solidFill>
              <a:srgbClr val="707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93"/>
            <p:cNvSpPr>
              <a:spLocks/>
            </p:cNvSpPr>
            <p:nvPr/>
          </p:nvSpPr>
          <p:spPr bwMode="auto">
            <a:xfrm>
              <a:off x="4703763" y="3759200"/>
              <a:ext cx="550862" cy="96838"/>
            </a:xfrm>
            <a:custGeom>
              <a:avLst/>
              <a:gdLst>
                <a:gd name="T0" fmla="*/ 0 w 694"/>
                <a:gd name="T1" fmla="*/ 91 h 122"/>
                <a:gd name="T2" fmla="*/ 43 w 694"/>
                <a:gd name="T3" fmla="*/ 64 h 122"/>
                <a:gd name="T4" fmla="*/ 85 w 694"/>
                <a:gd name="T5" fmla="*/ 44 h 122"/>
                <a:gd name="T6" fmla="*/ 124 w 694"/>
                <a:gd name="T7" fmla="*/ 26 h 122"/>
                <a:gd name="T8" fmla="*/ 163 w 694"/>
                <a:gd name="T9" fmla="*/ 14 h 122"/>
                <a:gd name="T10" fmla="*/ 201 w 694"/>
                <a:gd name="T11" fmla="*/ 6 h 122"/>
                <a:gd name="T12" fmla="*/ 239 w 694"/>
                <a:gd name="T13" fmla="*/ 1 h 122"/>
                <a:gd name="T14" fmla="*/ 277 w 694"/>
                <a:gd name="T15" fmla="*/ 0 h 122"/>
                <a:gd name="T16" fmla="*/ 315 w 694"/>
                <a:gd name="T17" fmla="*/ 1 h 122"/>
                <a:gd name="T18" fmla="*/ 354 w 694"/>
                <a:gd name="T19" fmla="*/ 6 h 122"/>
                <a:gd name="T20" fmla="*/ 395 w 694"/>
                <a:gd name="T21" fmla="*/ 13 h 122"/>
                <a:gd name="T22" fmla="*/ 436 w 694"/>
                <a:gd name="T23" fmla="*/ 22 h 122"/>
                <a:gd name="T24" fmla="*/ 480 w 694"/>
                <a:gd name="T25" fmla="*/ 32 h 122"/>
                <a:gd name="T26" fmla="*/ 525 w 694"/>
                <a:gd name="T27" fmla="*/ 45 h 122"/>
                <a:gd name="T28" fmla="*/ 573 w 694"/>
                <a:gd name="T29" fmla="*/ 59 h 122"/>
                <a:gd name="T30" fmla="*/ 625 w 694"/>
                <a:gd name="T31" fmla="*/ 74 h 122"/>
                <a:gd name="T32" fmla="*/ 679 w 694"/>
                <a:gd name="T33" fmla="*/ 89 h 122"/>
                <a:gd name="T34" fmla="*/ 688 w 694"/>
                <a:gd name="T35" fmla="*/ 102 h 122"/>
                <a:gd name="T36" fmla="*/ 693 w 694"/>
                <a:gd name="T37" fmla="*/ 112 h 122"/>
                <a:gd name="T38" fmla="*/ 694 w 694"/>
                <a:gd name="T39" fmla="*/ 119 h 122"/>
                <a:gd name="T40" fmla="*/ 692 w 694"/>
                <a:gd name="T41" fmla="*/ 122 h 122"/>
                <a:gd name="T42" fmla="*/ 686 w 694"/>
                <a:gd name="T43" fmla="*/ 122 h 122"/>
                <a:gd name="T44" fmla="*/ 677 w 694"/>
                <a:gd name="T45" fmla="*/ 121 h 122"/>
                <a:gd name="T46" fmla="*/ 665 w 694"/>
                <a:gd name="T47" fmla="*/ 116 h 122"/>
                <a:gd name="T48" fmla="*/ 650 w 694"/>
                <a:gd name="T49" fmla="*/ 109 h 122"/>
                <a:gd name="T50" fmla="*/ 605 w 694"/>
                <a:gd name="T51" fmla="*/ 97 h 122"/>
                <a:gd name="T52" fmla="*/ 561 w 694"/>
                <a:gd name="T53" fmla="*/ 84 h 122"/>
                <a:gd name="T54" fmla="*/ 517 w 694"/>
                <a:gd name="T55" fmla="*/ 71 h 122"/>
                <a:gd name="T56" fmla="*/ 474 w 694"/>
                <a:gd name="T57" fmla="*/ 59 h 122"/>
                <a:gd name="T58" fmla="*/ 433 w 694"/>
                <a:gd name="T59" fmla="*/ 48 h 122"/>
                <a:gd name="T60" fmla="*/ 391 w 694"/>
                <a:gd name="T61" fmla="*/ 39 h 122"/>
                <a:gd name="T62" fmla="*/ 351 w 694"/>
                <a:gd name="T63" fmla="*/ 32 h 122"/>
                <a:gd name="T64" fmla="*/ 312 w 694"/>
                <a:gd name="T65" fmla="*/ 26 h 122"/>
                <a:gd name="T66" fmla="*/ 272 w 694"/>
                <a:gd name="T67" fmla="*/ 24 h 122"/>
                <a:gd name="T68" fmla="*/ 234 w 694"/>
                <a:gd name="T69" fmla="*/ 25 h 122"/>
                <a:gd name="T70" fmla="*/ 197 w 694"/>
                <a:gd name="T71" fmla="*/ 29 h 122"/>
                <a:gd name="T72" fmla="*/ 162 w 694"/>
                <a:gd name="T73" fmla="*/ 37 h 122"/>
                <a:gd name="T74" fmla="*/ 127 w 694"/>
                <a:gd name="T75" fmla="*/ 49 h 122"/>
                <a:gd name="T76" fmla="*/ 93 w 694"/>
                <a:gd name="T77" fmla="*/ 66 h 122"/>
                <a:gd name="T78" fmla="*/ 60 w 694"/>
                <a:gd name="T79" fmla="*/ 87 h 122"/>
                <a:gd name="T80" fmla="*/ 28 w 694"/>
                <a:gd name="T81" fmla="*/ 115 h 122"/>
                <a:gd name="T82" fmla="*/ 21 w 694"/>
                <a:gd name="T83" fmla="*/ 109 h 122"/>
                <a:gd name="T84" fmla="*/ 14 w 694"/>
                <a:gd name="T85" fmla="*/ 102 h 122"/>
                <a:gd name="T86" fmla="*/ 7 w 694"/>
                <a:gd name="T87" fmla="*/ 97 h 122"/>
                <a:gd name="T88" fmla="*/ 0 w 694"/>
                <a:gd name="T89" fmla="*/ 9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94" h="122">
                  <a:moveTo>
                    <a:pt x="0" y="91"/>
                  </a:moveTo>
                  <a:lnTo>
                    <a:pt x="43" y="64"/>
                  </a:lnTo>
                  <a:lnTo>
                    <a:pt x="85" y="44"/>
                  </a:lnTo>
                  <a:lnTo>
                    <a:pt x="124" y="26"/>
                  </a:lnTo>
                  <a:lnTo>
                    <a:pt x="163" y="14"/>
                  </a:lnTo>
                  <a:lnTo>
                    <a:pt x="201" y="6"/>
                  </a:lnTo>
                  <a:lnTo>
                    <a:pt x="239" y="1"/>
                  </a:lnTo>
                  <a:lnTo>
                    <a:pt x="277" y="0"/>
                  </a:lnTo>
                  <a:lnTo>
                    <a:pt x="315" y="1"/>
                  </a:lnTo>
                  <a:lnTo>
                    <a:pt x="354" y="6"/>
                  </a:lnTo>
                  <a:lnTo>
                    <a:pt x="395" y="13"/>
                  </a:lnTo>
                  <a:lnTo>
                    <a:pt x="436" y="22"/>
                  </a:lnTo>
                  <a:lnTo>
                    <a:pt x="480" y="32"/>
                  </a:lnTo>
                  <a:lnTo>
                    <a:pt x="525" y="45"/>
                  </a:lnTo>
                  <a:lnTo>
                    <a:pt x="573" y="59"/>
                  </a:lnTo>
                  <a:lnTo>
                    <a:pt x="625" y="74"/>
                  </a:lnTo>
                  <a:lnTo>
                    <a:pt x="679" y="89"/>
                  </a:lnTo>
                  <a:lnTo>
                    <a:pt x="688" y="102"/>
                  </a:lnTo>
                  <a:lnTo>
                    <a:pt x="693" y="112"/>
                  </a:lnTo>
                  <a:lnTo>
                    <a:pt x="694" y="119"/>
                  </a:lnTo>
                  <a:lnTo>
                    <a:pt x="692" y="122"/>
                  </a:lnTo>
                  <a:lnTo>
                    <a:pt x="686" y="122"/>
                  </a:lnTo>
                  <a:lnTo>
                    <a:pt x="677" y="121"/>
                  </a:lnTo>
                  <a:lnTo>
                    <a:pt x="665" y="116"/>
                  </a:lnTo>
                  <a:lnTo>
                    <a:pt x="650" y="109"/>
                  </a:lnTo>
                  <a:lnTo>
                    <a:pt x="605" y="97"/>
                  </a:lnTo>
                  <a:lnTo>
                    <a:pt x="561" y="84"/>
                  </a:lnTo>
                  <a:lnTo>
                    <a:pt x="517" y="71"/>
                  </a:lnTo>
                  <a:lnTo>
                    <a:pt x="474" y="59"/>
                  </a:lnTo>
                  <a:lnTo>
                    <a:pt x="433" y="48"/>
                  </a:lnTo>
                  <a:lnTo>
                    <a:pt x="391" y="39"/>
                  </a:lnTo>
                  <a:lnTo>
                    <a:pt x="351" y="32"/>
                  </a:lnTo>
                  <a:lnTo>
                    <a:pt x="312" y="26"/>
                  </a:lnTo>
                  <a:lnTo>
                    <a:pt x="272" y="24"/>
                  </a:lnTo>
                  <a:lnTo>
                    <a:pt x="234" y="25"/>
                  </a:lnTo>
                  <a:lnTo>
                    <a:pt x="197" y="29"/>
                  </a:lnTo>
                  <a:lnTo>
                    <a:pt x="162" y="37"/>
                  </a:lnTo>
                  <a:lnTo>
                    <a:pt x="127" y="49"/>
                  </a:lnTo>
                  <a:lnTo>
                    <a:pt x="93" y="66"/>
                  </a:lnTo>
                  <a:lnTo>
                    <a:pt x="60" y="87"/>
                  </a:lnTo>
                  <a:lnTo>
                    <a:pt x="28" y="115"/>
                  </a:lnTo>
                  <a:lnTo>
                    <a:pt x="21" y="109"/>
                  </a:lnTo>
                  <a:lnTo>
                    <a:pt x="14" y="102"/>
                  </a:lnTo>
                  <a:lnTo>
                    <a:pt x="7" y="97"/>
                  </a:lnTo>
                  <a:lnTo>
                    <a:pt x="0" y="91"/>
                  </a:lnTo>
                  <a:close/>
                </a:path>
              </a:pathLst>
            </a:custGeom>
            <a:solidFill>
              <a:srgbClr val="777A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94"/>
            <p:cNvSpPr>
              <a:spLocks/>
            </p:cNvSpPr>
            <p:nvPr/>
          </p:nvSpPr>
          <p:spPr bwMode="auto">
            <a:xfrm>
              <a:off x="4706938" y="3759200"/>
              <a:ext cx="542925" cy="93663"/>
            </a:xfrm>
            <a:custGeom>
              <a:avLst/>
              <a:gdLst>
                <a:gd name="T0" fmla="*/ 0 w 684"/>
                <a:gd name="T1" fmla="*/ 91 h 117"/>
                <a:gd name="T2" fmla="*/ 42 w 684"/>
                <a:gd name="T3" fmla="*/ 64 h 117"/>
                <a:gd name="T4" fmla="*/ 83 w 684"/>
                <a:gd name="T5" fmla="*/ 44 h 117"/>
                <a:gd name="T6" fmla="*/ 122 w 684"/>
                <a:gd name="T7" fmla="*/ 26 h 117"/>
                <a:gd name="T8" fmla="*/ 160 w 684"/>
                <a:gd name="T9" fmla="*/ 14 h 117"/>
                <a:gd name="T10" fmla="*/ 198 w 684"/>
                <a:gd name="T11" fmla="*/ 6 h 117"/>
                <a:gd name="T12" fmla="*/ 235 w 684"/>
                <a:gd name="T13" fmla="*/ 1 h 117"/>
                <a:gd name="T14" fmla="*/ 272 w 684"/>
                <a:gd name="T15" fmla="*/ 0 h 117"/>
                <a:gd name="T16" fmla="*/ 310 w 684"/>
                <a:gd name="T17" fmla="*/ 1 h 117"/>
                <a:gd name="T18" fmla="*/ 348 w 684"/>
                <a:gd name="T19" fmla="*/ 6 h 117"/>
                <a:gd name="T20" fmla="*/ 387 w 684"/>
                <a:gd name="T21" fmla="*/ 13 h 117"/>
                <a:gd name="T22" fmla="*/ 429 w 684"/>
                <a:gd name="T23" fmla="*/ 22 h 117"/>
                <a:gd name="T24" fmla="*/ 472 w 684"/>
                <a:gd name="T25" fmla="*/ 33 h 117"/>
                <a:gd name="T26" fmla="*/ 517 w 684"/>
                <a:gd name="T27" fmla="*/ 46 h 117"/>
                <a:gd name="T28" fmla="*/ 566 w 684"/>
                <a:gd name="T29" fmla="*/ 60 h 117"/>
                <a:gd name="T30" fmla="*/ 616 w 684"/>
                <a:gd name="T31" fmla="*/ 75 h 117"/>
                <a:gd name="T32" fmla="*/ 672 w 684"/>
                <a:gd name="T33" fmla="*/ 90 h 117"/>
                <a:gd name="T34" fmla="*/ 680 w 684"/>
                <a:gd name="T35" fmla="*/ 101 h 117"/>
                <a:gd name="T36" fmla="*/ 683 w 684"/>
                <a:gd name="T37" fmla="*/ 109 h 117"/>
                <a:gd name="T38" fmla="*/ 684 w 684"/>
                <a:gd name="T39" fmla="*/ 114 h 117"/>
                <a:gd name="T40" fmla="*/ 683 w 684"/>
                <a:gd name="T41" fmla="*/ 117 h 117"/>
                <a:gd name="T42" fmla="*/ 678 w 684"/>
                <a:gd name="T43" fmla="*/ 117 h 117"/>
                <a:gd name="T44" fmla="*/ 669 w 684"/>
                <a:gd name="T45" fmla="*/ 116 h 117"/>
                <a:gd name="T46" fmla="*/ 659 w 684"/>
                <a:gd name="T47" fmla="*/ 113 h 117"/>
                <a:gd name="T48" fmla="*/ 645 w 684"/>
                <a:gd name="T49" fmla="*/ 108 h 117"/>
                <a:gd name="T50" fmla="*/ 600 w 684"/>
                <a:gd name="T51" fmla="*/ 95 h 117"/>
                <a:gd name="T52" fmla="*/ 557 w 684"/>
                <a:gd name="T53" fmla="*/ 82 h 117"/>
                <a:gd name="T54" fmla="*/ 513 w 684"/>
                <a:gd name="T55" fmla="*/ 69 h 117"/>
                <a:gd name="T56" fmla="*/ 470 w 684"/>
                <a:gd name="T57" fmla="*/ 57 h 117"/>
                <a:gd name="T58" fmla="*/ 427 w 684"/>
                <a:gd name="T59" fmla="*/ 46 h 117"/>
                <a:gd name="T60" fmla="*/ 387 w 684"/>
                <a:gd name="T61" fmla="*/ 37 h 117"/>
                <a:gd name="T62" fmla="*/ 347 w 684"/>
                <a:gd name="T63" fmla="*/ 30 h 117"/>
                <a:gd name="T64" fmla="*/ 308 w 684"/>
                <a:gd name="T65" fmla="*/ 24 h 117"/>
                <a:gd name="T66" fmla="*/ 268 w 684"/>
                <a:gd name="T67" fmla="*/ 22 h 117"/>
                <a:gd name="T68" fmla="*/ 232 w 684"/>
                <a:gd name="T69" fmla="*/ 23 h 117"/>
                <a:gd name="T70" fmla="*/ 195 w 684"/>
                <a:gd name="T71" fmla="*/ 26 h 117"/>
                <a:gd name="T72" fmla="*/ 159 w 684"/>
                <a:gd name="T73" fmla="*/ 34 h 117"/>
                <a:gd name="T74" fmla="*/ 123 w 684"/>
                <a:gd name="T75" fmla="*/ 47 h 117"/>
                <a:gd name="T76" fmla="*/ 90 w 684"/>
                <a:gd name="T77" fmla="*/ 63 h 117"/>
                <a:gd name="T78" fmla="*/ 57 w 684"/>
                <a:gd name="T79" fmla="*/ 85 h 117"/>
                <a:gd name="T80" fmla="*/ 25 w 684"/>
                <a:gd name="T81" fmla="*/ 113 h 117"/>
                <a:gd name="T82" fmla="*/ 19 w 684"/>
                <a:gd name="T83" fmla="*/ 107 h 117"/>
                <a:gd name="T84" fmla="*/ 13 w 684"/>
                <a:gd name="T85" fmla="*/ 101 h 117"/>
                <a:gd name="T86" fmla="*/ 6 w 684"/>
                <a:gd name="T87" fmla="*/ 97 h 117"/>
                <a:gd name="T88" fmla="*/ 0 w 684"/>
                <a:gd name="T89"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4" h="117">
                  <a:moveTo>
                    <a:pt x="0" y="91"/>
                  </a:moveTo>
                  <a:lnTo>
                    <a:pt x="42" y="64"/>
                  </a:lnTo>
                  <a:lnTo>
                    <a:pt x="83" y="44"/>
                  </a:lnTo>
                  <a:lnTo>
                    <a:pt x="122" y="26"/>
                  </a:lnTo>
                  <a:lnTo>
                    <a:pt x="160" y="14"/>
                  </a:lnTo>
                  <a:lnTo>
                    <a:pt x="198" y="6"/>
                  </a:lnTo>
                  <a:lnTo>
                    <a:pt x="235" y="1"/>
                  </a:lnTo>
                  <a:lnTo>
                    <a:pt x="272" y="0"/>
                  </a:lnTo>
                  <a:lnTo>
                    <a:pt x="310" y="1"/>
                  </a:lnTo>
                  <a:lnTo>
                    <a:pt x="348" y="6"/>
                  </a:lnTo>
                  <a:lnTo>
                    <a:pt x="387" y="13"/>
                  </a:lnTo>
                  <a:lnTo>
                    <a:pt x="429" y="22"/>
                  </a:lnTo>
                  <a:lnTo>
                    <a:pt x="472" y="33"/>
                  </a:lnTo>
                  <a:lnTo>
                    <a:pt x="517" y="46"/>
                  </a:lnTo>
                  <a:lnTo>
                    <a:pt x="566" y="60"/>
                  </a:lnTo>
                  <a:lnTo>
                    <a:pt x="616" y="75"/>
                  </a:lnTo>
                  <a:lnTo>
                    <a:pt x="672" y="90"/>
                  </a:lnTo>
                  <a:lnTo>
                    <a:pt x="680" y="101"/>
                  </a:lnTo>
                  <a:lnTo>
                    <a:pt x="683" y="109"/>
                  </a:lnTo>
                  <a:lnTo>
                    <a:pt x="684" y="114"/>
                  </a:lnTo>
                  <a:lnTo>
                    <a:pt x="683" y="117"/>
                  </a:lnTo>
                  <a:lnTo>
                    <a:pt x="678" y="117"/>
                  </a:lnTo>
                  <a:lnTo>
                    <a:pt x="669" y="116"/>
                  </a:lnTo>
                  <a:lnTo>
                    <a:pt x="659" y="113"/>
                  </a:lnTo>
                  <a:lnTo>
                    <a:pt x="645" y="108"/>
                  </a:lnTo>
                  <a:lnTo>
                    <a:pt x="600" y="95"/>
                  </a:lnTo>
                  <a:lnTo>
                    <a:pt x="557" y="82"/>
                  </a:lnTo>
                  <a:lnTo>
                    <a:pt x="513" y="69"/>
                  </a:lnTo>
                  <a:lnTo>
                    <a:pt x="470" y="57"/>
                  </a:lnTo>
                  <a:lnTo>
                    <a:pt x="427" y="46"/>
                  </a:lnTo>
                  <a:lnTo>
                    <a:pt x="387" y="37"/>
                  </a:lnTo>
                  <a:lnTo>
                    <a:pt x="347" y="30"/>
                  </a:lnTo>
                  <a:lnTo>
                    <a:pt x="308" y="24"/>
                  </a:lnTo>
                  <a:lnTo>
                    <a:pt x="268" y="22"/>
                  </a:lnTo>
                  <a:lnTo>
                    <a:pt x="232" y="23"/>
                  </a:lnTo>
                  <a:lnTo>
                    <a:pt x="195" y="26"/>
                  </a:lnTo>
                  <a:lnTo>
                    <a:pt x="159" y="34"/>
                  </a:lnTo>
                  <a:lnTo>
                    <a:pt x="123" y="47"/>
                  </a:lnTo>
                  <a:lnTo>
                    <a:pt x="90" y="63"/>
                  </a:lnTo>
                  <a:lnTo>
                    <a:pt x="57" y="85"/>
                  </a:lnTo>
                  <a:lnTo>
                    <a:pt x="25" y="113"/>
                  </a:lnTo>
                  <a:lnTo>
                    <a:pt x="19" y="107"/>
                  </a:lnTo>
                  <a:lnTo>
                    <a:pt x="13" y="101"/>
                  </a:lnTo>
                  <a:lnTo>
                    <a:pt x="6" y="97"/>
                  </a:lnTo>
                  <a:lnTo>
                    <a:pt x="0" y="91"/>
                  </a:lnTo>
                  <a:close/>
                </a:path>
              </a:pathLst>
            </a:custGeom>
            <a:solidFill>
              <a:srgbClr val="7A7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95"/>
            <p:cNvSpPr>
              <a:spLocks/>
            </p:cNvSpPr>
            <p:nvPr/>
          </p:nvSpPr>
          <p:spPr bwMode="auto">
            <a:xfrm>
              <a:off x="4710113" y="3759200"/>
              <a:ext cx="536575" cy="88900"/>
            </a:xfrm>
            <a:custGeom>
              <a:avLst/>
              <a:gdLst>
                <a:gd name="T0" fmla="*/ 0 w 677"/>
                <a:gd name="T1" fmla="*/ 91 h 113"/>
                <a:gd name="T2" fmla="*/ 42 w 677"/>
                <a:gd name="T3" fmla="*/ 64 h 113"/>
                <a:gd name="T4" fmla="*/ 82 w 677"/>
                <a:gd name="T5" fmla="*/ 44 h 113"/>
                <a:gd name="T6" fmla="*/ 121 w 677"/>
                <a:gd name="T7" fmla="*/ 26 h 113"/>
                <a:gd name="T8" fmla="*/ 158 w 677"/>
                <a:gd name="T9" fmla="*/ 15 h 113"/>
                <a:gd name="T10" fmla="*/ 195 w 677"/>
                <a:gd name="T11" fmla="*/ 6 h 113"/>
                <a:gd name="T12" fmla="*/ 231 w 677"/>
                <a:gd name="T13" fmla="*/ 1 h 113"/>
                <a:gd name="T14" fmla="*/ 268 w 677"/>
                <a:gd name="T15" fmla="*/ 0 h 113"/>
                <a:gd name="T16" fmla="*/ 305 w 677"/>
                <a:gd name="T17" fmla="*/ 2 h 113"/>
                <a:gd name="T18" fmla="*/ 343 w 677"/>
                <a:gd name="T19" fmla="*/ 7 h 113"/>
                <a:gd name="T20" fmla="*/ 382 w 677"/>
                <a:gd name="T21" fmla="*/ 14 h 113"/>
                <a:gd name="T22" fmla="*/ 423 w 677"/>
                <a:gd name="T23" fmla="*/ 23 h 113"/>
                <a:gd name="T24" fmla="*/ 466 w 677"/>
                <a:gd name="T25" fmla="*/ 33 h 113"/>
                <a:gd name="T26" fmla="*/ 511 w 677"/>
                <a:gd name="T27" fmla="*/ 46 h 113"/>
                <a:gd name="T28" fmla="*/ 559 w 677"/>
                <a:gd name="T29" fmla="*/ 60 h 113"/>
                <a:gd name="T30" fmla="*/ 611 w 677"/>
                <a:gd name="T31" fmla="*/ 75 h 113"/>
                <a:gd name="T32" fmla="*/ 666 w 677"/>
                <a:gd name="T33" fmla="*/ 90 h 113"/>
                <a:gd name="T34" fmla="*/ 672 w 677"/>
                <a:gd name="T35" fmla="*/ 99 h 113"/>
                <a:gd name="T36" fmla="*/ 676 w 677"/>
                <a:gd name="T37" fmla="*/ 106 h 113"/>
                <a:gd name="T38" fmla="*/ 677 w 677"/>
                <a:gd name="T39" fmla="*/ 109 h 113"/>
                <a:gd name="T40" fmla="*/ 675 w 677"/>
                <a:gd name="T41" fmla="*/ 112 h 113"/>
                <a:gd name="T42" fmla="*/ 670 w 677"/>
                <a:gd name="T43" fmla="*/ 113 h 113"/>
                <a:gd name="T44" fmla="*/ 663 w 677"/>
                <a:gd name="T45" fmla="*/ 112 h 113"/>
                <a:gd name="T46" fmla="*/ 654 w 677"/>
                <a:gd name="T47" fmla="*/ 109 h 113"/>
                <a:gd name="T48" fmla="*/ 642 w 677"/>
                <a:gd name="T49" fmla="*/ 106 h 113"/>
                <a:gd name="T50" fmla="*/ 597 w 677"/>
                <a:gd name="T51" fmla="*/ 93 h 113"/>
                <a:gd name="T52" fmla="*/ 552 w 677"/>
                <a:gd name="T53" fmla="*/ 79 h 113"/>
                <a:gd name="T54" fmla="*/ 509 w 677"/>
                <a:gd name="T55" fmla="*/ 67 h 113"/>
                <a:gd name="T56" fmla="*/ 466 w 677"/>
                <a:gd name="T57" fmla="*/ 55 h 113"/>
                <a:gd name="T58" fmla="*/ 423 w 677"/>
                <a:gd name="T59" fmla="*/ 44 h 113"/>
                <a:gd name="T60" fmla="*/ 383 w 677"/>
                <a:gd name="T61" fmla="*/ 34 h 113"/>
                <a:gd name="T62" fmla="*/ 343 w 677"/>
                <a:gd name="T63" fmla="*/ 28 h 113"/>
                <a:gd name="T64" fmla="*/ 303 w 677"/>
                <a:gd name="T65" fmla="*/ 22 h 113"/>
                <a:gd name="T66" fmla="*/ 265 w 677"/>
                <a:gd name="T67" fmla="*/ 19 h 113"/>
                <a:gd name="T68" fmla="*/ 227 w 677"/>
                <a:gd name="T69" fmla="*/ 21 h 113"/>
                <a:gd name="T70" fmla="*/ 190 w 677"/>
                <a:gd name="T71" fmla="*/ 24 h 113"/>
                <a:gd name="T72" fmla="*/ 155 w 677"/>
                <a:gd name="T73" fmla="*/ 32 h 113"/>
                <a:gd name="T74" fmla="*/ 120 w 677"/>
                <a:gd name="T75" fmla="*/ 45 h 113"/>
                <a:gd name="T76" fmla="*/ 87 w 677"/>
                <a:gd name="T77" fmla="*/ 61 h 113"/>
                <a:gd name="T78" fmla="*/ 54 w 677"/>
                <a:gd name="T79" fmla="*/ 83 h 113"/>
                <a:gd name="T80" fmla="*/ 22 w 677"/>
                <a:gd name="T81" fmla="*/ 110 h 113"/>
                <a:gd name="T82" fmla="*/ 16 w 677"/>
                <a:gd name="T83" fmla="*/ 106 h 113"/>
                <a:gd name="T84" fmla="*/ 12 w 677"/>
                <a:gd name="T85" fmla="*/ 101 h 113"/>
                <a:gd name="T86" fmla="*/ 6 w 677"/>
                <a:gd name="T87" fmla="*/ 95 h 113"/>
                <a:gd name="T88" fmla="*/ 0 w 677"/>
                <a:gd name="T89" fmla="*/ 9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7" h="113">
                  <a:moveTo>
                    <a:pt x="0" y="91"/>
                  </a:moveTo>
                  <a:lnTo>
                    <a:pt x="42" y="64"/>
                  </a:lnTo>
                  <a:lnTo>
                    <a:pt x="82" y="44"/>
                  </a:lnTo>
                  <a:lnTo>
                    <a:pt x="121" y="26"/>
                  </a:lnTo>
                  <a:lnTo>
                    <a:pt x="158" y="15"/>
                  </a:lnTo>
                  <a:lnTo>
                    <a:pt x="195" y="6"/>
                  </a:lnTo>
                  <a:lnTo>
                    <a:pt x="231" y="1"/>
                  </a:lnTo>
                  <a:lnTo>
                    <a:pt x="268" y="0"/>
                  </a:lnTo>
                  <a:lnTo>
                    <a:pt x="305" y="2"/>
                  </a:lnTo>
                  <a:lnTo>
                    <a:pt x="343" y="7"/>
                  </a:lnTo>
                  <a:lnTo>
                    <a:pt x="382" y="14"/>
                  </a:lnTo>
                  <a:lnTo>
                    <a:pt x="423" y="23"/>
                  </a:lnTo>
                  <a:lnTo>
                    <a:pt x="466" y="33"/>
                  </a:lnTo>
                  <a:lnTo>
                    <a:pt x="511" y="46"/>
                  </a:lnTo>
                  <a:lnTo>
                    <a:pt x="559" y="60"/>
                  </a:lnTo>
                  <a:lnTo>
                    <a:pt x="611" y="75"/>
                  </a:lnTo>
                  <a:lnTo>
                    <a:pt x="666" y="90"/>
                  </a:lnTo>
                  <a:lnTo>
                    <a:pt x="672" y="99"/>
                  </a:lnTo>
                  <a:lnTo>
                    <a:pt x="676" y="106"/>
                  </a:lnTo>
                  <a:lnTo>
                    <a:pt x="677" y="109"/>
                  </a:lnTo>
                  <a:lnTo>
                    <a:pt x="675" y="112"/>
                  </a:lnTo>
                  <a:lnTo>
                    <a:pt x="670" y="113"/>
                  </a:lnTo>
                  <a:lnTo>
                    <a:pt x="663" y="112"/>
                  </a:lnTo>
                  <a:lnTo>
                    <a:pt x="654" y="109"/>
                  </a:lnTo>
                  <a:lnTo>
                    <a:pt x="642" y="106"/>
                  </a:lnTo>
                  <a:lnTo>
                    <a:pt x="597" y="93"/>
                  </a:lnTo>
                  <a:lnTo>
                    <a:pt x="552" y="79"/>
                  </a:lnTo>
                  <a:lnTo>
                    <a:pt x="509" y="67"/>
                  </a:lnTo>
                  <a:lnTo>
                    <a:pt x="466" y="55"/>
                  </a:lnTo>
                  <a:lnTo>
                    <a:pt x="423" y="44"/>
                  </a:lnTo>
                  <a:lnTo>
                    <a:pt x="383" y="34"/>
                  </a:lnTo>
                  <a:lnTo>
                    <a:pt x="343" y="28"/>
                  </a:lnTo>
                  <a:lnTo>
                    <a:pt x="303" y="22"/>
                  </a:lnTo>
                  <a:lnTo>
                    <a:pt x="265" y="19"/>
                  </a:lnTo>
                  <a:lnTo>
                    <a:pt x="227" y="21"/>
                  </a:lnTo>
                  <a:lnTo>
                    <a:pt x="190" y="24"/>
                  </a:lnTo>
                  <a:lnTo>
                    <a:pt x="155" y="32"/>
                  </a:lnTo>
                  <a:lnTo>
                    <a:pt x="120" y="45"/>
                  </a:lnTo>
                  <a:lnTo>
                    <a:pt x="87" y="61"/>
                  </a:lnTo>
                  <a:lnTo>
                    <a:pt x="54" y="83"/>
                  </a:lnTo>
                  <a:lnTo>
                    <a:pt x="22" y="110"/>
                  </a:lnTo>
                  <a:lnTo>
                    <a:pt x="16" y="106"/>
                  </a:lnTo>
                  <a:lnTo>
                    <a:pt x="12" y="101"/>
                  </a:lnTo>
                  <a:lnTo>
                    <a:pt x="6" y="95"/>
                  </a:lnTo>
                  <a:lnTo>
                    <a:pt x="0" y="91"/>
                  </a:lnTo>
                  <a:close/>
                </a:path>
              </a:pathLst>
            </a:custGeom>
            <a:solidFill>
              <a:srgbClr val="7F82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96"/>
            <p:cNvSpPr>
              <a:spLocks/>
            </p:cNvSpPr>
            <p:nvPr/>
          </p:nvSpPr>
          <p:spPr bwMode="auto">
            <a:xfrm>
              <a:off x="4713288" y="3759200"/>
              <a:ext cx="528637" cy="85725"/>
            </a:xfrm>
            <a:custGeom>
              <a:avLst/>
              <a:gdLst>
                <a:gd name="T0" fmla="*/ 0 w 666"/>
                <a:gd name="T1" fmla="*/ 91 h 108"/>
                <a:gd name="T2" fmla="*/ 41 w 666"/>
                <a:gd name="T3" fmla="*/ 64 h 108"/>
                <a:gd name="T4" fmla="*/ 81 w 666"/>
                <a:gd name="T5" fmla="*/ 44 h 108"/>
                <a:gd name="T6" fmla="*/ 119 w 666"/>
                <a:gd name="T7" fmla="*/ 26 h 108"/>
                <a:gd name="T8" fmla="*/ 156 w 666"/>
                <a:gd name="T9" fmla="*/ 15 h 108"/>
                <a:gd name="T10" fmla="*/ 191 w 666"/>
                <a:gd name="T11" fmla="*/ 6 h 108"/>
                <a:gd name="T12" fmla="*/ 227 w 666"/>
                <a:gd name="T13" fmla="*/ 1 h 108"/>
                <a:gd name="T14" fmla="*/ 263 w 666"/>
                <a:gd name="T15" fmla="*/ 0 h 108"/>
                <a:gd name="T16" fmla="*/ 298 w 666"/>
                <a:gd name="T17" fmla="*/ 2 h 108"/>
                <a:gd name="T18" fmla="*/ 335 w 666"/>
                <a:gd name="T19" fmla="*/ 7 h 108"/>
                <a:gd name="T20" fmla="*/ 374 w 666"/>
                <a:gd name="T21" fmla="*/ 14 h 108"/>
                <a:gd name="T22" fmla="*/ 415 w 666"/>
                <a:gd name="T23" fmla="*/ 23 h 108"/>
                <a:gd name="T24" fmla="*/ 457 w 666"/>
                <a:gd name="T25" fmla="*/ 33 h 108"/>
                <a:gd name="T26" fmla="*/ 502 w 666"/>
                <a:gd name="T27" fmla="*/ 46 h 108"/>
                <a:gd name="T28" fmla="*/ 551 w 666"/>
                <a:gd name="T29" fmla="*/ 61 h 108"/>
                <a:gd name="T30" fmla="*/ 603 w 666"/>
                <a:gd name="T31" fmla="*/ 76 h 108"/>
                <a:gd name="T32" fmla="*/ 659 w 666"/>
                <a:gd name="T33" fmla="*/ 91 h 108"/>
                <a:gd name="T34" fmla="*/ 664 w 666"/>
                <a:gd name="T35" fmla="*/ 98 h 108"/>
                <a:gd name="T36" fmla="*/ 666 w 666"/>
                <a:gd name="T37" fmla="*/ 102 h 108"/>
                <a:gd name="T38" fmla="*/ 666 w 666"/>
                <a:gd name="T39" fmla="*/ 106 h 108"/>
                <a:gd name="T40" fmla="*/ 664 w 666"/>
                <a:gd name="T41" fmla="*/ 107 h 108"/>
                <a:gd name="T42" fmla="*/ 659 w 666"/>
                <a:gd name="T43" fmla="*/ 108 h 108"/>
                <a:gd name="T44" fmla="*/ 653 w 666"/>
                <a:gd name="T45" fmla="*/ 107 h 108"/>
                <a:gd name="T46" fmla="*/ 645 w 666"/>
                <a:gd name="T47" fmla="*/ 106 h 108"/>
                <a:gd name="T48" fmla="*/ 636 w 666"/>
                <a:gd name="T49" fmla="*/ 104 h 108"/>
                <a:gd name="T50" fmla="*/ 591 w 666"/>
                <a:gd name="T51" fmla="*/ 91 h 108"/>
                <a:gd name="T52" fmla="*/ 546 w 666"/>
                <a:gd name="T53" fmla="*/ 77 h 108"/>
                <a:gd name="T54" fmla="*/ 504 w 666"/>
                <a:gd name="T55" fmla="*/ 64 h 108"/>
                <a:gd name="T56" fmla="*/ 461 w 666"/>
                <a:gd name="T57" fmla="*/ 53 h 108"/>
                <a:gd name="T58" fmla="*/ 418 w 666"/>
                <a:gd name="T59" fmla="*/ 41 h 108"/>
                <a:gd name="T60" fmla="*/ 378 w 666"/>
                <a:gd name="T61" fmla="*/ 32 h 108"/>
                <a:gd name="T62" fmla="*/ 338 w 666"/>
                <a:gd name="T63" fmla="*/ 25 h 108"/>
                <a:gd name="T64" fmla="*/ 298 w 666"/>
                <a:gd name="T65" fmla="*/ 19 h 108"/>
                <a:gd name="T66" fmla="*/ 260 w 666"/>
                <a:gd name="T67" fmla="*/ 17 h 108"/>
                <a:gd name="T68" fmla="*/ 224 w 666"/>
                <a:gd name="T69" fmla="*/ 18 h 108"/>
                <a:gd name="T70" fmla="*/ 187 w 666"/>
                <a:gd name="T71" fmla="*/ 22 h 108"/>
                <a:gd name="T72" fmla="*/ 151 w 666"/>
                <a:gd name="T73" fmla="*/ 30 h 108"/>
                <a:gd name="T74" fmla="*/ 116 w 666"/>
                <a:gd name="T75" fmla="*/ 42 h 108"/>
                <a:gd name="T76" fmla="*/ 83 w 666"/>
                <a:gd name="T77" fmla="*/ 59 h 108"/>
                <a:gd name="T78" fmla="*/ 51 w 666"/>
                <a:gd name="T79" fmla="*/ 80 h 108"/>
                <a:gd name="T80" fmla="*/ 18 w 666"/>
                <a:gd name="T81" fmla="*/ 108 h 108"/>
                <a:gd name="T82" fmla="*/ 14 w 666"/>
                <a:gd name="T83" fmla="*/ 104 h 108"/>
                <a:gd name="T84" fmla="*/ 9 w 666"/>
                <a:gd name="T85" fmla="*/ 99 h 108"/>
                <a:gd name="T86" fmla="*/ 5 w 666"/>
                <a:gd name="T87" fmla="*/ 95 h 108"/>
                <a:gd name="T88" fmla="*/ 0 w 666"/>
                <a:gd name="T89" fmla="*/ 9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6" h="108">
                  <a:moveTo>
                    <a:pt x="0" y="91"/>
                  </a:moveTo>
                  <a:lnTo>
                    <a:pt x="41" y="64"/>
                  </a:lnTo>
                  <a:lnTo>
                    <a:pt x="81" y="44"/>
                  </a:lnTo>
                  <a:lnTo>
                    <a:pt x="119" y="26"/>
                  </a:lnTo>
                  <a:lnTo>
                    <a:pt x="156" y="15"/>
                  </a:lnTo>
                  <a:lnTo>
                    <a:pt x="191" y="6"/>
                  </a:lnTo>
                  <a:lnTo>
                    <a:pt x="227" y="1"/>
                  </a:lnTo>
                  <a:lnTo>
                    <a:pt x="263" y="0"/>
                  </a:lnTo>
                  <a:lnTo>
                    <a:pt x="298" y="2"/>
                  </a:lnTo>
                  <a:lnTo>
                    <a:pt x="335" y="7"/>
                  </a:lnTo>
                  <a:lnTo>
                    <a:pt x="374" y="14"/>
                  </a:lnTo>
                  <a:lnTo>
                    <a:pt x="415" y="23"/>
                  </a:lnTo>
                  <a:lnTo>
                    <a:pt x="457" y="33"/>
                  </a:lnTo>
                  <a:lnTo>
                    <a:pt x="502" y="46"/>
                  </a:lnTo>
                  <a:lnTo>
                    <a:pt x="551" y="61"/>
                  </a:lnTo>
                  <a:lnTo>
                    <a:pt x="603" y="76"/>
                  </a:lnTo>
                  <a:lnTo>
                    <a:pt x="659" y="91"/>
                  </a:lnTo>
                  <a:lnTo>
                    <a:pt x="664" y="98"/>
                  </a:lnTo>
                  <a:lnTo>
                    <a:pt x="666" y="102"/>
                  </a:lnTo>
                  <a:lnTo>
                    <a:pt x="666" y="106"/>
                  </a:lnTo>
                  <a:lnTo>
                    <a:pt x="664" y="107"/>
                  </a:lnTo>
                  <a:lnTo>
                    <a:pt x="659" y="108"/>
                  </a:lnTo>
                  <a:lnTo>
                    <a:pt x="653" y="107"/>
                  </a:lnTo>
                  <a:lnTo>
                    <a:pt x="645" y="106"/>
                  </a:lnTo>
                  <a:lnTo>
                    <a:pt x="636" y="104"/>
                  </a:lnTo>
                  <a:lnTo>
                    <a:pt x="591" y="91"/>
                  </a:lnTo>
                  <a:lnTo>
                    <a:pt x="546" y="77"/>
                  </a:lnTo>
                  <a:lnTo>
                    <a:pt x="504" y="64"/>
                  </a:lnTo>
                  <a:lnTo>
                    <a:pt x="461" y="53"/>
                  </a:lnTo>
                  <a:lnTo>
                    <a:pt x="418" y="41"/>
                  </a:lnTo>
                  <a:lnTo>
                    <a:pt x="378" y="32"/>
                  </a:lnTo>
                  <a:lnTo>
                    <a:pt x="338" y="25"/>
                  </a:lnTo>
                  <a:lnTo>
                    <a:pt x="298" y="19"/>
                  </a:lnTo>
                  <a:lnTo>
                    <a:pt x="260" y="17"/>
                  </a:lnTo>
                  <a:lnTo>
                    <a:pt x="224" y="18"/>
                  </a:lnTo>
                  <a:lnTo>
                    <a:pt x="187" y="22"/>
                  </a:lnTo>
                  <a:lnTo>
                    <a:pt x="151" y="30"/>
                  </a:lnTo>
                  <a:lnTo>
                    <a:pt x="116" y="42"/>
                  </a:lnTo>
                  <a:lnTo>
                    <a:pt x="83" y="59"/>
                  </a:lnTo>
                  <a:lnTo>
                    <a:pt x="51" y="80"/>
                  </a:lnTo>
                  <a:lnTo>
                    <a:pt x="18" y="108"/>
                  </a:lnTo>
                  <a:lnTo>
                    <a:pt x="14" y="104"/>
                  </a:lnTo>
                  <a:lnTo>
                    <a:pt x="9" y="99"/>
                  </a:lnTo>
                  <a:lnTo>
                    <a:pt x="5" y="95"/>
                  </a:lnTo>
                  <a:lnTo>
                    <a:pt x="0" y="91"/>
                  </a:lnTo>
                  <a:close/>
                </a:path>
              </a:pathLst>
            </a:custGeom>
            <a:solidFill>
              <a:srgbClr val="8487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97"/>
            <p:cNvSpPr>
              <a:spLocks/>
            </p:cNvSpPr>
            <p:nvPr/>
          </p:nvSpPr>
          <p:spPr bwMode="auto">
            <a:xfrm>
              <a:off x="4716463" y="3759200"/>
              <a:ext cx="522287" cy="84138"/>
            </a:xfrm>
            <a:custGeom>
              <a:avLst/>
              <a:gdLst>
                <a:gd name="T0" fmla="*/ 0 w 658"/>
                <a:gd name="T1" fmla="*/ 91 h 107"/>
                <a:gd name="T2" fmla="*/ 42 w 658"/>
                <a:gd name="T3" fmla="*/ 64 h 107"/>
                <a:gd name="T4" fmla="*/ 80 w 658"/>
                <a:gd name="T5" fmla="*/ 44 h 107"/>
                <a:gd name="T6" fmla="*/ 117 w 658"/>
                <a:gd name="T7" fmla="*/ 26 h 107"/>
                <a:gd name="T8" fmla="*/ 154 w 658"/>
                <a:gd name="T9" fmla="*/ 15 h 107"/>
                <a:gd name="T10" fmla="*/ 188 w 658"/>
                <a:gd name="T11" fmla="*/ 6 h 107"/>
                <a:gd name="T12" fmla="*/ 223 w 658"/>
                <a:gd name="T13" fmla="*/ 1 h 107"/>
                <a:gd name="T14" fmla="*/ 259 w 658"/>
                <a:gd name="T15" fmla="*/ 0 h 107"/>
                <a:gd name="T16" fmla="*/ 294 w 658"/>
                <a:gd name="T17" fmla="*/ 2 h 107"/>
                <a:gd name="T18" fmla="*/ 330 w 658"/>
                <a:gd name="T19" fmla="*/ 7 h 107"/>
                <a:gd name="T20" fmla="*/ 368 w 658"/>
                <a:gd name="T21" fmla="*/ 14 h 107"/>
                <a:gd name="T22" fmla="*/ 408 w 658"/>
                <a:gd name="T23" fmla="*/ 23 h 107"/>
                <a:gd name="T24" fmla="*/ 451 w 658"/>
                <a:gd name="T25" fmla="*/ 33 h 107"/>
                <a:gd name="T26" fmla="*/ 496 w 658"/>
                <a:gd name="T27" fmla="*/ 46 h 107"/>
                <a:gd name="T28" fmla="*/ 546 w 658"/>
                <a:gd name="T29" fmla="*/ 61 h 107"/>
                <a:gd name="T30" fmla="*/ 597 w 658"/>
                <a:gd name="T31" fmla="*/ 76 h 107"/>
                <a:gd name="T32" fmla="*/ 654 w 658"/>
                <a:gd name="T33" fmla="*/ 91 h 107"/>
                <a:gd name="T34" fmla="*/ 658 w 658"/>
                <a:gd name="T35" fmla="*/ 99 h 107"/>
                <a:gd name="T36" fmla="*/ 656 w 658"/>
                <a:gd name="T37" fmla="*/ 102 h 107"/>
                <a:gd name="T38" fmla="*/ 647 w 658"/>
                <a:gd name="T39" fmla="*/ 102 h 107"/>
                <a:gd name="T40" fmla="*/ 633 w 658"/>
                <a:gd name="T41" fmla="*/ 101 h 107"/>
                <a:gd name="T42" fmla="*/ 588 w 658"/>
                <a:gd name="T43" fmla="*/ 87 h 107"/>
                <a:gd name="T44" fmla="*/ 543 w 658"/>
                <a:gd name="T45" fmla="*/ 75 h 107"/>
                <a:gd name="T46" fmla="*/ 499 w 658"/>
                <a:gd name="T47" fmla="*/ 62 h 107"/>
                <a:gd name="T48" fmla="*/ 457 w 658"/>
                <a:gd name="T49" fmla="*/ 49 h 107"/>
                <a:gd name="T50" fmla="*/ 415 w 658"/>
                <a:gd name="T51" fmla="*/ 39 h 107"/>
                <a:gd name="T52" fmla="*/ 374 w 658"/>
                <a:gd name="T53" fmla="*/ 30 h 107"/>
                <a:gd name="T54" fmla="*/ 335 w 658"/>
                <a:gd name="T55" fmla="*/ 23 h 107"/>
                <a:gd name="T56" fmla="*/ 295 w 658"/>
                <a:gd name="T57" fmla="*/ 17 h 107"/>
                <a:gd name="T58" fmla="*/ 257 w 658"/>
                <a:gd name="T59" fmla="*/ 16 h 107"/>
                <a:gd name="T60" fmla="*/ 219 w 658"/>
                <a:gd name="T61" fmla="*/ 16 h 107"/>
                <a:gd name="T62" fmla="*/ 184 w 658"/>
                <a:gd name="T63" fmla="*/ 21 h 107"/>
                <a:gd name="T64" fmla="*/ 148 w 658"/>
                <a:gd name="T65" fmla="*/ 29 h 107"/>
                <a:gd name="T66" fmla="*/ 113 w 658"/>
                <a:gd name="T67" fmla="*/ 41 h 107"/>
                <a:gd name="T68" fmla="*/ 80 w 658"/>
                <a:gd name="T69" fmla="*/ 57 h 107"/>
                <a:gd name="T70" fmla="*/ 48 w 658"/>
                <a:gd name="T71" fmla="*/ 79 h 107"/>
                <a:gd name="T72" fmla="*/ 15 w 658"/>
                <a:gd name="T73" fmla="*/ 107 h 107"/>
                <a:gd name="T74" fmla="*/ 0 w 658"/>
                <a:gd name="T7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58" h="107">
                  <a:moveTo>
                    <a:pt x="0" y="91"/>
                  </a:moveTo>
                  <a:lnTo>
                    <a:pt x="42" y="64"/>
                  </a:lnTo>
                  <a:lnTo>
                    <a:pt x="80" y="44"/>
                  </a:lnTo>
                  <a:lnTo>
                    <a:pt x="117" y="26"/>
                  </a:lnTo>
                  <a:lnTo>
                    <a:pt x="154" y="15"/>
                  </a:lnTo>
                  <a:lnTo>
                    <a:pt x="188" y="6"/>
                  </a:lnTo>
                  <a:lnTo>
                    <a:pt x="223" y="1"/>
                  </a:lnTo>
                  <a:lnTo>
                    <a:pt x="259" y="0"/>
                  </a:lnTo>
                  <a:lnTo>
                    <a:pt x="294" y="2"/>
                  </a:lnTo>
                  <a:lnTo>
                    <a:pt x="330" y="7"/>
                  </a:lnTo>
                  <a:lnTo>
                    <a:pt x="368" y="14"/>
                  </a:lnTo>
                  <a:lnTo>
                    <a:pt x="408" y="23"/>
                  </a:lnTo>
                  <a:lnTo>
                    <a:pt x="451" y="33"/>
                  </a:lnTo>
                  <a:lnTo>
                    <a:pt x="496" y="46"/>
                  </a:lnTo>
                  <a:lnTo>
                    <a:pt x="546" y="61"/>
                  </a:lnTo>
                  <a:lnTo>
                    <a:pt x="597" y="76"/>
                  </a:lnTo>
                  <a:lnTo>
                    <a:pt x="654" y="91"/>
                  </a:lnTo>
                  <a:lnTo>
                    <a:pt x="658" y="99"/>
                  </a:lnTo>
                  <a:lnTo>
                    <a:pt x="656" y="102"/>
                  </a:lnTo>
                  <a:lnTo>
                    <a:pt x="647" y="102"/>
                  </a:lnTo>
                  <a:lnTo>
                    <a:pt x="633" y="101"/>
                  </a:lnTo>
                  <a:lnTo>
                    <a:pt x="588" y="87"/>
                  </a:lnTo>
                  <a:lnTo>
                    <a:pt x="543" y="75"/>
                  </a:lnTo>
                  <a:lnTo>
                    <a:pt x="499" y="62"/>
                  </a:lnTo>
                  <a:lnTo>
                    <a:pt x="457" y="49"/>
                  </a:lnTo>
                  <a:lnTo>
                    <a:pt x="415" y="39"/>
                  </a:lnTo>
                  <a:lnTo>
                    <a:pt x="374" y="30"/>
                  </a:lnTo>
                  <a:lnTo>
                    <a:pt x="335" y="23"/>
                  </a:lnTo>
                  <a:lnTo>
                    <a:pt x="295" y="17"/>
                  </a:lnTo>
                  <a:lnTo>
                    <a:pt x="257" y="16"/>
                  </a:lnTo>
                  <a:lnTo>
                    <a:pt x="219" y="16"/>
                  </a:lnTo>
                  <a:lnTo>
                    <a:pt x="184" y="21"/>
                  </a:lnTo>
                  <a:lnTo>
                    <a:pt x="148" y="29"/>
                  </a:lnTo>
                  <a:lnTo>
                    <a:pt x="113" y="41"/>
                  </a:lnTo>
                  <a:lnTo>
                    <a:pt x="80" y="57"/>
                  </a:lnTo>
                  <a:lnTo>
                    <a:pt x="48" y="79"/>
                  </a:lnTo>
                  <a:lnTo>
                    <a:pt x="15" y="107"/>
                  </a:lnTo>
                  <a:lnTo>
                    <a:pt x="0" y="91"/>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TextBox 9"/>
          <p:cNvSpPr txBox="1"/>
          <p:nvPr/>
        </p:nvSpPr>
        <p:spPr>
          <a:xfrm rot="267124">
            <a:off x="6775631" y="3147401"/>
            <a:ext cx="1371600" cy="276999"/>
          </a:xfrm>
          <a:prstGeom prst="rect">
            <a:avLst/>
          </a:prstGeom>
          <a:noFill/>
        </p:spPr>
        <p:txBody>
          <a:bodyPr wrap="square" rtlCol="0">
            <a:spAutoFit/>
          </a:bodyPr>
          <a:lstStyle/>
          <a:p>
            <a:r>
              <a:rPr lang="en-US" sz="1200" b="1" dirty="0" smtClean="0">
                <a:latin typeface="+mn-lt"/>
              </a:rPr>
              <a:t>Herbicide A</a:t>
            </a:r>
            <a:endParaRPr lang="en-US" sz="1200" b="1" dirty="0">
              <a:latin typeface="+mn-lt"/>
            </a:endParaRPr>
          </a:p>
        </p:txBody>
      </p:sp>
      <p:grpSp>
        <p:nvGrpSpPr>
          <p:cNvPr id="81" name="Group 80"/>
          <p:cNvGrpSpPr/>
          <p:nvPr/>
        </p:nvGrpSpPr>
        <p:grpSpPr>
          <a:xfrm>
            <a:off x="7623025" y="4038600"/>
            <a:ext cx="1131888" cy="1470506"/>
            <a:chOff x="4332288" y="3725863"/>
            <a:chExt cx="1087437" cy="1344613"/>
          </a:xfrm>
        </p:grpSpPr>
        <p:sp>
          <p:nvSpPr>
            <p:cNvPr id="82" name="Freeform 28"/>
            <p:cNvSpPr>
              <a:spLocks/>
            </p:cNvSpPr>
            <p:nvPr/>
          </p:nvSpPr>
          <p:spPr bwMode="auto">
            <a:xfrm>
              <a:off x="5078413" y="3738563"/>
              <a:ext cx="341312" cy="1331913"/>
            </a:xfrm>
            <a:custGeom>
              <a:avLst/>
              <a:gdLst>
                <a:gd name="T0" fmla="*/ 0 w 430"/>
                <a:gd name="T1" fmla="*/ 1671 h 1680"/>
                <a:gd name="T2" fmla="*/ 111 w 430"/>
                <a:gd name="T3" fmla="*/ 1675 h 1680"/>
                <a:gd name="T4" fmla="*/ 153 w 430"/>
                <a:gd name="T5" fmla="*/ 1668 h 1680"/>
                <a:gd name="T6" fmla="*/ 191 w 430"/>
                <a:gd name="T7" fmla="*/ 1662 h 1680"/>
                <a:gd name="T8" fmla="*/ 228 w 430"/>
                <a:gd name="T9" fmla="*/ 1650 h 1680"/>
                <a:gd name="T10" fmla="*/ 267 w 430"/>
                <a:gd name="T11" fmla="*/ 1633 h 1680"/>
                <a:gd name="T12" fmla="*/ 310 w 430"/>
                <a:gd name="T13" fmla="*/ 1610 h 1680"/>
                <a:gd name="T14" fmla="*/ 356 w 430"/>
                <a:gd name="T15" fmla="*/ 1575 h 1680"/>
                <a:gd name="T16" fmla="*/ 404 w 430"/>
                <a:gd name="T17" fmla="*/ 1528 h 1680"/>
                <a:gd name="T18" fmla="*/ 430 w 430"/>
                <a:gd name="T19" fmla="*/ 544 h 1680"/>
                <a:gd name="T20" fmla="*/ 421 w 430"/>
                <a:gd name="T21" fmla="*/ 525 h 1680"/>
                <a:gd name="T22" fmla="*/ 407 w 430"/>
                <a:gd name="T23" fmla="*/ 500 h 1680"/>
                <a:gd name="T24" fmla="*/ 392 w 430"/>
                <a:gd name="T25" fmla="*/ 419 h 1680"/>
                <a:gd name="T26" fmla="*/ 383 w 430"/>
                <a:gd name="T27" fmla="*/ 326 h 1680"/>
                <a:gd name="T28" fmla="*/ 361 w 430"/>
                <a:gd name="T29" fmla="*/ 226 h 1680"/>
                <a:gd name="T30" fmla="*/ 312 w 430"/>
                <a:gd name="T31" fmla="*/ 124 h 1680"/>
                <a:gd name="T32" fmla="*/ 292 w 430"/>
                <a:gd name="T33" fmla="*/ 104 h 1680"/>
                <a:gd name="T34" fmla="*/ 265 w 430"/>
                <a:gd name="T35" fmla="*/ 86 h 1680"/>
                <a:gd name="T36" fmla="*/ 232 w 430"/>
                <a:gd name="T37" fmla="*/ 68 h 1680"/>
                <a:gd name="T38" fmla="*/ 192 w 430"/>
                <a:gd name="T39" fmla="*/ 51 h 1680"/>
                <a:gd name="T40" fmla="*/ 149 w 430"/>
                <a:gd name="T41" fmla="*/ 36 h 1680"/>
                <a:gd name="T42" fmla="*/ 101 w 430"/>
                <a:gd name="T43" fmla="*/ 22 h 1680"/>
                <a:gd name="T44" fmla="*/ 52 w 430"/>
                <a:gd name="T45" fmla="*/ 11 h 1680"/>
                <a:gd name="T46" fmla="*/ 0 w 430"/>
                <a:gd name="T47" fmla="*/ 0 h 1680"/>
                <a:gd name="T48" fmla="*/ 64 w 430"/>
                <a:gd name="T49" fmla="*/ 148 h 1680"/>
                <a:gd name="T50" fmla="*/ 115 w 430"/>
                <a:gd name="T51" fmla="*/ 174 h 1680"/>
                <a:gd name="T52" fmla="*/ 157 w 430"/>
                <a:gd name="T53" fmla="*/ 202 h 1680"/>
                <a:gd name="T54" fmla="*/ 188 w 430"/>
                <a:gd name="T55" fmla="*/ 228 h 1680"/>
                <a:gd name="T56" fmla="*/ 211 w 430"/>
                <a:gd name="T57" fmla="*/ 257 h 1680"/>
                <a:gd name="T58" fmla="*/ 225 w 430"/>
                <a:gd name="T59" fmla="*/ 286 h 1680"/>
                <a:gd name="T60" fmla="*/ 230 w 430"/>
                <a:gd name="T61" fmla="*/ 317 h 1680"/>
                <a:gd name="T62" fmla="*/ 228 w 430"/>
                <a:gd name="T63" fmla="*/ 349 h 1680"/>
                <a:gd name="T64" fmla="*/ 219 w 430"/>
                <a:gd name="T65" fmla="*/ 383 h 1680"/>
                <a:gd name="T66" fmla="*/ 98 w 430"/>
                <a:gd name="T67" fmla="*/ 402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0" h="1680">
                  <a:moveTo>
                    <a:pt x="0" y="389"/>
                  </a:moveTo>
                  <a:lnTo>
                    <a:pt x="0" y="1671"/>
                  </a:lnTo>
                  <a:lnTo>
                    <a:pt x="88" y="1680"/>
                  </a:lnTo>
                  <a:lnTo>
                    <a:pt x="111" y="1675"/>
                  </a:lnTo>
                  <a:lnTo>
                    <a:pt x="132" y="1671"/>
                  </a:lnTo>
                  <a:lnTo>
                    <a:pt x="153" y="1668"/>
                  </a:lnTo>
                  <a:lnTo>
                    <a:pt x="173" y="1665"/>
                  </a:lnTo>
                  <a:lnTo>
                    <a:pt x="191" y="1662"/>
                  </a:lnTo>
                  <a:lnTo>
                    <a:pt x="210" y="1657"/>
                  </a:lnTo>
                  <a:lnTo>
                    <a:pt x="228" y="1650"/>
                  </a:lnTo>
                  <a:lnTo>
                    <a:pt x="248" y="1642"/>
                  </a:lnTo>
                  <a:lnTo>
                    <a:pt x="267" y="1633"/>
                  </a:lnTo>
                  <a:lnTo>
                    <a:pt x="289" y="1622"/>
                  </a:lnTo>
                  <a:lnTo>
                    <a:pt x="310" y="1610"/>
                  </a:lnTo>
                  <a:lnTo>
                    <a:pt x="333" y="1594"/>
                  </a:lnTo>
                  <a:lnTo>
                    <a:pt x="356" y="1575"/>
                  </a:lnTo>
                  <a:lnTo>
                    <a:pt x="380" y="1553"/>
                  </a:lnTo>
                  <a:lnTo>
                    <a:pt x="404" y="1528"/>
                  </a:lnTo>
                  <a:lnTo>
                    <a:pt x="430" y="1497"/>
                  </a:lnTo>
                  <a:lnTo>
                    <a:pt x="430" y="544"/>
                  </a:lnTo>
                  <a:lnTo>
                    <a:pt x="426" y="534"/>
                  </a:lnTo>
                  <a:lnTo>
                    <a:pt x="421" y="525"/>
                  </a:lnTo>
                  <a:lnTo>
                    <a:pt x="414" y="514"/>
                  </a:lnTo>
                  <a:lnTo>
                    <a:pt x="407" y="500"/>
                  </a:lnTo>
                  <a:lnTo>
                    <a:pt x="398" y="461"/>
                  </a:lnTo>
                  <a:lnTo>
                    <a:pt x="392" y="419"/>
                  </a:lnTo>
                  <a:lnTo>
                    <a:pt x="387" y="374"/>
                  </a:lnTo>
                  <a:lnTo>
                    <a:pt x="383" y="326"/>
                  </a:lnTo>
                  <a:lnTo>
                    <a:pt x="374" y="277"/>
                  </a:lnTo>
                  <a:lnTo>
                    <a:pt x="361" y="226"/>
                  </a:lnTo>
                  <a:lnTo>
                    <a:pt x="341" y="175"/>
                  </a:lnTo>
                  <a:lnTo>
                    <a:pt x="312" y="124"/>
                  </a:lnTo>
                  <a:lnTo>
                    <a:pt x="303" y="114"/>
                  </a:lnTo>
                  <a:lnTo>
                    <a:pt x="292" y="104"/>
                  </a:lnTo>
                  <a:lnTo>
                    <a:pt x="279" y="95"/>
                  </a:lnTo>
                  <a:lnTo>
                    <a:pt x="265" y="86"/>
                  </a:lnTo>
                  <a:lnTo>
                    <a:pt x="249" y="76"/>
                  </a:lnTo>
                  <a:lnTo>
                    <a:pt x="232" y="68"/>
                  </a:lnTo>
                  <a:lnTo>
                    <a:pt x="212" y="60"/>
                  </a:lnTo>
                  <a:lnTo>
                    <a:pt x="192" y="51"/>
                  </a:lnTo>
                  <a:lnTo>
                    <a:pt x="172" y="44"/>
                  </a:lnTo>
                  <a:lnTo>
                    <a:pt x="149" y="36"/>
                  </a:lnTo>
                  <a:lnTo>
                    <a:pt x="126" y="29"/>
                  </a:lnTo>
                  <a:lnTo>
                    <a:pt x="101" y="22"/>
                  </a:lnTo>
                  <a:lnTo>
                    <a:pt x="77" y="16"/>
                  </a:lnTo>
                  <a:lnTo>
                    <a:pt x="52" y="11"/>
                  </a:lnTo>
                  <a:lnTo>
                    <a:pt x="26" y="5"/>
                  </a:lnTo>
                  <a:lnTo>
                    <a:pt x="0" y="0"/>
                  </a:lnTo>
                  <a:lnTo>
                    <a:pt x="0" y="135"/>
                  </a:lnTo>
                  <a:lnTo>
                    <a:pt x="64" y="148"/>
                  </a:lnTo>
                  <a:lnTo>
                    <a:pt x="91" y="162"/>
                  </a:lnTo>
                  <a:lnTo>
                    <a:pt x="115" y="174"/>
                  </a:lnTo>
                  <a:lnTo>
                    <a:pt x="137" y="188"/>
                  </a:lnTo>
                  <a:lnTo>
                    <a:pt x="157" y="202"/>
                  </a:lnTo>
                  <a:lnTo>
                    <a:pt x="173" y="215"/>
                  </a:lnTo>
                  <a:lnTo>
                    <a:pt x="188" y="228"/>
                  </a:lnTo>
                  <a:lnTo>
                    <a:pt x="200" y="243"/>
                  </a:lnTo>
                  <a:lnTo>
                    <a:pt x="211" y="257"/>
                  </a:lnTo>
                  <a:lnTo>
                    <a:pt x="219" y="271"/>
                  </a:lnTo>
                  <a:lnTo>
                    <a:pt x="225" y="286"/>
                  </a:lnTo>
                  <a:lnTo>
                    <a:pt x="228" y="301"/>
                  </a:lnTo>
                  <a:lnTo>
                    <a:pt x="230" y="317"/>
                  </a:lnTo>
                  <a:lnTo>
                    <a:pt x="230" y="332"/>
                  </a:lnTo>
                  <a:lnTo>
                    <a:pt x="228" y="349"/>
                  </a:lnTo>
                  <a:lnTo>
                    <a:pt x="225" y="366"/>
                  </a:lnTo>
                  <a:lnTo>
                    <a:pt x="219" y="383"/>
                  </a:lnTo>
                  <a:lnTo>
                    <a:pt x="219" y="439"/>
                  </a:lnTo>
                  <a:lnTo>
                    <a:pt x="98" y="402"/>
                  </a:lnTo>
                  <a:lnTo>
                    <a:pt x="0" y="389"/>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29"/>
            <p:cNvSpPr>
              <a:spLocks/>
            </p:cNvSpPr>
            <p:nvPr/>
          </p:nvSpPr>
          <p:spPr bwMode="auto">
            <a:xfrm>
              <a:off x="4332288" y="3725863"/>
              <a:ext cx="746125" cy="1338263"/>
            </a:xfrm>
            <a:custGeom>
              <a:avLst/>
              <a:gdLst>
                <a:gd name="T0" fmla="*/ 941 w 941"/>
                <a:gd name="T1" fmla="*/ 16 h 1687"/>
                <a:gd name="T2" fmla="*/ 874 w 941"/>
                <a:gd name="T3" fmla="*/ 7 h 1687"/>
                <a:gd name="T4" fmla="*/ 807 w 941"/>
                <a:gd name="T5" fmla="*/ 1 h 1687"/>
                <a:gd name="T6" fmla="*/ 740 w 941"/>
                <a:gd name="T7" fmla="*/ 0 h 1687"/>
                <a:gd name="T8" fmla="*/ 677 w 941"/>
                <a:gd name="T9" fmla="*/ 4 h 1687"/>
                <a:gd name="T10" fmla="*/ 618 w 941"/>
                <a:gd name="T11" fmla="*/ 12 h 1687"/>
                <a:gd name="T12" fmla="*/ 564 w 941"/>
                <a:gd name="T13" fmla="*/ 24 h 1687"/>
                <a:gd name="T14" fmla="*/ 518 w 941"/>
                <a:gd name="T15" fmla="*/ 44 h 1687"/>
                <a:gd name="T16" fmla="*/ 481 w 941"/>
                <a:gd name="T17" fmla="*/ 69 h 1687"/>
                <a:gd name="T18" fmla="*/ 422 w 941"/>
                <a:gd name="T19" fmla="*/ 87 h 1687"/>
                <a:gd name="T20" fmla="*/ 411 w 941"/>
                <a:gd name="T21" fmla="*/ 24 h 1687"/>
                <a:gd name="T22" fmla="*/ 397 w 941"/>
                <a:gd name="T23" fmla="*/ 16 h 1687"/>
                <a:gd name="T24" fmla="*/ 367 w 941"/>
                <a:gd name="T25" fmla="*/ 11 h 1687"/>
                <a:gd name="T26" fmla="*/ 325 w 941"/>
                <a:gd name="T27" fmla="*/ 7 h 1687"/>
                <a:gd name="T28" fmla="*/ 277 w 941"/>
                <a:gd name="T29" fmla="*/ 6 h 1687"/>
                <a:gd name="T30" fmla="*/ 230 w 941"/>
                <a:gd name="T31" fmla="*/ 8 h 1687"/>
                <a:gd name="T32" fmla="*/ 186 w 941"/>
                <a:gd name="T33" fmla="*/ 13 h 1687"/>
                <a:gd name="T34" fmla="*/ 151 w 941"/>
                <a:gd name="T35" fmla="*/ 22 h 1687"/>
                <a:gd name="T36" fmla="*/ 133 w 941"/>
                <a:gd name="T37" fmla="*/ 34 h 1687"/>
                <a:gd name="T38" fmla="*/ 113 w 941"/>
                <a:gd name="T39" fmla="*/ 110 h 1687"/>
                <a:gd name="T40" fmla="*/ 53 w 941"/>
                <a:gd name="T41" fmla="*/ 182 h 1687"/>
                <a:gd name="T42" fmla="*/ 7 w 941"/>
                <a:gd name="T43" fmla="*/ 594 h 1687"/>
                <a:gd name="T44" fmla="*/ 0 w 941"/>
                <a:gd name="T45" fmla="*/ 1501 h 1687"/>
                <a:gd name="T46" fmla="*/ 35 w 941"/>
                <a:gd name="T47" fmla="*/ 1554 h 1687"/>
                <a:gd name="T48" fmla="*/ 81 w 941"/>
                <a:gd name="T49" fmla="*/ 1585 h 1687"/>
                <a:gd name="T50" fmla="*/ 132 w 941"/>
                <a:gd name="T51" fmla="*/ 1600 h 1687"/>
                <a:gd name="T52" fmla="*/ 181 w 941"/>
                <a:gd name="T53" fmla="*/ 1604 h 1687"/>
                <a:gd name="T54" fmla="*/ 941 w 941"/>
                <a:gd name="T55" fmla="*/ 405 h 1687"/>
                <a:gd name="T56" fmla="*/ 720 w 941"/>
                <a:gd name="T57" fmla="*/ 345 h 1687"/>
                <a:gd name="T58" fmla="*/ 710 w 941"/>
                <a:gd name="T59" fmla="*/ 279 h 1687"/>
                <a:gd name="T60" fmla="*/ 720 w 941"/>
                <a:gd name="T61" fmla="*/ 211 h 1687"/>
                <a:gd name="T62" fmla="*/ 750 w 941"/>
                <a:gd name="T63" fmla="*/ 152 h 1687"/>
                <a:gd name="T64" fmla="*/ 910 w 941"/>
                <a:gd name="T65" fmla="*/ 145 h 1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1" h="1687">
                  <a:moveTo>
                    <a:pt x="941" y="151"/>
                  </a:moveTo>
                  <a:lnTo>
                    <a:pt x="941" y="16"/>
                  </a:lnTo>
                  <a:lnTo>
                    <a:pt x="908" y="12"/>
                  </a:lnTo>
                  <a:lnTo>
                    <a:pt x="874" y="7"/>
                  </a:lnTo>
                  <a:lnTo>
                    <a:pt x="841" y="4"/>
                  </a:lnTo>
                  <a:lnTo>
                    <a:pt x="807" y="1"/>
                  </a:lnTo>
                  <a:lnTo>
                    <a:pt x="774" y="0"/>
                  </a:lnTo>
                  <a:lnTo>
                    <a:pt x="740" y="0"/>
                  </a:lnTo>
                  <a:lnTo>
                    <a:pt x="708" y="1"/>
                  </a:lnTo>
                  <a:lnTo>
                    <a:pt x="677" y="4"/>
                  </a:lnTo>
                  <a:lnTo>
                    <a:pt x="647" y="7"/>
                  </a:lnTo>
                  <a:lnTo>
                    <a:pt x="618" y="12"/>
                  </a:lnTo>
                  <a:lnTo>
                    <a:pt x="591" y="18"/>
                  </a:lnTo>
                  <a:lnTo>
                    <a:pt x="564" y="24"/>
                  </a:lnTo>
                  <a:lnTo>
                    <a:pt x="541" y="34"/>
                  </a:lnTo>
                  <a:lnTo>
                    <a:pt x="518" y="44"/>
                  </a:lnTo>
                  <a:lnTo>
                    <a:pt x="498" y="56"/>
                  </a:lnTo>
                  <a:lnTo>
                    <a:pt x="481" y="69"/>
                  </a:lnTo>
                  <a:lnTo>
                    <a:pt x="422" y="98"/>
                  </a:lnTo>
                  <a:lnTo>
                    <a:pt x="422" y="87"/>
                  </a:lnTo>
                  <a:lnTo>
                    <a:pt x="420" y="49"/>
                  </a:lnTo>
                  <a:lnTo>
                    <a:pt x="411" y="24"/>
                  </a:lnTo>
                  <a:lnTo>
                    <a:pt x="406" y="20"/>
                  </a:lnTo>
                  <a:lnTo>
                    <a:pt x="397" y="16"/>
                  </a:lnTo>
                  <a:lnTo>
                    <a:pt x="383" y="14"/>
                  </a:lnTo>
                  <a:lnTo>
                    <a:pt x="367" y="11"/>
                  </a:lnTo>
                  <a:lnTo>
                    <a:pt x="347" y="9"/>
                  </a:lnTo>
                  <a:lnTo>
                    <a:pt x="325" y="7"/>
                  </a:lnTo>
                  <a:lnTo>
                    <a:pt x="301" y="7"/>
                  </a:lnTo>
                  <a:lnTo>
                    <a:pt x="277" y="6"/>
                  </a:lnTo>
                  <a:lnTo>
                    <a:pt x="253" y="7"/>
                  </a:lnTo>
                  <a:lnTo>
                    <a:pt x="230" y="8"/>
                  </a:lnTo>
                  <a:lnTo>
                    <a:pt x="207" y="11"/>
                  </a:lnTo>
                  <a:lnTo>
                    <a:pt x="186" y="13"/>
                  </a:lnTo>
                  <a:lnTo>
                    <a:pt x="168" y="18"/>
                  </a:lnTo>
                  <a:lnTo>
                    <a:pt x="151" y="22"/>
                  </a:lnTo>
                  <a:lnTo>
                    <a:pt x="140" y="27"/>
                  </a:lnTo>
                  <a:lnTo>
                    <a:pt x="133" y="34"/>
                  </a:lnTo>
                  <a:lnTo>
                    <a:pt x="113" y="50"/>
                  </a:lnTo>
                  <a:lnTo>
                    <a:pt x="113" y="110"/>
                  </a:lnTo>
                  <a:lnTo>
                    <a:pt x="105" y="135"/>
                  </a:lnTo>
                  <a:lnTo>
                    <a:pt x="53" y="182"/>
                  </a:lnTo>
                  <a:lnTo>
                    <a:pt x="33" y="212"/>
                  </a:lnTo>
                  <a:lnTo>
                    <a:pt x="7" y="594"/>
                  </a:lnTo>
                  <a:lnTo>
                    <a:pt x="7" y="652"/>
                  </a:lnTo>
                  <a:lnTo>
                    <a:pt x="0" y="1501"/>
                  </a:lnTo>
                  <a:lnTo>
                    <a:pt x="15" y="1531"/>
                  </a:lnTo>
                  <a:lnTo>
                    <a:pt x="35" y="1554"/>
                  </a:lnTo>
                  <a:lnTo>
                    <a:pt x="57" y="1573"/>
                  </a:lnTo>
                  <a:lnTo>
                    <a:pt x="81" y="1585"/>
                  </a:lnTo>
                  <a:lnTo>
                    <a:pt x="105" y="1595"/>
                  </a:lnTo>
                  <a:lnTo>
                    <a:pt x="132" y="1600"/>
                  </a:lnTo>
                  <a:lnTo>
                    <a:pt x="157" y="1604"/>
                  </a:lnTo>
                  <a:lnTo>
                    <a:pt x="181" y="1604"/>
                  </a:lnTo>
                  <a:lnTo>
                    <a:pt x="941" y="1687"/>
                  </a:lnTo>
                  <a:lnTo>
                    <a:pt x="941" y="405"/>
                  </a:lnTo>
                  <a:lnTo>
                    <a:pt x="731" y="373"/>
                  </a:lnTo>
                  <a:lnTo>
                    <a:pt x="720" y="345"/>
                  </a:lnTo>
                  <a:lnTo>
                    <a:pt x="713" y="312"/>
                  </a:lnTo>
                  <a:lnTo>
                    <a:pt x="710" y="279"/>
                  </a:lnTo>
                  <a:lnTo>
                    <a:pt x="713" y="244"/>
                  </a:lnTo>
                  <a:lnTo>
                    <a:pt x="720" y="211"/>
                  </a:lnTo>
                  <a:lnTo>
                    <a:pt x="731" y="180"/>
                  </a:lnTo>
                  <a:lnTo>
                    <a:pt x="750" y="152"/>
                  </a:lnTo>
                  <a:lnTo>
                    <a:pt x="773" y="130"/>
                  </a:lnTo>
                  <a:lnTo>
                    <a:pt x="910" y="145"/>
                  </a:lnTo>
                  <a:lnTo>
                    <a:pt x="941" y="151"/>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30"/>
            <p:cNvSpPr>
              <a:spLocks/>
            </p:cNvSpPr>
            <p:nvPr/>
          </p:nvSpPr>
          <p:spPr bwMode="auto">
            <a:xfrm>
              <a:off x="4333875" y="4249738"/>
              <a:ext cx="58737" cy="609600"/>
            </a:xfrm>
            <a:custGeom>
              <a:avLst/>
              <a:gdLst>
                <a:gd name="T0" fmla="*/ 0 w 72"/>
                <a:gd name="T1" fmla="*/ 0 h 768"/>
                <a:gd name="T2" fmla="*/ 64 w 72"/>
                <a:gd name="T3" fmla="*/ 37 h 768"/>
                <a:gd name="T4" fmla="*/ 72 w 72"/>
                <a:gd name="T5" fmla="*/ 768 h 768"/>
                <a:gd name="T6" fmla="*/ 40 w 72"/>
                <a:gd name="T7" fmla="*/ 753 h 768"/>
                <a:gd name="T8" fmla="*/ 0 w 72"/>
                <a:gd name="T9" fmla="*/ 716 h 768"/>
                <a:gd name="T10" fmla="*/ 0 w 72"/>
                <a:gd name="T11" fmla="*/ 0 h 768"/>
              </a:gdLst>
              <a:ahLst/>
              <a:cxnLst>
                <a:cxn ang="0">
                  <a:pos x="T0" y="T1"/>
                </a:cxn>
                <a:cxn ang="0">
                  <a:pos x="T2" y="T3"/>
                </a:cxn>
                <a:cxn ang="0">
                  <a:pos x="T4" y="T5"/>
                </a:cxn>
                <a:cxn ang="0">
                  <a:pos x="T6" y="T7"/>
                </a:cxn>
                <a:cxn ang="0">
                  <a:pos x="T8" y="T9"/>
                </a:cxn>
                <a:cxn ang="0">
                  <a:pos x="T10" y="T11"/>
                </a:cxn>
              </a:cxnLst>
              <a:rect l="0" t="0" r="r" b="b"/>
              <a:pathLst>
                <a:path w="72" h="768">
                  <a:moveTo>
                    <a:pt x="0" y="0"/>
                  </a:moveTo>
                  <a:lnTo>
                    <a:pt x="64" y="37"/>
                  </a:lnTo>
                  <a:lnTo>
                    <a:pt x="72" y="768"/>
                  </a:lnTo>
                  <a:lnTo>
                    <a:pt x="40" y="753"/>
                  </a:lnTo>
                  <a:lnTo>
                    <a:pt x="0" y="716"/>
                  </a:lnTo>
                  <a:lnTo>
                    <a:pt x="0"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31"/>
            <p:cNvSpPr>
              <a:spLocks/>
            </p:cNvSpPr>
            <p:nvPr/>
          </p:nvSpPr>
          <p:spPr bwMode="auto">
            <a:xfrm>
              <a:off x="4386263" y="4279900"/>
              <a:ext cx="825500" cy="679450"/>
            </a:xfrm>
            <a:custGeom>
              <a:avLst/>
              <a:gdLst>
                <a:gd name="T0" fmla="*/ 0 w 1041"/>
                <a:gd name="T1" fmla="*/ 0 h 857"/>
                <a:gd name="T2" fmla="*/ 0 w 1041"/>
                <a:gd name="T3" fmla="*/ 731 h 857"/>
                <a:gd name="T4" fmla="*/ 1041 w 1041"/>
                <a:gd name="T5" fmla="*/ 857 h 857"/>
                <a:gd name="T6" fmla="*/ 1041 w 1041"/>
                <a:gd name="T7" fmla="*/ 91 h 857"/>
                <a:gd name="T8" fmla="*/ 0 w 1041"/>
                <a:gd name="T9" fmla="*/ 0 h 857"/>
              </a:gdLst>
              <a:ahLst/>
              <a:cxnLst>
                <a:cxn ang="0">
                  <a:pos x="T0" y="T1"/>
                </a:cxn>
                <a:cxn ang="0">
                  <a:pos x="T2" y="T3"/>
                </a:cxn>
                <a:cxn ang="0">
                  <a:pos x="T4" y="T5"/>
                </a:cxn>
                <a:cxn ang="0">
                  <a:pos x="T6" y="T7"/>
                </a:cxn>
                <a:cxn ang="0">
                  <a:pos x="T8" y="T9"/>
                </a:cxn>
              </a:cxnLst>
              <a:rect l="0" t="0" r="r" b="b"/>
              <a:pathLst>
                <a:path w="1041" h="857">
                  <a:moveTo>
                    <a:pt x="0" y="0"/>
                  </a:moveTo>
                  <a:lnTo>
                    <a:pt x="0" y="731"/>
                  </a:lnTo>
                  <a:lnTo>
                    <a:pt x="1041" y="857"/>
                  </a:lnTo>
                  <a:lnTo>
                    <a:pt x="1041" y="91"/>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p:cNvSpPr>
            <p:nvPr/>
          </p:nvSpPr>
          <p:spPr bwMode="auto">
            <a:xfrm>
              <a:off x="4392613" y="4886325"/>
              <a:ext cx="800100" cy="169863"/>
            </a:xfrm>
            <a:custGeom>
              <a:avLst/>
              <a:gdLst>
                <a:gd name="T0" fmla="*/ 0 w 1010"/>
                <a:gd name="T1" fmla="*/ 0 h 213"/>
                <a:gd name="T2" fmla="*/ 1010 w 1010"/>
                <a:gd name="T3" fmla="*/ 111 h 213"/>
                <a:gd name="T4" fmla="*/ 1010 w 1010"/>
                <a:gd name="T5" fmla="*/ 213 h 213"/>
                <a:gd name="T6" fmla="*/ 106 w 1010"/>
                <a:gd name="T7" fmla="*/ 119 h 213"/>
                <a:gd name="T8" fmla="*/ 0 w 1010"/>
                <a:gd name="T9" fmla="*/ 103 h 213"/>
                <a:gd name="T10" fmla="*/ 0 w 1010"/>
                <a:gd name="T11" fmla="*/ 0 h 213"/>
              </a:gdLst>
              <a:ahLst/>
              <a:cxnLst>
                <a:cxn ang="0">
                  <a:pos x="T0" y="T1"/>
                </a:cxn>
                <a:cxn ang="0">
                  <a:pos x="T2" y="T3"/>
                </a:cxn>
                <a:cxn ang="0">
                  <a:pos x="T4" y="T5"/>
                </a:cxn>
                <a:cxn ang="0">
                  <a:pos x="T6" y="T7"/>
                </a:cxn>
                <a:cxn ang="0">
                  <a:pos x="T8" y="T9"/>
                </a:cxn>
                <a:cxn ang="0">
                  <a:pos x="T10" y="T11"/>
                </a:cxn>
              </a:cxnLst>
              <a:rect l="0" t="0" r="r" b="b"/>
              <a:pathLst>
                <a:path w="1010" h="213">
                  <a:moveTo>
                    <a:pt x="0" y="0"/>
                  </a:moveTo>
                  <a:lnTo>
                    <a:pt x="1010" y="111"/>
                  </a:lnTo>
                  <a:lnTo>
                    <a:pt x="1010" y="213"/>
                  </a:lnTo>
                  <a:lnTo>
                    <a:pt x="106" y="119"/>
                  </a:lnTo>
                  <a:lnTo>
                    <a:pt x="0" y="103"/>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33"/>
            <p:cNvSpPr>
              <a:spLocks/>
            </p:cNvSpPr>
            <p:nvPr/>
          </p:nvSpPr>
          <p:spPr bwMode="auto">
            <a:xfrm>
              <a:off x="4386263" y="4870450"/>
              <a:ext cx="801687" cy="109538"/>
            </a:xfrm>
            <a:custGeom>
              <a:avLst/>
              <a:gdLst>
                <a:gd name="T0" fmla="*/ 0 w 1011"/>
                <a:gd name="T1" fmla="*/ 0 h 139"/>
                <a:gd name="T2" fmla="*/ 1003 w 1011"/>
                <a:gd name="T3" fmla="*/ 116 h 139"/>
                <a:gd name="T4" fmla="*/ 1011 w 1011"/>
                <a:gd name="T5" fmla="*/ 139 h 139"/>
                <a:gd name="T6" fmla="*/ 8 w 1011"/>
                <a:gd name="T7" fmla="*/ 28 h 139"/>
                <a:gd name="T8" fmla="*/ 0 w 1011"/>
                <a:gd name="T9" fmla="*/ 0 h 139"/>
              </a:gdLst>
              <a:ahLst/>
              <a:cxnLst>
                <a:cxn ang="0">
                  <a:pos x="T0" y="T1"/>
                </a:cxn>
                <a:cxn ang="0">
                  <a:pos x="T2" y="T3"/>
                </a:cxn>
                <a:cxn ang="0">
                  <a:pos x="T4" y="T5"/>
                </a:cxn>
                <a:cxn ang="0">
                  <a:pos x="T6" y="T7"/>
                </a:cxn>
                <a:cxn ang="0">
                  <a:pos x="T8" y="T9"/>
                </a:cxn>
              </a:cxnLst>
              <a:rect l="0" t="0" r="r" b="b"/>
              <a:pathLst>
                <a:path w="1011" h="139">
                  <a:moveTo>
                    <a:pt x="0" y="0"/>
                  </a:moveTo>
                  <a:lnTo>
                    <a:pt x="1003" y="116"/>
                  </a:lnTo>
                  <a:lnTo>
                    <a:pt x="1011" y="139"/>
                  </a:lnTo>
                  <a:lnTo>
                    <a:pt x="8" y="28"/>
                  </a:lnTo>
                  <a:lnTo>
                    <a:pt x="0"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34"/>
            <p:cNvSpPr>
              <a:spLocks/>
            </p:cNvSpPr>
            <p:nvPr/>
          </p:nvSpPr>
          <p:spPr bwMode="auto">
            <a:xfrm>
              <a:off x="4332288" y="4833938"/>
              <a:ext cx="85725" cy="134938"/>
            </a:xfrm>
            <a:custGeom>
              <a:avLst/>
              <a:gdLst>
                <a:gd name="T0" fmla="*/ 6 w 110"/>
                <a:gd name="T1" fmla="*/ 0 h 169"/>
                <a:gd name="T2" fmla="*/ 68 w 110"/>
                <a:gd name="T3" fmla="*/ 59 h 169"/>
                <a:gd name="T4" fmla="*/ 68 w 110"/>
                <a:gd name="T5" fmla="*/ 132 h 169"/>
                <a:gd name="T6" fmla="*/ 110 w 110"/>
                <a:gd name="T7" fmla="*/ 169 h 169"/>
                <a:gd name="T8" fmla="*/ 44 w 110"/>
                <a:gd name="T9" fmla="*/ 140 h 169"/>
                <a:gd name="T10" fmla="*/ 14 w 110"/>
                <a:gd name="T11" fmla="*/ 116 h 169"/>
                <a:gd name="T12" fmla="*/ 11 w 110"/>
                <a:gd name="T13" fmla="*/ 97 h 169"/>
                <a:gd name="T14" fmla="*/ 4 w 110"/>
                <a:gd name="T15" fmla="*/ 56 h 169"/>
                <a:gd name="T16" fmla="*/ 0 w 110"/>
                <a:gd name="T17" fmla="*/ 16 h 169"/>
                <a:gd name="T18" fmla="*/ 6 w 110"/>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69">
                  <a:moveTo>
                    <a:pt x="6" y="0"/>
                  </a:moveTo>
                  <a:lnTo>
                    <a:pt x="68" y="59"/>
                  </a:lnTo>
                  <a:lnTo>
                    <a:pt x="68" y="132"/>
                  </a:lnTo>
                  <a:lnTo>
                    <a:pt x="110" y="169"/>
                  </a:lnTo>
                  <a:lnTo>
                    <a:pt x="44" y="140"/>
                  </a:lnTo>
                  <a:lnTo>
                    <a:pt x="14" y="116"/>
                  </a:lnTo>
                  <a:lnTo>
                    <a:pt x="11" y="97"/>
                  </a:lnTo>
                  <a:lnTo>
                    <a:pt x="4" y="56"/>
                  </a:lnTo>
                  <a:lnTo>
                    <a:pt x="0" y="16"/>
                  </a:lnTo>
                  <a:lnTo>
                    <a:pt x="6"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35"/>
            <p:cNvSpPr>
              <a:spLocks/>
            </p:cNvSpPr>
            <p:nvPr/>
          </p:nvSpPr>
          <p:spPr bwMode="auto">
            <a:xfrm>
              <a:off x="4675188" y="3746500"/>
              <a:ext cx="657225" cy="523875"/>
            </a:xfrm>
            <a:custGeom>
              <a:avLst/>
              <a:gdLst>
                <a:gd name="T0" fmla="*/ 185 w 828"/>
                <a:gd name="T1" fmla="*/ 9 h 661"/>
                <a:gd name="T2" fmla="*/ 146 w 828"/>
                <a:gd name="T3" fmla="*/ 20 h 661"/>
                <a:gd name="T4" fmla="*/ 117 w 828"/>
                <a:gd name="T5" fmla="*/ 32 h 661"/>
                <a:gd name="T6" fmla="*/ 95 w 828"/>
                <a:gd name="T7" fmla="*/ 42 h 661"/>
                <a:gd name="T8" fmla="*/ 77 w 828"/>
                <a:gd name="T9" fmla="*/ 54 h 661"/>
                <a:gd name="T10" fmla="*/ 58 w 828"/>
                <a:gd name="T11" fmla="*/ 67 h 661"/>
                <a:gd name="T12" fmla="*/ 39 w 828"/>
                <a:gd name="T13" fmla="*/ 80 h 661"/>
                <a:gd name="T14" fmla="*/ 14 w 828"/>
                <a:gd name="T15" fmla="*/ 95 h 661"/>
                <a:gd name="T16" fmla="*/ 49 w 828"/>
                <a:gd name="T17" fmla="*/ 146 h 661"/>
                <a:gd name="T18" fmla="*/ 155 w 828"/>
                <a:gd name="T19" fmla="*/ 155 h 661"/>
                <a:gd name="T20" fmla="*/ 239 w 828"/>
                <a:gd name="T21" fmla="*/ 113 h 661"/>
                <a:gd name="T22" fmla="*/ 330 w 828"/>
                <a:gd name="T23" fmla="*/ 98 h 661"/>
                <a:gd name="T24" fmla="*/ 421 w 828"/>
                <a:gd name="T25" fmla="*/ 102 h 661"/>
                <a:gd name="T26" fmla="*/ 508 w 828"/>
                <a:gd name="T27" fmla="*/ 121 h 661"/>
                <a:gd name="T28" fmla="*/ 584 w 828"/>
                <a:gd name="T29" fmla="*/ 148 h 661"/>
                <a:gd name="T30" fmla="*/ 644 w 828"/>
                <a:gd name="T31" fmla="*/ 177 h 661"/>
                <a:gd name="T32" fmla="*/ 683 w 828"/>
                <a:gd name="T33" fmla="*/ 204 h 661"/>
                <a:gd name="T34" fmla="*/ 712 w 828"/>
                <a:gd name="T35" fmla="*/ 446 h 661"/>
                <a:gd name="T36" fmla="*/ 602 w 828"/>
                <a:gd name="T37" fmla="*/ 631 h 661"/>
                <a:gd name="T38" fmla="*/ 818 w 828"/>
                <a:gd name="T39" fmla="*/ 542 h 661"/>
                <a:gd name="T40" fmla="*/ 826 w 828"/>
                <a:gd name="T41" fmla="*/ 464 h 661"/>
                <a:gd name="T42" fmla="*/ 828 w 828"/>
                <a:gd name="T43" fmla="*/ 357 h 661"/>
                <a:gd name="T44" fmla="*/ 818 w 828"/>
                <a:gd name="T45" fmla="*/ 245 h 661"/>
                <a:gd name="T46" fmla="*/ 790 w 828"/>
                <a:gd name="T47" fmla="*/ 151 h 661"/>
                <a:gd name="T48" fmla="*/ 772 w 828"/>
                <a:gd name="T49" fmla="*/ 117 h 661"/>
                <a:gd name="T50" fmla="*/ 726 w 828"/>
                <a:gd name="T51" fmla="*/ 86 h 661"/>
                <a:gd name="T52" fmla="*/ 656 w 828"/>
                <a:gd name="T53" fmla="*/ 58 h 661"/>
                <a:gd name="T54" fmla="*/ 572 w 828"/>
                <a:gd name="T55" fmla="*/ 34 h 661"/>
                <a:gd name="T56" fmla="*/ 479 w 828"/>
                <a:gd name="T57" fmla="*/ 16 h 661"/>
                <a:gd name="T58" fmla="*/ 382 w 828"/>
                <a:gd name="T59" fmla="*/ 4 h 661"/>
                <a:gd name="T60" fmla="*/ 291 w 828"/>
                <a:gd name="T61" fmla="*/ 0 h 661"/>
                <a:gd name="T62" fmla="*/ 209 w 828"/>
                <a:gd name="T63" fmla="*/ 3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8" h="661">
                  <a:moveTo>
                    <a:pt x="209" y="3"/>
                  </a:moveTo>
                  <a:lnTo>
                    <a:pt x="185" y="9"/>
                  </a:lnTo>
                  <a:lnTo>
                    <a:pt x="164" y="15"/>
                  </a:lnTo>
                  <a:lnTo>
                    <a:pt x="146" y="20"/>
                  </a:lnTo>
                  <a:lnTo>
                    <a:pt x="131" y="26"/>
                  </a:lnTo>
                  <a:lnTo>
                    <a:pt x="117" y="32"/>
                  </a:lnTo>
                  <a:lnTo>
                    <a:pt x="106" y="37"/>
                  </a:lnTo>
                  <a:lnTo>
                    <a:pt x="95" y="42"/>
                  </a:lnTo>
                  <a:lnTo>
                    <a:pt x="86" y="48"/>
                  </a:lnTo>
                  <a:lnTo>
                    <a:pt x="77" y="54"/>
                  </a:lnTo>
                  <a:lnTo>
                    <a:pt x="68" y="60"/>
                  </a:lnTo>
                  <a:lnTo>
                    <a:pt x="58" y="67"/>
                  </a:lnTo>
                  <a:lnTo>
                    <a:pt x="49" y="72"/>
                  </a:lnTo>
                  <a:lnTo>
                    <a:pt x="39" y="80"/>
                  </a:lnTo>
                  <a:lnTo>
                    <a:pt x="27" y="87"/>
                  </a:lnTo>
                  <a:lnTo>
                    <a:pt x="14" y="95"/>
                  </a:lnTo>
                  <a:lnTo>
                    <a:pt x="0" y="103"/>
                  </a:lnTo>
                  <a:lnTo>
                    <a:pt x="49" y="146"/>
                  </a:lnTo>
                  <a:lnTo>
                    <a:pt x="117" y="188"/>
                  </a:lnTo>
                  <a:lnTo>
                    <a:pt x="155" y="155"/>
                  </a:lnTo>
                  <a:lnTo>
                    <a:pt x="197" y="130"/>
                  </a:lnTo>
                  <a:lnTo>
                    <a:pt x="239" y="113"/>
                  </a:lnTo>
                  <a:lnTo>
                    <a:pt x="284" y="102"/>
                  </a:lnTo>
                  <a:lnTo>
                    <a:pt x="330" y="98"/>
                  </a:lnTo>
                  <a:lnTo>
                    <a:pt x="375" y="98"/>
                  </a:lnTo>
                  <a:lnTo>
                    <a:pt x="421" y="102"/>
                  </a:lnTo>
                  <a:lnTo>
                    <a:pt x="465" y="110"/>
                  </a:lnTo>
                  <a:lnTo>
                    <a:pt x="508" y="121"/>
                  </a:lnTo>
                  <a:lnTo>
                    <a:pt x="547" y="133"/>
                  </a:lnTo>
                  <a:lnTo>
                    <a:pt x="584" y="148"/>
                  </a:lnTo>
                  <a:lnTo>
                    <a:pt x="616" y="162"/>
                  </a:lnTo>
                  <a:lnTo>
                    <a:pt x="644" y="177"/>
                  </a:lnTo>
                  <a:lnTo>
                    <a:pt x="667" y="191"/>
                  </a:lnTo>
                  <a:lnTo>
                    <a:pt x="683" y="204"/>
                  </a:lnTo>
                  <a:lnTo>
                    <a:pt x="693" y="213"/>
                  </a:lnTo>
                  <a:lnTo>
                    <a:pt x="712" y="446"/>
                  </a:lnTo>
                  <a:lnTo>
                    <a:pt x="712" y="496"/>
                  </a:lnTo>
                  <a:lnTo>
                    <a:pt x="602" y="631"/>
                  </a:lnTo>
                  <a:lnTo>
                    <a:pt x="726" y="661"/>
                  </a:lnTo>
                  <a:lnTo>
                    <a:pt x="818" y="542"/>
                  </a:lnTo>
                  <a:lnTo>
                    <a:pt x="822" y="508"/>
                  </a:lnTo>
                  <a:lnTo>
                    <a:pt x="826" y="464"/>
                  </a:lnTo>
                  <a:lnTo>
                    <a:pt x="828" y="413"/>
                  </a:lnTo>
                  <a:lnTo>
                    <a:pt x="828" y="357"/>
                  </a:lnTo>
                  <a:lnTo>
                    <a:pt x="825" y="300"/>
                  </a:lnTo>
                  <a:lnTo>
                    <a:pt x="818" y="245"/>
                  </a:lnTo>
                  <a:lnTo>
                    <a:pt x="806" y="194"/>
                  </a:lnTo>
                  <a:lnTo>
                    <a:pt x="790" y="151"/>
                  </a:lnTo>
                  <a:lnTo>
                    <a:pt x="786" y="133"/>
                  </a:lnTo>
                  <a:lnTo>
                    <a:pt x="772" y="117"/>
                  </a:lnTo>
                  <a:lnTo>
                    <a:pt x="752" y="101"/>
                  </a:lnTo>
                  <a:lnTo>
                    <a:pt x="726" y="86"/>
                  </a:lnTo>
                  <a:lnTo>
                    <a:pt x="693" y="71"/>
                  </a:lnTo>
                  <a:lnTo>
                    <a:pt x="656" y="58"/>
                  </a:lnTo>
                  <a:lnTo>
                    <a:pt x="616" y="46"/>
                  </a:lnTo>
                  <a:lnTo>
                    <a:pt x="572" y="34"/>
                  </a:lnTo>
                  <a:lnTo>
                    <a:pt x="526" y="25"/>
                  </a:lnTo>
                  <a:lnTo>
                    <a:pt x="479" y="16"/>
                  </a:lnTo>
                  <a:lnTo>
                    <a:pt x="431" y="9"/>
                  </a:lnTo>
                  <a:lnTo>
                    <a:pt x="382" y="4"/>
                  </a:lnTo>
                  <a:lnTo>
                    <a:pt x="336" y="1"/>
                  </a:lnTo>
                  <a:lnTo>
                    <a:pt x="291" y="0"/>
                  </a:lnTo>
                  <a:lnTo>
                    <a:pt x="248" y="0"/>
                  </a:lnTo>
                  <a:lnTo>
                    <a:pt x="209" y="3"/>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36"/>
            <p:cNvSpPr>
              <a:spLocks/>
            </p:cNvSpPr>
            <p:nvPr/>
          </p:nvSpPr>
          <p:spPr bwMode="auto">
            <a:xfrm>
              <a:off x="4446588" y="3763963"/>
              <a:ext cx="200025" cy="61913"/>
            </a:xfrm>
            <a:custGeom>
              <a:avLst/>
              <a:gdLst>
                <a:gd name="T0" fmla="*/ 0 w 251"/>
                <a:gd name="T1" fmla="*/ 0 h 78"/>
                <a:gd name="T2" fmla="*/ 15 w 251"/>
                <a:gd name="T3" fmla="*/ 2 h 78"/>
                <a:gd name="T4" fmla="*/ 30 w 251"/>
                <a:gd name="T5" fmla="*/ 4 h 78"/>
                <a:gd name="T6" fmla="*/ 44 w 251"/>
                <a:gd name="T7" fmla="*/ 7 h 78"/>
                <a:gd name="T8" fmla="*/ 59 w 251"/>
                <a:gd name="T9" fmla="*/ 8 h 78"/>
                <a:gd name="T10" fmla="*/ 76 w 251"/>
                <a:gd name="T11" fmla="*/ 9 h 78"/>
                <a:gd name="T12" fmla="*/ 91 w 251"/>
                <a:gd name="T13" fmla="*/ 10 h 78"/>
                <a:gd name="T14" fmla="*/ 107 w 251"/>
                <a:gd name="T15" fmla="*/ 11 h 78"/>
                <a:gd name="T16" fmla="*/ 122 w 251"/>
                <a:gd name="T17" fmla="*/ 11 h 78"/>
                <a:gd name="T18" fmla="*/ 138 w 251"/>
                <a:gd name="T19" fmla="*/ 11 h 78"/>
                <a:gd name="T20" fmla="*/ 153 w 251"/>
                <a:gd name="T21" fmla="*/ 10 h 78"/>
                <a:gd name="T22" fmla="*/ 169 w 251"/>
                <a:gd name="T23" fmla="*/ 10 h 78"/>
                <a:gd name="T24" fmla="*/ 184 w 251"/>
                <a:gd name="T25" fmla="*/ 9 h 78"/>
                <a:gd name="T26" fmla="*/ 200 w 251"/>
                <a:gd name="T27" fmla="*/ 8 h 78"/>
                <a:gd name="T28" fmla="*/ 215 w 251"/>
                <a:gd name="T29" fmla="*/ 7 h 78"/>
                <a:gd name="T30" fmla="*/ 230 w 251"/>
                <a:gd name="T31" fmla="*/ 5 h 78"/>
                <a:gd name="T32" fmla="*/ 245 w 251"/>
                <a:gd name="T33" fmla="*/ 3 h 78"/>
                <a:gd name="T34" fmla="*/ 251 w 251"/>
                <a:gd name="T35" fmla="*/ 61 h 78"/>
                <a:gd name="T36" fmla="*/ 240 w 251"/>
                <a:gd name="T37" fmla="*/ 64 h 78"/>
                <a:gd name="T38" fmla="*/ 228 w 251"/>
                <a:gd name="T39" fmla="*/ 66 h 78"/>
                <a:gd name="T40" fmla="*/ 214 w 251"/>
                <a:gd name="T41" fmla="*/ 69 h 78"/>
                <a:gd name="T42" fmla="*/ 198 w 251"/>
                <a:gd name="T43" fmla="*/ 72 h 78"/>
                <a:gd name="T44" fmla="*/ 182 w 251"/>
                <a:gd name="T45" fmla="*/ 73 h 78"/>
                <a:gd name="T46" fmla="*/ 163 w 251"/>
                <a:gd name="T47" fmla="*/ 76 h 78"/>
                <a:gd name="T48" fmla="*/ 146 w 251"/>
                <a:gd name="T49" fmla="*/ 77 h 78"/>
                <a:gd name="T50" fmla="*/ 127 w 251"/>
                <a:gd name="T51" fmla="*/ 78 h 78"/>
                <a:gd name="T52" fmla="*/ 108 w 251"/>
                <a:gd name="T53" fmla="*/ 78 h 78"/>
                <a:gd name="T54" fmla="*/ 89 w 251"/>
                <a:gd name="T55" fmla="*/ 77 h 78"/>
                <a:gd name="T56" fmla="*/ 72 w 251"/>
                <a:gd name="T57" fmla="*/ 76 h 78"/>
                <a:gd name="T58" fmla="*/ 55 w 251"/>
                <a:gd name="T59" fmla="*/ 74 h 78"/>
                <a:gd name="T60" fmla="*/ 39 w 251"/>
                <a:gd name="T61" fmla="*/ 71 h 78"/>
                <a:gd name="T62" fmla="*/ 24 w 251"/>
                <a:gd name="T63" fmla="*/ 68 h 78"/>
                <a:gd name="T64" fmla="*/ 11 w 251"/>
                <a:gd name="T65" fmla="*/ 63 h 78"/>
                <a:gd name="T66" fmla="*/ 0 w 251"/>
                <a:gd name="T67" fmla="*/ 57 h 78"/>
                <a:gd name="T68" fmla="*/ 0 w 251"/>
                <a:gd name="T6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1" h="78">
                  <a:moveTo>
                    <a:pt x="0" y="0"/>
                  </a:moveTo>
                  <a:lnTo>
                    <a:pt x="15" y="2"/>
                  </a:lnTo>
                  <a:lnTo>
                    <a:pt x="30" y="4"/>
                  </a:lnTo>
                  <a:lnTo>
                    <a:pt x="44" y="7"/>
                  </a:lnTo>
                  <a:lnTo>
                    <a:pt x="59" y="8"/>
                  </a:lnTo>
                  <a:lnTo>
                    <a:pt x="76" y="9"/>
                  </a:lnTo>
                  <a:lnTo>
                    <a:pt x="91" y="10"/>
                  </a:lnTo>
                  <a:lnTo>
                    <a:pt x="107" y="11"/>
                  </a:lnTo>
                  <a:lnTo>
                    <a:pt x="122" y="11"/>
                  </a:lnTo>
                  <a:lnTo>
                    <a:pt x="138" y="11"/>
                  </a:lnTo>
                  <a:lnTo>
                    <a:pt x="153" y="10"/>
                  </a:lnTo>
                  <a:lnTo>
                    <a:pt x="169" y="10"/>
                  </a:lnTo>
                  <a:lnTo>
                    <a:pt x="184" y="9"/>
                  </a:lnTo>
                  <a:lnTo>
                    <a:pt x="200" y="8"/>
                  </a:lnTo>
                  <a:lnTo>
                    <a:pt x="215" y="7"/>
                  </a:lnTo>
                  <a:lnTo>
                    <a:pt x="230" y="5"/>
                  </a:lnTo>
                  <a:lnTo>
                    <a:pt x="245" y="3"/>
                  </a:lnTo>
                  <a:lnTo>
                    <a:pt x="251" y="61"/>
                  </a:lnTo>
                  <a:lnTo>
                    <a:pt x="240" y="64"/>
                  </a:lnTo>
                  <a:lnTo>
                    <a:pt x="228" y="66"/>
                  </a:lnTo>
                  <a:lnTo>
                    <a:pt x="214" y="69"/>
                  </a:lnTo>
                  <a:lnTo>
                    <a:pt x="198" y="72"/>
                  </a:lnTo>
                  <a:lnTo>
                    <a:pt x="182" y="73"/>
                  </a:lnTo>
                  <a:lnTo>
                    <a:pt x="163" y="76"/>
                  </a:lnTo>
                  <a:lnTo>
                    <a:pt x="146" y="77"/>
                  </a:lnTo>
                  <a:lnTo>
                    <a:pt x="127" y="78"/>
                  </a:lnTo>
                  <a:lnTo>
                    <a:pt x="108" y="78"/>
                  </a:lnTo>
                  <a:lnTo>
                    <a:pt x="89" y="77"/>
                  </a:lnTo>
                  <a:lnTo>
                    <a:pt x="72" y="76"/>
                  </a:lnTo>
                  <a:lnTo>
                    <a:pt x="55" y="74"/>
                  </a:lnTo>
                  <a:lnTo>
                    <a:pt x="39" y="71"/>
                  </a:lnTo>
                  <a:lnTo>
                    <a:pt x="24" y="68"/>
                  </a:lnTo>
                  <a:lnTo>
                    <a:pt x="11" y="63"/>
                  </a:lnTo>
                  <a:lnTo>
                    <a:pt x="0" y="57"/>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37"/>
            <p:cNvSpPr>
              <a:spLocks/>
            </p:cNvSpPr>
            <p:nvPr/>
          </p:nvSpPr>
          <p:spPr bwMode="auto">
            <a:xfrm>
              <a:off x="4481513" y="3770313"/>
              <a:ext cx="119062" cy="53975"/>
            </a:xfrm>
            <a:custGeom>
              <a:avLst/>
              <a:gdLst>
                <a:gd name="T0" fmla="*/ 11 w 149"/>
                <a:gd name="T1" fmla="*/ 0 h 67"/>
                <a:gd name="T2" fmla="*/ 0 w 149"/>
                <a:gd name="T3" fmla="*/ 59 h 67"/>
                <a:gd name="T4" fmla="*/ 18 w 149"/>
                <a:gd name="T5" fmla="*/ 63 h 67"/>
                <a:gd name="T6" fmla="*/ 36 w 149"/>
                <a:gd name="T7" fmla="*/ 65 h 67"/>
                <a:gd name="T8" fmla="*/ 56 w 149"/>
                <a:gd name="T9" fmla="*/ 67 h 67"/>
                <a:gd name="T10" fmla="*/ 75 w 149"/>
                <a:gd name="T11" fmla="*/ 67 h 67"/>
                <a:gd name="T12" fmla="*/ 95 w 149"/>
                <a:gd name="T13" fmla="*/ 65 h 67"/>
                <a:gd name="T14" fmla="*/ 114 w 149"/>
                <a:gd name="T15" fmla="*/ 63 h 67"/>
                <a:gd name="T16" fmla="*/ 132 w 149"/>
                <a:gd name="T17" fmla="*/ 60 h 67"/>
                <a:gd name="T18" fmla="*/ 149 w 149"/>
                <a:gd name="T19" fmla="*/ 55 h 67"/>
                <a:gd name="T20" fmla="*/ 135 w 149"/>
                <a:gd name="T21" fmla="*/ 0 h 67"/>
                <a:gd name="T22" fmla="*/ 119 w 149"/>
                <a:gd name="T23" fmla="*/ 2 h 67"/>
                <a:gd name="T24" fmla="*/ 103 w 149"/>
                <a:gd name="T25" fmla="*/ 3 h 67"/>
                <a:gd name="T26" fmla="*/ 88 w 149"/>
                <a:gd name="T27" fmla="*/ 3 h 67"/>
                <a:gd name="T28" fmla="*/ 72 w 149"/>
                <a:gd name="T29" fmla="*/ 3 h 67"/>
                <a:gd name="T30" fmla="*/ 56 w 149"/>
                <a:gd name="T31" fmla="*/ 3 h 67"/>
                <a:gd name="T32" fmla="*/ 41 w 149"/>
                <a:gd name="T33" fmla="*/ 2 h 67"/>
                <a:gd name="T34" fmla="*/ 26 w 149"/>
                <a:gd name="T35" fmla="*/ 1 h 67"/>
                <a:gd name="T36" fmla="*/ 11 w 149"/>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9" h="67">
                  <a:moveTo>
                    <a:pt x="11" y="0"/>
                  </a:moveTo>
                  <a:lnTo>
                    <a:pt x="0" y="59"/>
                  </a:lnTo>
                  <a:lnTo>
                    <a:pt x="18" y="63"/>
                  </a:lnTo>
                  <a:lnTo>
                    <a:pt x="36" y="65"/>
                  </a:lnTo>
                  <a:lnTo>
                    <a:pt x="56" y="67"/>
                  </a:lnTo>
                  <a:lnTo>
                    <a:pt x="75" y="67"/>
                  </a:lnTo>
                  <a:lnTo>
                    <a:pt x="95" y="65"/>
                  </a:lnTo>
                  <a:lnTo>
                    <a:pt x="114" y="63"/>
                  </a:lnTo>
                  <a:lnTo>
                    <a:pt x="132" y="60"/>
                  </a:lnTo>
                  <a:lnTo>
                    <a:pt x="149" y="55"/>
                  </a:lnTo>
                  <a:lnTo>
                    <a:pt x="135" y="0"/>
                  </a:lnTo>
                  <a:lnTo>
                    <a:pt x="119" y="2"/>
                  </a:lnTo>
                  <a:lnTo>
                    <a:pt x="103" y="3"/>
                  </a:lnTo>
                  <a:lnTo>
                    <a:pt x="88" y="3"/>
                  </a:lnTo>
                  <a:lnTo>
                    <a:pt x="72" y="3"/>
                  </a:lnTo>
                  <a:lnTo>
                    <a:pt x="56" y="3"/>
                  </a:lnTo>
                  <a:lnTo>
                    <a:pt x="41" y="2"/>
                  </a:lnTo>
                  <a:lnTo>
                    <a:pt x="26" y="1"/>
                  </a:lnTo>
                  <a:lnTo>
                    <a:pt x="11"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38"/>
            <p:cNvSpPr>
              <a:spLocks/>
            </p:cNvSpPr>
            <p:nvPr/>
          </p:nvSpPr>
          <p:spPr bwMode="auto">
            <a:xfrm>
              <a:off x="4518025" y="3776663"/>
              <a:ext cx="20637" cy="47625"/>
            </a:xfrm>
            <a:custGeom>
              <a:avLst/>
              <a:gdLst>
                <a:gd name="T0" fmla="*/ 0 w 27"/>
                <a:gd name="T1" fmla="*/ 0 h 60"/>
                <a:gd name="T2" fmla="*/ 0 w 27"/>
                <a:gd name="T3" fmla="*/ 60 h 60"/>
                <a:gd name="T4" fmla="*/ 27 w 27"/>
                <a:gd name="T5" fmla="*/ 54 h 60"/>
                <a:gd name="T6" fmla="*/ 27 w 27"/>
                <a:gd name="T7" fmla="*/ 0 h 60"/>
                <a:gd name="T8" fmla="*/ 0 w 27"/>
                <a:gd name="T9" fmla="*/ 0 h 60"/>
              </a:gdLst>
              <a:ahLst/>
              <a:cxnLst>
                <a:cxn ang="0">
                  <a:pos x="T0" y="T1"/>
                </a:cxn>
                <a:cxn ang="0">
                  <a:pos x="T2" y="T3"/>
                </a:cxn>
                <a:cxn ang="0">
                  <a:pos x="T4" y="T5"/>
                </a:cxn>
                <a:cxn ang="0">
                  <a:pos x="T6" y="T7"/>
                </a:cxn>
                <a:cxn ang="0">
                  <a:pos x="T8" y="T9"/>
                </a:cxn>
              </a:cxnLst>
              <a:rect l="0" t="0" r="r" b="b"/>
              <a:pathLst>
                <a:path w="27" h="60">
                  <a:moveTo>
                    <a:pt x="0" y="0"/>
                  </a:moveTo>
                  <a:lnTo>
                    <a:pt x="0" y="60"/>
                  </a:lnTo>
                  <a:lnTo>
                    <a:pt x="27" y="54"/>
                  </a:lnTo>
                  <a:lnTo>
                    <a:pt x="27" y="0"/>
                  </a:lnTo>
                  <a:lnTo>
                    <a:pt x="0" y="0"/>
                  </a:lnTo>
                  <a:close/>
                </a:path>
              </a:pathLst>
            </a:custGeom>
            <a:solidFill>
              <a:srgbClr val="B2AF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39"/>
            <p:cNvSpPr>
              <a:spLocks/>
            </p:cNvSpPr>
            <p:nvPr/>
          </p:nvSpPr>
          <p:spPr bwMode="auto">
            <a:xfrm>
              <a:off x="4449763" y="3827463"/>
              <a:ext cx="200025" cy="19050"/>
            </a:xfrm>
            <a:custGeom>
              <a:avLst/>
              <a:gdLst>
                <a:gd name="T0" fmla="*/ 0 w 252"/>
                <a:gd name="T1" fmla="*/ 0 h 25"/>
                <a:gd name="T2" fmla="*/ 16 w 252"/>
                <a:gd name="T3" fmla="*/ 5 h 25"/>
                <a:gd name="T4" fmla="*/ 32 w 252"/>
                <a:gd name="T5" fmla="*/ 8 h 25"/>
                <a:gd name="T6" fmla="*/ 48 w 252"/>
                <a:gd name="T7" fmla="*/ 10 h 25"/>
                <a:gd name="T8" fmla="*/ 66 w 252"/>
                <a:gd name="T9" fmla="*/ 13 h 25"/>
                <a:gd name="T10" fmla="*/ 82 w 252"/>
                <a:gd name="T11" fmla="*/ 14 h 25"/>
                <a:gd name="T12" fmla="*/ 99 w 252"/>
                <a:gd name="T13" fmla="*/ 15 h 25"/>
                <a:gd name="T14" fmla="*/ 115 w 252"/>
                <a:gd name="T15" fmla="*/ 15 h 25"/>
                <a:gd name="T16" fmla="*/ 131 w 252"/>
                <a:gd name="T17" fmla="*/ 14 h 25"/>
                <a:gd name="T18" fmla="*/ 149 w 252"/>
                <a:gd name="T19" fmla="*/ 14 h 25"/>
                <a:gd name="T20" fmla="*/ 165 w 252"/>
                <a:gd name="T21" fmla="*/ 13 h 25"/>
                <a:gd name="T22" fmla="*/ 180 w 252"/>
                <a:gd name="T23" fmla="*/ 12 h 25"/>
                <a:gd name="T24" fmla="*/ 196 w 252"/>
                <a:gd name="T25" fmla="*/ 9 h 25"/>
                <a:gd name="T26" fmla="*/ 211 w 252"/>
                <a:gd name="T27" fmla="*/ 8 h 25"/>
                <a:gd name="T28" fmla="*/ 225 w 252"/>
                <a:gd name="T29" fmla="*/ 6 h 25"/>
                <a:gd name="T30" fmla="*/ 239 w 252"/>
                <a:gd name="T31" fmla="*/ 4 h 25"/>
                <a:gd name="T32" fmla="*/ 252 w 252"/>
                <a:gd name="T33" fmla="*/ 1 h 25"/>
                <a:gd name="T34" fmla="*/ 236 w 252"/>
                <a:gd name="T35" fmla="*/ 7 h 25"/>
                <a:gd name="T36" fmla="*/ 221 w 252"/>
                <a:gd name="T37" fmla="*/ 13 h 25"/>
                <a:gd name="T38" fmla="*/ 206 w 252"/>
                <a:gd name="T39" fmla="*/ 16 h 25"/>
                <a:gd name="T40" fmla="*/ 191 w 252"/>
                <a:gd name="T41" fmla="*/ 20 h 25"/>
                <a:gd name="T42" fmla="*/ 176 w 252"/>
                <a:gd name="T43" fmla="*/ 22 h 25"/>
                <a:gd name="T44" fmla="*/ 161 w 252"/>
                <a:gd name="T45" fmla="*/ 24 h 25"/>
                <a:gd name="T46" fmla="*/ 146 w 252"/>
                <a:gd name="T47" fmla="*/ 25 h 25"/>
                <a:gd name="T48" fmla="*/ 131 w 252"/>
                <a:gd name="T49" fmla="*/ 25 h 25"/>
                <a:gd name="T50" fmla="*/ 116 w 252"/>
                <a:gd name="T51" fmla="*/ 25 h 25"/>
                <a:gd name="T52" fmla="*/ 101 w 252"/>
                <a:gd name="T53" fmla="*/ 24 h 25"/>
                <a:gd name="T54" fmla="*/ 86 w 252"/>
                <a:gd name="T55" fmla="*/ 23 h 25"/>
                <a:gd name="T56" fmla="*/ 71 w 252"/>
                <a:gd name="T57" fmla="*/ 22 h 25"/>
                <a:gd name="T58" fmla="*/ 55 w 252"/>
                <a:gd name="T59" fmla="*/ 20 h 25"/>
                <a:gd name="T60" fmla="*/ 40 w 252"/>
                <a:gd name="T61" fmla="*/ 19 h 25"/>
                <a:gd name="T62" fmla="*/ 24 w 252"/>
                <a:gd name="T63" fmla="*/ 15 h 25"/>
                <a:gd name="T64" fmla="*/ 8 w 252"/>
                <a:gd name="T65" fmla="*/ 13 h 25"/>
                <a:gd name="T66" fmla="*/ 0 w 252"/>
                <a:gd name="T6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2" h="25">
                  <a:moveTo>
                    <a:pt x="0" y="0"/>
                  </a:moveTo>
                  <a:lnTo>
                    <a:pt x="16" y="5"/>
                  </a:lnTo>
                  <a:lnTo>
                    <a:pt x="32" y="8"/>
                  </a:lnTo>
                  <a:lnTo>
                    <a:pt x="48" y="10"/>
                  </a:lnTo>
                  <a:lnTo>
                    <a:pt x="66" y="13"/>
                  </a:lnTo>
                  <a:lnTo>
                    <a:pt x="82" y="14"/>
                  </a:lnTo>
                  <a:lnTo>
                    <a:pt x="99" y="15"/>
                  </a:lnTo>
                  <a:lnTo>
                    <a:pt x="115" y="15"/>
                  </a:lnTo>
                  <a:lnTo>
                    <a:pt x="131" y="14"/>
                  </a:lnTo>
                  <a:lnTo>
                    <a:pt x="149" y="14"/>
                  </a:lnTo>
                  <a:lnTo>
                    <a:pt x="165" y="13"/>
                  </a:lnTo>
                  <a:lnTo>
                    <a:pt x="180" y="12"/>
                  </a:lnTo>
                  <a:lnTo>
                    <a:pt x="196" y="9"/>
                  </a:lnTo>
                  <a:lnTo>
                    <a:pt x="211" y="8"/>
                  </a:lnTo>
                  <a:lnTo>
                    <a:pt x="225" y="6"/>
                  </a:lnTo>
                  <a:lnTo>
                    <a:pt x="239" y="4"/>
                  </a:lnTo>
                  <a:lnTo>
                    <a:pt x="252" y="1"/>
                  </a:lnTo>
                  <a:lnTo>
                    <a:pt x="236" y="7"/>
                  </a:lnTo>
                  <a:lnTo>
                    <a:pt x="221" y="13"/>
                  </a:lnTo>
                  <a:lnTo>
                    <a:pt x="206" y="16"/>
                  </a:lnTo>
                  <a:lnTo>
                    <a:pt x="191" y="20"/>
                  </a:lnTo>
                  <a:lnTo>
                    <a:pt x="176" y="22"/>
                  </a:lnTo>
                  <a:lnTo>
                    <a:pt x="161" y="24"/>
                  </a:lnTo>
                  <a:lnTo>
                    <a:pt x="146" y="25"/>
                  </a:lnTo>
                  <a:lnTo>
                    <a:pt x="131" y="25"/>
                  </a:lnTo>
                  <a:lnTo>
                    <a:pt x="116" y="25"/>
                  </a:lnTo>
                  <a:lnTo>
                    <a:pt x="101" y="24"/>
                  </a:lnTo>
                  <a:lnTo>
                    <a:pt x="86" y="23"/>
                  </a:lnTo>
                  <a:lnTo>
                    <a:pt x="71" y="22"/>
                  </a:lnTo>
                  <a:lnTo>
                    <a:pt x="55" y="20"/>
                  </a:lnTo>
                  <a:lnTo>
                    <a:pt x="40" y="19"/>
                  </a:lnTo>
                  <a:lnTo>
                    <a:pt x="24" y="15"/>
                  </a:lnTo>
                  <a:lnTo>
                    <a:pt x="8" y="13"/>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40"/>
            <p:cNvSpPr>
              <a:spLocks/>
            </p:cNvSpPr>
            <p:nvPr/>
          </p:nvSpPr>
          <p:spPr bwMode="auto">
            <a:xfrm>
              <a:off x="4332288" y="4371975"/>
              <a:ext cx="60325" cy="439738"/>
            </a:xfrm>
            <a:custGeom>
              <a:avLst/>
              <a:gdLst>
                <a:gd name="T0" fmla="*/ 4 w 78"/>
                <a:gd name="T1" fmla="*/ 0 h 553"/>
                <a:gd name="T2" fmla="*/ 78 w 78"/>
                <a:gd name="T3" fmla="*/ 46 h 553"/>
                <a:gd name="T4" fmla="*/ 78 w 78"/>
                <a:gd name="T5" fmla="*/ 553 h 553"/>
                <a:gd name="T6" fmla="*/ 0 w 78"/>
                <a:gd name="T7" fmla="*/ 473 h 553"/>
                <a:gd name="T8" fmla="*/ 4 w 78"/>
                <a:gd name="T9" fmla="*/ 0 h 553"/>
              </a:gdLst>
              <a:ahLst/>
              <a:cxnLst>
                <a:cxn ang="0">
                  <a:pos x="T0" y="T1"/>
                </a:cxn>
                <a:cxn ang="0">
                  <a:pos x="T2" y="T3"/>
                </a:cxn>
                <a:cxn ang="0">
                  <a:pos x="T4" y="T5"/>
                </a:cxn>
                <a:cxn ang="0">
                  <a:pos x="T6" y="T7"/>
                </a:cxn>
                <a:cxn ang="0">
                  <a:pos x="T8" y="T9"/>
                </a:cxn>
              </a:cxnLst>
              <a:rect l="0" t="0" r="r" b="b"/>
              <a:pathLst>
                <a:path w="78" h="553">
                  <a:moveTo>
                    <a:pt x="4" y="0"/>
                  </a:moveTo>
                  <a:lnTo>
                    <a:pt x="78" y="46"/>
                  </a:lnTo>
                  <a:lnTo>
                    <a:pt x="78" y="553"/>
                  </a:lnTo>
                  <a:lnTo>
                    <a:pt x="0" y="473"/>
                  </a:lnTo>
                  <a:lnTo>
                    <a:pt x="4" y="0"/>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41"/>
            <p:cNvSpPr>
              <a:spLocks/>
            </p:cNvSpPr>
            <p:nvPr/>
          </p:nvSpPr>
          <p:spPr bwMode="auto">
            <a:xfrm>
              <a:off x="4391025" y="4408488"/>
              <a:ext cx="744537" cy="477838"/>
            </a:xfrm>
            <a:custGeom>
              <a:avLst/>
              <a:gdLst>
                <a:gd name="T0" fmla="*/ 0 w 938"/>
                <a:gd name="T1" fmla="*/ 0 h 601"/>
                <a:gd name="T2" fmla="*/ 936 w 938"/>
                <a:gd name="T3" fmla="*/ 86 h 601"/>
                <a:gd name="T4" fmla="*/ 938 w 938"/>
                <a:gd name="T5" fmla="*/ 601 h 601"/>
                <a:gd name="T6" fmla="*/ 1 w 938"/>
                <a:gd name="T7" fmla="*/ 500 h 601"/>
                <a:gd name="T8" fmla="*/ 0 w 938"/>
                <a:gd name="T9" fmla="*/ 0 h 601"/>
              </a:gdLst>
              <a:ahLst/>
              <a:cxnLst>
                <a:cxn ang="0">
                  <a:pos x="T0" y="T1"/>
                </a:cxn>
                <a:cxn ang="0">
                  <a:pos x="T2" y="T3"/>
                </a:cxn>
                <a:cxn ang="0">
                  <a:pos x="T4" y="T5"/>
                </a:cxn>
                <a:cxn ang="0">
                  <a:pos x="T6" y="T7"/>
                </a:cxn>
                <a:cxn ang="0">
                  <a:pos x="T8" y="T9"/>
                </a:cxn>
              </a:cxnLst>
              <a:rect l="0" t="0" r="r" b="b"/>
              <a:pathLst>
                <a:path w="938" h="601">
                  <a:moveTo>
                    <a:pt x="0" y="0"/>
                  </a:moveTo>
                  <a:lnTo>
                    <a:pt x="936" y="86"/>
                  </a:lnTo>
                  <a:lnTo>
                    <a:pt x="938" y="601"/>
                  </a:lnTo>
                  <a:lnTo>
                    <a:pt x="1" y="500"/>
                  </a:lnTo>
                  <a:lnTo>
                    <a:pt x="0"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42"/>
            <p:cNvSpPr>
              <a:spLocks/>
            </p:cNvSpPr>
            <p:nvPr/>
          </p:nvSpPr>
          <p:spPr bwMode="auto">
            <a:xfrm>
              <a:off x="4337050" y="3892550"/>
              <a:ext cx="960437" cy="428625"/>
            </a:xfrm>
            <a:custGeom>
              <a:avLst/>
              <a:gdLst>
                <a:gd name="T0" fmla="*/ 34 w 1211"/>
                <a:gd name="T1" fmla="*/ 0 h 540"/>
                <a:gd name="T2" fmla="*/ 247 w 1211"/>
                <a:gd name="T3" fmla="*/ 6 h 540"/>
                <a:gd name="T4" fmla="*/ 421 w 1211"/>
                <a:gd name="T5" fmla="*/ 21 h 540"/>
                <a:gd name="T6" fmla="*/ 422 w 1211"/>
                <a:gd name="T7" fmla="*/ 73 h 540"/>
                <a:gd name="T8" fmla="*/ 429 w 1211"/>
                <a:gd name="T9" fmla="*/ 121 h 540"/>
                <a:gd name="T10" fmla="*/ 440 w 1211"/>
                <a:gd name="T11" fmla="*/ 167 h 540"/>
                <a:gd name="T12" fmla="*/ 459 w 1211"/>
                <a:gd name="T13" fmla="*/ 211 h 540"/>
                <a:gd name="T14" fmla="*/ 481 w 1211"/>
                <a:gd name="T15" fmla="*/ 251 h 540"/>
                <a:gd name="T16" fmla="*/ 508 w 1211"/>
                <a:gd name="T17" fmla="*/ 289 h 540"/>
                <a:gd name="T18" fmla="*/ 539 w 1211"/>
                <a:gd name="T19" fmla="*/ 324 h 540"/>
                <a:gd name="T20" fmla="*/ 574 w 1211"/>
                <a:gd name="T21" fmla="*/ 356 h 540"/>
                <a:gd name="T22" fmla="*/ 1021 w 1211"/>
                <a:gd name="T23" fmla="*/ 415 h 540"/>
                <a:gd name="T24" fmla="*/ 1162 w 1211"/>
                <a:gd name="T25" fmla="*/ 351 h 540"/>
                <a:gd name="T26" fmla="*/ 1211 w 1211"/>
                <a:gd name="T27" fmla="*/ 389 h 540"/>
                <a:gd name="T28" fmla="*/ 1140 w 1211"/>
                <a:gd name="T29" fmla="*/ 540 h 540"/>
                <a:gd name="T30" fmla="*/ 70 w 1211"/>
                <a:gd name="T31" fmla="*/ 459 h 540"/>
                <a:gd name="T32" fmla="*/ 14 w 1211"/>
                <a:gd name="T33" fmla="*/ 415 h 540"/>
                <a:gd name="T34" fmla="*/ 0 w 1211"/>
                <a:gd name="T35" fmla="*/ 340 h 540"/>
                <a:gd name="T36" fmla="*/ 34 w 1211"/>
                <a:gd name="T37"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1" h="540">
                  <a:moveTo>
                    <a:pt x="34" y="0"/>
                  </a:moveTo>
                  <a:lnTo>
                    <a:pt x="247" y="6"/>
                  </a:lnTo>
                  <a:lnTo>
                    <a:pt x="421" y="21"/>
                  </a:lnTo>
                  <a:lnTo>
                    <a:pt x="422" y="73"/>
                  </a:lnTo>
                  <a:lnTo>
                    <a:pt x="429" y="121"/>
                  </a:lnTo>
                  <a:lnTo>
                    <a:pt x="440" y="167"/>
                  </a:lnTo>
                  <a:lnTo>
                    <a:pt x="459" y="211"/>
                  </a:lnTo>
                  <a:lnTo>
                    <a:pt x="481" y="251"/>
                  </a:lnTo>
                  <a:lnTo>
                    <a:pt x="508" y="289"/>
                  </a:lnTo>
                  <a:lnTo>
                    <a:pt x="539" y="324"/>
                  </a:lnTo>
                  <a:lnTo>
                    <a:pt x="574" y="356"/>
                  </a:lnTo>
                  <a:lnTo>
                    <a:pt x="1021" y="415"/>
                  </a:lnTo>
                  <a:lnTo>
                    <a:pt x="1162" y="351"/>
                  </a:lnTo>
                  <a:lnTo>
                    <a:pt x="1211" y="389"/>
                  </a:lnTo>
                  <a:lnTo>
                    <a:pt x="1140" y="540"/>
                  </a:lnTo>
                  <a:lnTo>
                    <a:pt x="70" y="459"/>
                  </a:lnTo>
                  <a:lnTo>
                    <a:pt x="14" y="415"/>
                  </a:lnTo>
                  <a:lnTo>
                    <a:pt x="0" y="340"/>
                  </a:lnTo>
                  <a:lnTo>
                    <a:pt x="34"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43"/>
            <p:cNvSpPr>
              <a:spLocks/>
            </p:cNvSpPr>
            <p:nvPr/>
          </p:nvSpPr>
          <p:spPr bwMode="auto">
            <a:xfrm>
              <a:off x="4646613" y="3905250"/>
              <a:ext cx="582612" cy="312738"/>
            </a:xfrm>
            <a:custGeom>
              <a:avLst/>
              <a:gdLst>
                <a:gd name="T0" fmla="*/ 0 w 733"/>
                <a:gd name="T1" fmla="*/ 0 h 394"/>
                <a:gd name="T2" fmla="*/ 56 w 733"/>
                <a:gd name="T3" fmla="*/ 0 h 394"/>
                <a:gd name="T4" fmla="*/ 56 w 733"/>
                <a:gd name="T5" fmla="*/ 96 h 394"/>
                <a:gd name="T6" fmla="*/ 82 w 733"/>
                <a:gd name="T7" fmla="*/ 149 h 394"/>
                <a:gd name="T8" fmla="*/ 106 w 733"/>
                <a:gd name="T9" fmla="*/ 194 h 394"/>
                <a:gd name="T10" fmla="*/ 129 w 733"/>
                <a:gd name="T11" fmla="*/ 231 h 394"/>
                <a:gd name="T12" fmla="*/ 153 w 733"/>
                <a:gd name="T13" fmla="*/ 261 h 394"/>
                <a:gd name="T14" fmla="*/ 176 w 733"/>
                <a:gd name="T15" fmla="*/ 285 h 394"/>
                <a:gd name="T16" fmla="*/ 202 w 733"/>
                <a:gd name="T17" fmla="*/ 303 h 394"/>
                <a:gd name="T18" fmla="*/ 229 w 733"/>
                <a:gd name="T19" fmla="*/ 317 h 394"/>
                <a:gd name="T20" fmla="*/ 258 w 733"/>
                <a:gd name="T21" fmla="*/ 327 h 394"/>
                <a:gd name="T22" fmla="*/ 289 w 733"/>
                <a:gd name="T23" fmla="*/ 334 h 394"/>
                <a:gd name="T24" fmla="*/ 324 w 733"/>
                <a:gd name="T25" fmla="*/ 339 h 394"/>
                <a:gd name="T26" fmla="*/ 362 w 733"/>
                <a:gd name="T27" fmla="*/ 341 h 394"/>
                <a:gd name="T28" fmla="*/ 404 w 733"/>
                <a:gd name="T29" fmla="*/ 343 h 394"/>
                <a:gd name="T30" fmla="*/ 452 w 733"/>
                <a:gd name="T31" fmla="*/ 345 h 394"/>
                <a:gd name="T32" fmla="*/ 504 w 733"/>
                <a:gd name="T33" fmla="*/ 347 h 394"/>
                <a:gd name="T34" fmla="*/ 561 w 733"/>
                <a:gd name="T35" fmla="*/ 350 h 394"/>
                <a:gd name="T36" fmla="*/ 626 w 733"/>
                <a:gd name="T37" fmla="*/ 356 h 394"/>
                <a:gd name="T38" fmla="*/ 690 w 733"/>
                <a:gd name="T39" fmla="*/ 330 h 394"/>
                <a:gd name="T40" fmla="*/ 733 w 733"/>
                <a:gd name="T41" fmla="*/ 303 h 394"/>
                <a:gd name="T42" fmla="*/ 708 w 733"/>
                <a:gd name="T43" fmla="*/ 369 h 394"/>
                <a:gd name="T44" fmla="*/ 622 w 733"/>
                <a:gd name="T45" fmla="*/ 394 h 394"/>
                <a:gd name="T46" fmla="*/ 558 w 733"/>
                <a:gd name="T47" fmla="*/ 391 h 394"/>
                <a:gd name="T48" fmla="*/ 497 w 733"/>
                <a:gd name="T49" fmla="*/ 388 h 394"/>
                <a:gd name="T50" fmla="*/ 439 w 733"/>
                <a:gd name="T51" fmla="*/ 386 h 394"/>
                <a:gd name="T52" fmla="*/ 384 w 733"/>
                <a:gd name="T53" fmla="*/ 385 h 394"/>
                <a:gd name="T54" fmla="*/ 333 w 733"/>
                <a:gd name="T55" fmla="*/ 383 h 394"/>
                <a:gd name="T56" fmla="*/ 286 w 733"/>
                <a:gd name="T57" fmla="*/ 379 h 394"/>
                <a:gd name="T58" fmla="*/ 241 w 733"/>
                <a:gd name="T59" fmla="*/ 372 h 394"/>
                <a:gd name="T60" fmla="*/ 200 w 733"/>
                <a:gd name="T61" fmla="*/ 362 h 394"/>
                <a:gd name="T62" fmla="*/ 162 w 733"/>
                <a:gd name="T63" fmla="*/ 348 h 394"/>
                <a:gd name="T64" fmla="*/ 129 w 733"/>
                <a:gd name="T65" fmla="*/ 330 h 394"/>
                <a:gd name="T66" fmla="*/ 98 w 733"/>
                <a:gd name="T67" fmla="*/ 304 h 394"/>
                <a:gd name="T68" fmla="*/ 71 w 733"/>
                <a:gd name="T69" fmla="*/ 273 h 394"/>
                <a:gd name="T70" fmla="*/ 48 w 733"/>
                <a:gd name="T71" fmla="*/ 234 h 394"/>
                <a:gd name="T72" fmla="*/ 29 w 733"/>
                <a:gd name="T73" fmla="*/ 187 h 394"/>
                <a:gd name="T74" fmla="*/ 13 w 733"/>
                <a:gd name="T75" fmla="*/ 131 h 394"/>
                <a:gd name="T76" fmla="*/ 0 w 733"/>
                <a:gd name="T77" fmla="*/ 65 h 394"/>
                <a:gd name="T78" fmla="*/ 0 w 733"/>
                <a:gd name="T79"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3" h="394">
                  <a:moveTo>
                    <a:pt x="0" y="0"/>
                  </a:moveTo>
                  <a:lnTo>
                    <a:pt x="56" y="0"/>
                  </a:lnTo>
                  <a:lnTo>
                    <a:pt x="56" y="96"/>
                  </a:lnTo>
                  <a:lnTo>
                    <a:pt x="82" y="149"/>
                  </a:lnTo>
                  <a:lnTo>
                    <a:pt x="106" y="194"/>
                  </a:lnTo>
                  <a:lnTo>
                    <a:pt x="129" y="231"/>
                  </a:lnTo>
                  <a:lnTo>
                    <a:pt x="153" y="261"/>
                  </a:lnTo>
                  <a:lnTo>
                    <a:pt x="176" y="285"/>
                  </a:lnTo>
                  <a:lnTo>
                    <a:pt x="202" y="303"/>
                  </a:lnTo>
                  <a:lnTo>
                    <a:pt x="229" y="317"/>
                  </a:lnTo>
                  <a:lnTo>
                    <a:pt x="258" y="327"/>
                  </a:lnTo>
                  <a:lnTo>
                    <a:pt x="289" y="334"/>
                  </a:lnTo>
                  <a:lnTo>
                    <a:pt x="324" y="339"/>
                  </a:lnTo>
                  <a:lnTo>
                    <a:pt x="362" y="341"/>
                  </a:lnTo>
                  <a:lnTo>
                    <a:pt x="404" y="343"/>
                  </a:lnTo>
                  <a:lnTo>
                    <a:pt x="452" y="345"/>
                  </a:lnTo>
                  <a:lnTo>
                    <a:pt x="504" y="347"/>
                  </a:lnTo>
                  <a:lnTo>
                    <a:pt x="561" y="350"/>
                  </a:lnTo>
                  <a:lnTo>
                    <a:pt x="626" y="356"/>
                  </a:lnTo>
                  <a:lnTo>
                    <a:pt x="690" y="330"/>
                  </a:lnTo>
                  <a:lnTo>
                    <a:pt x="733" y="303"/>
                  </a:lnTo>
                  <a:lnTo>
                    <a:pt x="708" y="369"/>
                  </a:lnTo>
                  <a:lnTo>
                    <a:pt x="622" y="394"/>
                  </a:lnTo>
                  <a:lnTo>
                    <a:pt x="558" y="391"/>
                  </a:lnTo>
                  <a:lnTo>
                    <a:pt x="497" y="388"/>
                  </a:lnTo>
                  <a:lnTo>
                    <a:pt x="439" y="386"/>
                  </a:lnTo>
                  <a:lnTo>
                    <a:pt x="384" y="385"/>
                  </a:lnTo>
                  <a:lnTo>
                    <a:pt x="333" y="383"/>
                  </a:lnTo>
                  <a:lnTo>
                    <a:pt x="286" y="379"/>
                  </a:lnTo>
                  <a:lnTo>
                    <a:pt x="241" y="372"/>
                  </a:lnTo>
                  <a:lnTo>
                    <a:pt x="200" y="362"/>
                  </a:lnTo>
                  <a:lnTo>
                    <a:pt x="162" y="348"/>
                  </a:lnTo>
                  <a:lnTo>
                    <a:pt x="129" y="330"/>
                  </a:lnTo>
                  <a:lnTo>
                    <a:pt x="98" y="304"/>
                  </a:lnTo>
                  <a:lnTo>
                    <a:pt x="71" y="273"/>
                  </a:lnTo>
                  <a:lnTo>
                    <a:pt x="48" y="234"/>
                  </a:lnTo>
                  <a:lnTo>
                    <a:pt x="29" y="187"/>
                  </a:lnTo>
                  <a:lnTo>
                    <a:pt x="13" y="131"/>
                  </a:lnTo>
                  <a:lnTo>
                    <a:pt x="0" y="65"/>
                  </a:lnTo>
                  <a:lnTo>
                    <a:pt x="0" y="0"/>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44"/>
            <p:cNvSpPr>
              <a:spLocks/>
            </p:cNvSpPr>
            <p:nvPr/>
          </p:nvSpPr>
          <p:spPr bwMode="auto">
            <a:xfrm>
              <a:off x="4646613" y="3905250"/>
              <a:ext cx="582612" cy="314325"/>
            </a:xfrm>
            <a:custGeom>
              <a:avLst/>
              <a:gdLst>
                <a:gd name="T0" fmla="*/ 6 w 734"/>
                <a:gd name="T1" fmla="*/ 0 h 396"/>
                <a:gd name="T2" fmla="*/ 18 w 734"/>
                <a:gd name="T3" fmla="*/ 0 h 396"/>
                <a:gd name="T4" fmla="*/ 32 w 734"/>
                <a:gd name="T5" fmla="*/ 0 h 396"/>
                <a:gd name="T6" fmla="*/ 45 w 734"/>
                <a:gd name="T7" fmla="*/ 0 h 396"/>
                <a:gd name="T8" fmla="*/ 53 w 734"/>
                <a:gd name="T9" fmla="*/ 26 h 396"/>
                <a:gd name="T10" fmla="*/ 54 w 734"/>
                <a:gd name="T11" fmla="*/ 75 h 396"/>
                <a:gd name="T12" fmla="*/ 79 w 734"/>
                <a:gd name="T13" fmla="*/ 153 h 396"/>
                <a:gd name="T14" fmla="*/ 128 w 734"/>
                <a:gd name="T15" fmla="*/ 235 h 396"/>
                <a:gd name="T16" fmla="*/ 177 w 734"/>
                <a:gd name="T17" fmla="*/ 289 h 396"/>
                <a:gd name="T18" fmla="*/ 230 w 734"/>
                <a:gd name="T19" fmla="*/ 323 h 396"/>
                <a:gd name="T20" fmla="*/ 293 w 734"/>
                <a:gd name="T21" fmla="*/ 340 h 396"/>
                <a:gd name="T22" fmla="*/ 366 w 734"/>
                <a:gd name="T23" fmla="*/ 347 h 396"/>
                <a:gd name="T24" fmla="*/ 456 w 734"/>
                <a:gd name="T25" fmla="*/ 349 h 396"/>
                <a:gd name="T26" fmla="*/ 567 w 734"/>
                <a:gd name="T27" fmla="*/ 354 h 396"/>
                <a:gd name="T28" fmla="*/ 638 w 734"/>
                <a:gd name="T29" fmla="*/ 355 h 396"/>
                <a:gd name="T30" fmla="*/ 654 w 734"/>
                <a:gd name="T31" fmla="*/ 348 h 396"/>
                <a:gd name="T32" fmla="*/ 671 w 734"/>
                <a:gd name="T33" fmla="*/ 341 h 396"/>
                <a:gd name="T34" fmla="*/ 687 w 734"/>
                <a:gd name="T35" fmla="*/ 334 h 396"/>
                <a:gd name="T36" fmla="*/ 699 w 734"/>
                <a:gd name="T37" fmla="*/ 327 h 396"/>
                <a:gd name="T38" fmla="*/ 709 w 734"/>
                <a:gd name="T39" fmla="*/ 320 h 396"/>
                <a:gd name="T40" fmla="*/ 719 w 734"/>
                <a:gd name="T41" fmla="*/ 314 h 396"/>
                <a:gd name="T42" fmla="*/ 729 w 734"/>
                <a:gd name="T43" fmla="*/ 307 h 396"/>
                <a:gd name="T44" fmla="*/ 728 w 734"/>
                <a:gd name="T45" fmla="*/ 319 h 396"/>
                <a:gd name="T46" fmla="*/ 714 w 734"/>
                <a:gd name="T47" fmla="*/ 353 h 396"/>
                <a:gd name="T48" fmla="*/ 698 w 734"/>
                <a:gd name="T49" fmla="*/ 372 h 396"/>
                <a:gd name="T50" fmla="*/ 679 w 734"/>
                <a:gd name="T51" fmla="*/ 379 h 396"/>
                <a:gd name="T52" fmla="*/ 659 w 734"/>
                <a:gd name="T53" fmla="*/ 386 h 396"/>
                <a:gd name="T54" fmla="*/ 639 w 734"/>
                <a:gd name="T55" fmla="*/ 393 h 396"/>
                <a:gd name="T56" fmla="*/ 565 w 734"/>
                <a:gd name="T57" fmla="*/ 392 h 396"/>
                <a:gd name="T58" fmla="*/ 445 w 734"/>
                <a:gd name="T59" fmla="*/ 388 h 396"/>
                <a:gd name="T60" fmla="*/ 337 w 734"/>
                <a:gd name="T61" fmla="*/ 385 h 396"/>
                <a:gd name="T62" fmla="*/ 244 w 734"/>
                <a:gd name="T63" fmla="*/ 375 h 396"/>
                <a:gd name="T64" fmla="*/ 165 w 734"/>
                <a:gd name="T65" fmla="*/ 350 h 396"/>
                <a:gd name="T66" fmla="*/ 99 w 734"/>
                <a:gd name="T67" fmla="*/ 308 h 396"/>
                <a:gd name="T68" fmla="*/ 48 w 734"/>
                <a:gd name="T69" fmla="*/ 237 h 396"/>
                <a:gd name="T70" fmla="*/ 12 w 734"/>
                <a:gd name="T71" fmla="*/ 136 h 396"/>
                <a:gd name="T72" fmla="*/ 0 w 734"/>
                <a:gd name="T73" fmla="*/ 53 h 396"/>
                <a:gd name="T74" fmla="*/ 0 w 734"/>
                <a:gd name="T75" fmla="*/ 17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4" h="396">
                  <a:moveTo>
                    <a:pt x="0" y="0"/>
                  </a:moveTo>
                  <a:lnTo>
                    <a:pt x="6" y="0"/>
                  </a:lnTo>
                  <a:lnTo>
                    <a:pt x="12" y="0"/>
                  </a:lnTo>
                  <a:lnTo>
                    <a:pt x="18" y="0"/>
                  </a:lnTo>
                  <a:lnTo>
                    <a:pt x="25" y="0"/>
                  </a:lnTo>
                  <a:lnTo>
                    <a:pt x="32" y="0"/>
                  </a:lnTo>
                  <a:lnTo>
                    <a:pt x="39" y="0"/>
                  </a:lnTo>
                  <a:lnTo>
                    <a:pt x="45" y="0"/>
                  </a:lnTo>
                  <a:lnTo>
                    <a:pt x="52" y="0"/>
                  </a:lnTo>
                  <a:lnTo>
                    <a:pt x="53" y="26"/>
                  </a:lnTo>
                  <a:lnTo>
                    <a:pt x="53" y="50"/>
                  </a:lnTo>
                  <a:lnTo>
                    <a:pt x="54" y="75"/>
                  </a:lnTo>
                  <a:lnTo>
                    <a:pt x="54" y="100"/>
                  </a:lnTo>
                  <a:lnTo>
                    <a:pt x="79" y="153"/>
                  </a:lnTo>
                  <a:lnTo>
                    <a:pt x="104" y="198"/>
                  </a:lnTo>
                  <a:lnTo>
                    <a:pt x="128" y="235"/>
                  </a:lnTo>
                  <a:lnTo>
                    <a:pt x="152" y="265"/>
                  </a:lnTo>
                  <a:lnTo>
                    <a:pt x="177" y="289"/>
                  </a:lnTo>
                  <a:lnTo>
                    <a:pt x="203" y="309"/>
                  </a:lnTo>
                  <a:lnTo>
                    <a:pt x="230" y="323"/>
                  </a:lnTo>
                  <a:lnTo>
                    <a:pt x="260" y="333"/>
                  </a:lnTo>
                  <a:lnTo>
                    <a:pt x="293" y="340"/>
                  </a:lnTo>
                  <a:lnTo>
                    <a:pt x="327" y="343"/>
                  </a:lnTo>
                  <a:lnTo>
                    <a:pt x="366" y="347"/>
                  </a:lnTo>
                  <a:lnTo>
                    <a:pt x="409" y="348"/>
                  </a:lnTo>
                  <a:lnTo>
                    <a:pt x="456" y="349"/>
                  </a:lnTo>
                  <a:lnTo>
                    <a:pt x="508" y="352"/>
                  </a:lnTo>
                  <a:lnTo>
                    <a:pt x="567" y="354"/>
                  </a:lnTo>
                  <a:lnTo>
                    <a:pt x="630" y="358"/>
                  </a:lnTo>
                  <a:lnTo>
                    <a:pt x="638" y="355"/>
                  </a:lnTo>
                  <a:lnTo>
                    <a:pt x="646" y="352"/>
                  </a:lnTo>
                  <a:lnTo>
                    <a:pt x="654" y="348"/>
                  </a:lnTo>
                  <a:lnTo>
                    <a:pt x="662" y="345"/>
                  </a:lnTo>
                  <a:lnTo>
                    <a:pt x="671" y="341"/>
                  </a:lnTo>
                  <a:lnTo>
                    <a:pt x="679" y="338"/>
                  </a:lnTo>
                  <a:lnTo>
                    <a:pt x="687" y="334"/>
                  </a:lnTo>
                  <a:lnTo>
                    <a:pt x="695" y="331"/>
                  </a:lnTo>
                  <a:lnTo>
                    <a:pt x="699" y="327"/>
                  </a:lnTo>
                  <a:lnTo>
                    <a:pt x="704" y="324"/>
                  </a:lnTo>
                  <a:lnTo>
                    <a:pt x="709" y="320"/>
                  </a:lnTo>
                  <a:lnTo>
                    <a:pt x="714" y="317"/>
                  </a:lnTo>
                  <a:lnTo>
                    <a:pt x="719" y="314"/>
                  </a:lnTo>
                  <a:lnTo>
                    <a:pt x="724" y="310"/>
                  </a:lnTo>
                  <a:lnTo>
                    <a:pt x="729" y="307"/>
                  </a:lnTo>
                  <a:lnTo>
                    <a:pt x="734" y="303"/>
                  </a:lnTo>
                  <a:lnTo>
                    <a:pt x="728" y="319"/>
                  </a:lnTo>
                  <a:lnTo>
                    <a:pt x="721" y="335"/>
                  </a:lnTo>
                  <a:lnTo>
                    <a:pt x="714" y="353"/>
                  </a:lnTo>
                  <a:lnTo>
                    <a:pt x="709" y="369"/>
                  </a:lnTo>
                  <a:lnTo>
                    <a:pt x="698" y="372"/>
                  </a:lnTo>
                  <a:lnTo>
                    <a:pt x="689" y="376"/>
                  </a:lnTo>
                  <a:lnTo>
                    <a:pt x="679" y="379"/>
                  </a:lnTo>
                  <a:lnTo>
                    <a:pt x="669" y="383"/>
                  </a:lnTo>
                  <a:lnTo>
                    <a:pt x="659" y="386"/>
                  </a:lnTo>
                  <a:lnTo>
                    <a:pt x="649" y="390"/>
                  </a:lnTo>
                  <a:lnTo>
                    <a:pt x="639" y="393"/>
                  </a:lnTo>
                  <a:lnTo>
                    <a:pt x="629" y="396"/>
                  </a:lnTo>
                  <a:lnTo>
                    <a:pt x="565" y="392"/>
                  </a:lnTo>
                  <a:lnTo>
                    <a:pt x="503" y="390"/>
                  </a:lnTo>
                  <a:lnTo>
                    <a:pt x="445" y="388"/>
                  </a:lnTo>
                  <a:lnTo>
                    <a:pt x="389" y="387"/>
                  </a:lnTo>
                  <a:lnTo>
                    <a:pt x="337" y="385"/>
                  </a:lnTo>
                  <a:lnTo>
                    <a:pt x="289" y="380"/>
                  </a:lnTo>
                  <a:lnTo>
                    <a:pt x="244" y="375"/>
                  </a:lnTo>
                  <a:lnTo>
                    <a:pt x="203" y="364"/>
                  </a:lnTo>
                  <a:lnTo>
                    <a:pt x="165" y="350"/>
                  </a:lnTo>
                  <a:lnTo>
                    <a:pt x="130" y="332"/>
                  </a:lnTo>
                  <a:lnTo>
                    <a:pt x="99" y="308"/>
                  </a:lnTo>
                  <a:lnTo>
                    <a:pt x="72" y="277"/>
                  </a:lnTo>
                  <a:lnTo>
                    <a:pt x="48" y="237"/>
                  </a:lnTo>
                  <a:lnTo>
                    <a:pt x="29" y="191"/>
                  </a:lnTo>
                  <a:lnTo>
                    <a:pt x="12" y="136"/>
                  </a:lnTo>
                  <a:lnTo>
                    <a:pt x="0" y="70"/>
                  </a:lnTo>
                  <a:lnTo>
                    <a:pt x="0" y="53"/>
                  </a:lnTo>
                  <a:lnTo>
                    <a:pt x="0" y="35"/>
                  </a:lnTo>
                  <a:lnTo>
                    <a:pt x="0" y="17"/>
                  </a:lnTo>
                  <a:lnTo>
                    <a:pt x="0" y="0"/>
                  </a:lnTo>
                  <a:close/>
                </a:path>
              </a:pathLst>
            </a:custGeom>
            <a:solidFill>
              <a:srgbClr val="353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45"/>
            <p:cNvSpPr>
              <a:spLocks/>
            </p:cNvSpPr>
            <p:nvPr/>
          </p:nvSpPr>
          <p:spPr bwMode="auto">
            <a:xfrm>
              <a:off x="4643438" y="3905250"/>
              <a:ext cx="585787" cy="315913"/>
            </a:xfrm>
            <a:custGeom>
              <a:avLst/>
              <a:gdLst>
                <a:gd name="T0" fmla="*/ 6 w 738"/>
                <a:gd name="T1" fmla="*/ 0 h 398"/>
                <a:gd name="T2" fmla="*/ 19 w 738"/>
                <a:gd name="T3" fmla="*/ 0 h 398"/>
                <a:gd name="T4" fmla="*/ 31 w 738"/>
                <a:gd name="T5" fmla="*/ 0 h 398"/>
                <a:gd name="T6" fmla="*/ 45 w 738"/>
                <a:gd name="T7" fmla="*/ 1 h 398"/>
                <a:gd name="T8" fmla="*/ 52 w 738"/>
                <a:gd name="T9" fmla="*/ 27 h 398"/>
                <a:gd name="T10" fmla="*/ 54 w 738"/>
                <a:gd name="T11" fmla="*/ 79 h 398"/>
                <a:gd name="T12" fmla="*/ 81 w 738"/>
                <a:gd name="T13" fmla="*/ 158 h 398"/>
                <a:gd name="T14" fmla="*/ 131 w 738"/>
                <a:gd name="T15" fmla="*/ 240 h 398"/>
                <a:gd name="T16" fmla="*/ 181 w 738"/>
                <a:gd name="T17" fmla="*/ 295 h 398"/>
                <a:gd name="T18" fmla="*/ 235 w 738"/>
                <a:gd name="T19" fmla="*/ 327 h 398"/>
                <a:gd name="T20" fmla="*/ 299 w 738"/>
                <a:gd name="T21" fmla="*/ 345 h 398"/>
                <a:gd name="T22" fmla="*/ 374 w 738"/>
                <a:gd name="T23" fmla="*/ 352 h 398"/>
                <a:gd name="T24" fmla="*/ 465 w 738"/>
                <a:gd name="T25" fmla="*/ 354 h 398"/>
                <a:gd name="T26" fmla="*/ 574 w 738"/>
                <a:gd name="T27" fmla="*/ 357 h 398"/>
                <a:gd name="T28" fmla="*/ 646 w 738"/>
                <a:gd name="T29" fmla="*/ 358 h 398"/>
                <a:gd name="T30" fmla="*/ 661 w 738"/>
                <a:gd name="T31" fmla="*/ 350 h 398"/>
                <a:gd name="T32" fmla="*/ 677 w 738"/>
                <a:gd name="T33" fmla="*/ 343 h 398"/>
                <a:gd name="T34" fmla="*/ 692 w 738"/>
                <a:gd name="T35" fmla="*/ 335 h 398"/>
                <a:gd name="T36" fmla="*/ 705 w 738"/>
                <a:gd name="T37" fmla="*/ 328 h 398"/>
                <a:gd name="T38" fmla="*/ 714 w 738"/>
                <a:gd name="T39" fmla="*/ 322 h 398"/>
                <a:gd name="T40" fmla="*/ 724 w 738"/>
                <a:gd name="T41" fmla="*/ 315 h 398"/>
                <a:gd name="T42" fmla="*/ 733 w 738"/>
                <a:gd name="T43" fmla="*/ 307 h 398"/>
                <a:gd name="T44" fmla="*/ 732 w 738"/>
                <a:gd name="T45" fmla="*/ 319 h 398"/>
                <a:gd name="T46" fmla="*/ 718 w 738"/>
                <a:gd name="T47" fmla="*/ 353 h 398"/>
                <a:gd name="T48" fmla="*/ 703 w 738"/>
                <a:gd name="T49" fmla="*/ 372 h 398"/>
                <a:gd name="T50" fmla="*/ 685 w 738"/>
                <a:gd name="T51" fmla="*/ 379 h 398"/>
                <a:gd name="T52" fmla="*/ 666 w 738"/>
                <a:gd name="T53" fmla="*/ 386 h 398"/>
                <a:gd name="T54" fmla="*/ 648 w 738"/>
                <a:gd name="T55" fmla="*/ 394 h 398"/>
                <a:gd name="T56" fmla="*/ 574 w 738"/>
                <a:gd name="T57" fmla="*/ 393 h 398"/>
                <a:gd name="T58" fmla="*/ 454 w 738"/>
                <a:gd name="T59" fmla="*/ 390 h 398"/>
                <a:gd name="T60" fmla="*/ 346 w 738"/>
                <a:gd name="T61" fmla="*/ 385 h 398"/>
                <a:gd name="T62" fmla="*/ 252 w 738"/>
                <a:gd name="T63" fmla="*/ 375 h 398"/>
                <a:gd name="T64" fmla="*/ 170 w 738"/>
                <a:gd name="T65" fmla="*/ 352 h 398"/>
                <a:gd name="T66" fmla="*/ 103 w 738"/>
                <a:gd name="T67" fmla="*/ 309 h 398"/>
                <a:gd name="T68" fmla="*/ 51 w 738"/>
                <a:gd name="T69" fmla="*/ 241 h 398"/>
                <a:gd name="T70" fmla="*/ 15 w 738"/>
                <a:gd name="T71" fmla="*/ 140 h 398"/>
                <a:gd name="T72" fmla="*/ 3 w 738"/>
                <a:gd name="T73" fmla="*/ 57 h 398"/>
                <a:gd name="T74" fmla="*/ 0 w 738"/>
                <a:gd name="T75"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8" h="398">
                  <a:moveTo>
                    <a:pt x="0" y="0"/>
                  </a:moveTo>
                  <a:lnTo>
                    <a:pt x="6" y="0"/>
                  </a:lnTo>
                  <a:lnTo>
                    <a:pt x="13" y="0"/>
                  </a:lnTo>
                  <a:lnTo>
                    <a:pt x="19" y="0"/>
                  </a:lnTo>
                  <a:lnTo>
                    <a:pt x="26" y="0"/>
                  </a:lnTo>
                  <a:lnTo>
                    <a:pt x="31" y="0"/>
                  </a:lnTo>
                  <a:lnTo>
                    <a:pt x="38" y="0"/>
                  </a:lnTo>
                  <a:lnTo>
                    <a:pt x="45" y="1"/>
                  </a:lnTo>
                  <a:lnTo>
                    <a:pt x="52" y="1"/>
                  </a:lnTo>
                  <a:lnTo>
                    <a:pt x="52" y="27"/>
                  </a:lnTo>
                  <a:lnTo>
                    <a:pt x="53" y="53"/>
                  </a:lnTo>
                  <a:lnTo>
                    <a:pt x="54" y="79"/>
                  </a:lnTo>
                  <a:lnTo>
                    <a:pt x="56" y="105"/>
                  </a:lnTo>
                  <a:lnTo>
                    <a:pt x="81" y="158"/>
                  </a:lnTo>
                  <a:lnTo>
                    <a:pt x="106" y="203"/>
                  </a:lnTo>
                  <a:lnTo>
                    <a:pt x="131" y="240"/>
                  </a:lnTo>
                  <a:lnTo>
                    <a:pt x="156" y="271"/>
                  </a:lnTo>
                  <a:lnTo>
                    <a:pt x="181" y="295"/>
                  </a:lnTo>
                  <a:lnTo>
                    <a:pt x="208" y="314"/>
                  </a:lnTo>
                  <a:lnTo>
                    <a:pt x="235" y="327"/>
                  </a:lnTo>
                  <a:lnTo>
                    <a:pt x="267" y="338"/>
                  </a:lnTo>
                  <a:lnTo>
                    <a:pt x="299" y="345"/>
                  </a:lnTo>
                  <a:lnTo>
                    <a:pt x="335" y="349"/>
                  </a:lnTo>
                  <a:lnTo>
                    <a:pt x="374" y="352"/>
                  </a:lnTo>
                  <a:lnTo>
                    <a:pt x="418" y="353"/>
                  </a:lnTo>
                  <a:lnTo>
                    <a:pt x="465" y="354"/>
                  </a:lnTo>
                  <a:lnTo>
                    <a:pt x="517" y="355"/>
                  </a:lnTo>
                  <a:lnTo>
                    <a:pt x="574" y="357"/>
                  </a:lnTo>
                  <a:lnTo>
                    <a:pt x="638" y="362"/>
                  </a:lnTo>
                  <a:lnTo>
                    <a:pt x="646" y="358"/>
                  </a:lnTo>
                  <a:lnTo>
                    <a:pt x="654" y="354"/>
                  </a:lnTo>
                  <a:lnTo>
                    <a:pt x="661" y="350"/>
                  </a:lnTo>
                  <a:lnTo>
                    <a:pt x="669" y="347"/>
                  </a:lnTo>
                  <a:lnTo>
                    <a:pt x="677" y="343"/>
                  </a:lnTo>
                  <a:lnTo>
                    <a:pt x="685" y="340"/>
                  </a:lnTo>
                  <a:lnTo>
                    <a:pt x="692" y="335"/>
                  </a:lnTo>
                  <a:lnTo>
                    <a:pt x="700" y="332"/>
                  </a:lnTo>
                  <a:lnTo>
                    <a:pt x="705" y="328"/>
                  </a:lnTo>
                  <a:lnTo>
                    <a:pt x="709" y="325"/>
                  </a:lnTo>
                  <a:lnTo>
                    <a:pt x="714" y="322"/>
                  </a:lnTo>
                  <a:lnTo>
                    <a:pt x="720" y="318"/>
                  </a:lnTo>
                  <a:lnTo>
                    <a:pt x="724" y="315"/>
                  </a:lnTo>
                  <a:lnTo>
                    <a:pt x="729" y="311"/>
                  </a:lnTo>
                  <a:lnTo>
                    <a:pt x="733" y="307"/>
                  </a:lnTo>
                  <a:lnTo>
                    <a:pt x="738" y="303"/>
                  </a:lnTo>
                  <a:lnTo>
                    <a:pt x="732" y="319"/>
                  </a:lnTo>
                  <a:lnTo>
                    <a:pt x="725" y="335"/>
                  </a:lnTo>
                  <a:lnTo>
                    <a:pt x="718" y="353"/>
                  </a:lnTo>
                  <a:lnTo>
                    <a:pt x="713" y="369"/>
                  </a:lnTo>
                  <a:lnTo>
                    <a:pt x="703" y="372"/>
                  </a:lnTo>
                  <a:lnTo>
                    <a:pt x="694" y="376"/>
                  </a:lnTo>
                  <a:lnTo>
                    <a:pt x="685" y="379"/>
                  </a:lnTo>
                  <a:lnTo>
                    <a:pt x="676" y="383"/>
                  </a:lnTo>
                  <a:lnTo>
                    <a:pt x="666" y="386"/>
                  </a:lnTo>
                  <a:lnTo>
                    <a:pt x="657" y="390"/>
                  </a:lnTo>
                  <a:lnTo>
                    <a:pt x="648" y="394"/>
                  </a:lnTo>
                  <a:lnTo>
                    <a:pt x="639" y="398"/>
                  </a:lnTo>
                  <a:lnTo>
                    <a:pt x="574" y="393"/>
                  </a:lnTo>
                  <a:lnTo>
                    <a:pt x="513" y="391"/>
                  </a:lnTo>
                  <a:lnTo>
                    <a:pt x="454" y="390"/>
                  </a:lnTo>
                  <a:lnTo>
                    <a:pt x="399" y="388"/>
                  </a:lnTo>
                  <a:lnTo>
                    <a:pt x="346" y="385"/>
                  </a:lnTo>
                  <a:lnTo>
                    <a:pt x="297" y="381"/>
                  </a:lnTo>
                  <a:lnTo>
                    <a:pt x="252" y="375"/>
                  </a:lnTo>
                  <a:lnTo>
                    <a:pt x="209" y="365"/>
                  </a:lnTo>
                  <a:lnTo>
                    <a:pt x="170" y="352"/>
                  </a:lnTo>
                  <a:lnTo>
                    <a:pt x="135" y="333"/>
                  </a:lnTo>
                  <a:lnTo>
                    <a:pt x="103" y="309"/>
                  </a:lnTo>
                  <a:lnTo>
                    <a:pt x="75" y="279"/>
                  </a:lnTo>
                  <a:lnTo>
                    <a:pt x="51" y="241"/>
                  </a:lnTo>
                  <a:lnTo>
                    <a:pt x="31" y="195"/>
                  </a:lnTo>
                  <a:lnTo>
                    <a:pt x="15" y="140"/>
                  </a:lnTo>
                  <a:lnTo>
                    <a:pt x="4" y="75"/>
                  </a:lnTo>
                  <a:lnTo>
                    <a:pt x="3" y="57"/>
                  </a:lnTo>
                  <a:lnTo>
                    <a:pt x="1" y="38"/>
                  </a:lnTo>
                  <a:lnTo>
                    <a:pt x="0" y="19"/>
                  </a:lnTo>
                  <a:lnTo>
                    <a:pt x="0" y="0"/>
                  </a:lnTo>
                  <a:close/>
                </a:path>
              </a:pathLst>
            </a:custGeom>
            <a:solidFill>
              <a:srgbClr val="3A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46"/>
            <p:cNvSpPr>
              <a:spLocks/>
            </p:cNvSpPr>
            <p:nvPr/>
          </p:nvSpPr>
          <p:spPr bwMode="auto">
            <a:xfrm>
              <a:off x="4640263" y="3905250"/>
              <a:ext cx="588962" cy="315913"/>
            </a:xfrm>
            <a:custGeom>
              <a:avLst/>
              <a:gdLst>
                <a:gd name="T0" fmla="*/ 6 w 741"/>
                <a:gd name="T1" fmla="*/ 0 h 399"/>
                <a:gd name="T2" fmla="*/ 18 w 741"/>
                <a:gd name="T3" fmla="*/ 0 h 399"/>
                <a:gd name="T4" fmla="*/ 30 w 741"/>
                <a:gd name="T5" fmla="*/ 1 h 399"/>
                <a:gd name="T6" fmla="*/ 43 w 741"/>
                <a:gd name="T7" fmla="*/ 1 h 399"/>
                <a:gd name="T8" fmla="*/ 51 w 741"/>
                <a:gd name="T9" fmla="*/ 28 h 399"/>
                <a:gd name="T10" fmla="*/ 55 w 741"/>
                <a:gd name="T11" fmla="*/ 82 h 399"/>
                <a:gd name="T12" fmla="*/ 82 w 741"/>
                <a:gd name="T13" fmla="*/ 163 h 399"/>
                <a:gd name="T14" fmla="*/ 131 w 741"/>
                <a:gd name="T15" fmla="*/ 246 h 399"/>
                <a:gd name="T16" fmla="*/ 183 w 741"/>
                <a:gd name="T17" fmla="*/ 300 h 399"/>
                <a:gd name="T18" fmla="*/ 240 w 741"/>
                <a:gd name="T19" fmla="*/ 333 h 399"/>
                <a:gd name="T20" fmla="*/ 304 w 741"/>
                <a:gd name="T21" fmla="*/ 349 h 399"/>
                <a:gd name="T22" fmla="*/ 380 w 741"/>
                <a:gd name="T23" fmla="*/ 356 h 399"/>
                <a:gd name="T24" fmla="*/ 471 w 741"/>
                <a:gd name="T25" fmla="*/ 357 h 399"/>
                <a:gd name="T26" fmla="*/ 582 w 741"/>
                <a:gd name="T27" fmla="*/ 361 h 399"/>
                <a:gd name="T28" fmla="*/ 652 w 741"/>
                <a:gd name="T29" fmla="*/ 361 h 399"/>
                <a:gd name="T30" fmla="*/ 667 w 741"/>
                <a:gd name="T31" fmla="*/ 353 h 399"/>
                <a:gd name="T32" fmla="*/ 682 w 741"/>
                <a:gd name="T33" fmla="*/ 345 h 399"/>
                <a:gd name="T34" fmla="*/ 697 w 741"/>
                <a:gd name="T35" fmla="*/ 337 h 399"/>
                <a:gd name="T36" fmla="*/ 709 w 741"/>
                <a:gd name="T37" fmla="*/ 330 h 399"/>
                <a:gd name="T38" fmla="*/ 718 w 741"/>
                <a:gd name="T39" fmla="*/ 323 h 399"/>
                <a:gd name="T40" fmla="*/ 727 w 741"/>
                <a:gd name="T41" fmla="*/ 315 h 399"/>
                <a:gd name="T42" fmla="*/ 736 w 741"/>
                <a:gd name="T43" fmla="*/ 307 h 399"/>
                <a:gd name="T44" fmla="*/ 735 w 741"/>
                <a:gd name="T45" fmla="*/ 319 h 399"/>
                <a:gd name="T46" fmla="*/ 721 w 741"/>
                <a:gd name="T47" fmla="*/ 353 h 399"/>
                <a:gd name="T48" fmla="*/ 708 w 741"/>
                <a:gd name="T49" fmla="*/ 372 h 399"/>
                <a:gd name="T50" fmla="*/ 690 w 741"/>
                <a:gd name="T51" fmla="*/ 379 h 399"/>
                <a:gd name="T52" fmla="*/ 673 w 741"/>
                <a:gd name="T53" fmla="*/ 387 h 399"/>
                <a:gd name="T54" fmla="*/ 657 w 741"/>
                <a:gd name="T55" fmla="*/ 395 h 399"/>
                <a:gd name="T56" fmla="*/ 584 w 741"/>
                <a:gd name="T57" fmla="*/ 394 h 399"/>
                <a:gd name="T58" fmla="*/ 463 w 741"/>
                <a:gd name="T59" fmla="*/ 391 h 399"/>
                <a:gd name="T60" fmla="*/ 354 w 741"/>
                <a:gd name="T61" fmla="*/ 386 h 399"/>
                <a:gd name="T62" fmla="*/ 258 w 741"/>
                <a:gd name="T63" fmla="*/ 376 h 399"/>
                <a:gd name="T64" fmla="*/ 175 w 741"/>
                <a:gd name="T65" fmla="*/ 354 h 399"/>
                <a:gd name="T66" fmla="*/ 106 w 741"/>
                <a:gd name="T67" fmla="*/ 311 h 399"/>
                <a:gd name="T68" fmla="*/ 53 w 741"/>
                <a:gd name="T69" fmla="*/ 243 h 399"/>
                <a:gd name="T70" fmla="*/ 16 w 741"/>
                <a:gd name="T71" fmla="*/ 144 h 399"/>
                <a:gd name="T72" fmla="*/ 3 w 741"/>
                <a:gd name="T73" fmla="*/ 61 h 399"/>
                <a:gd name="T74" fmla="*/ 1 w 741"/>
                <a:gd name="T75" fmla="*/ 2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1" h="399">
                  <a:moveTo>
                    <a:pt x="0" y="0"/>
                  </a:moveTo>
                  <a:lnTo>
                    <a:pt x="6" y="0"/>
                  </a:lnTo>
                  <a:lnTo>
                    <a:pt x="13" y="0"/>
                  </a:lnTo>
                  <a:lnTo>
                    <a:pt x="18" y="0"/>
                  </a:lnTo>
                  <a:lnTo>
                    <a:pt x="24" y="0"/>
                  </a:lnTo>
                  <a:lnTo>
                    <a:pt x="30" y="1"/>
                  </a:lnTo>
                  <a:lnTo>
                    <a:pt x="37" y="1"/>
                  </a:lnTo>
                  <a:lnTo>
                    <a:pt x="43" y="1"/>
                  </a:lnTo>
                  <a:lnTo>
                    <a:pt x="48" y="1"/>
                  </a:lnTo>
                  <a:lnTo>
                    <a:pt x="51" y="28"/>
                  </a:lnTo>
                  <a:lnTo>
                    <a:pt x="53" y="55"/>
                  </a:lnTo>
                  <a:lnTo>
                    <a:pt x="55" y="82"/>
                  </a:lnTo>
                  <a:lnTo>
                    <a:pt x="56" y="110"/>
                  </a:lnTo>
                  <a:lnTo>
                    <a:pt x="82" y="163"/>
                  </a:lnTo>
                  <a:lnTo>
                    <a:pt x="107" y="208"/>
                  </a:lnTo>
                  <a:lnTo>
                    <a:pt x="131" y="246"/>
                  </a:lnTo>
                  <a:lnTo>
                    <a:pt x="157" y="275"/>
                  </a:lnTo>
                  <a:lnTo>
                    <a:pt x="183" y="300"/>
                  </a:lnTo>
                  <a:lnTo>
                    <a:pt x="211" y="318"/>
                  </a:lnTo>
                  <a:lnTo>
                    <a:pt x="240" y="333"/>
                  </a:lnTo>
                  <a:lnTo>
                    <a:pt x="271" y="342"/>
                  </a:lnTo>
                  <a:lnTo>
                    <a:pt x="304" y="349"/>
                  </a:lnTo>
                  <a:lnTo>
                    <a:pt x="340" y="354"/>
                  </a:lnTo>
                  <a:lnTo>
                    <a:pt x="380" y="356"/>
                  </a:lnTo>
                  <a:lnTo>
                    <a:pt x="424" y="357"/>
                  </a:lnTo>
                  <a:lnTo>
                    <a:pt x="471" y="357"/>
                  </a:lnTo>
                  <a:lnTo>
                    <a:pt x="524" y="358"/>
                  </a:lnTo>
                  <a:lnTo>
                    <a:pt x="582" y="361"/>
                  </a:lnTo>
                  <a:lnTo>
                    <a:pt x="645" y="364"/>
                  </a:lnTo>
                  <a:lnTo>
                    <a:pt x="652" y="361"/>
                  </a:lnTo>
                  <a:lnTo>
                    <a:pt x="660" y="356"/>
                  </a:lnTo>
                  <a:lnTo>
                    <a:pt x="667" y="353"/>
                  </a:lnTo>
                  <a:lnTo>
                    <a:pt x="675" y="348"/>
                  </a:lnTo>
                  <a:lnTo>
                    <a:pt x="682" y="345"/>
                  </a:lnTo>
                  <a:lnTo>
                    <a:pt x="689" y="341"/>
                  </a:lnTo>
                  <a:lnTo>
                    <a:pt x="697" y="337"/>
                  </a:lnTo>
                  <a:lnTo>
                    <a:pt x="704" y="333"/>
                  </a:lnTo>
                  <a:lnTo>
                    <a:pt x="709" y="330"/>
                  </a:lnTo>
                  <a:lnTo>
                    <a:pt x="713" y="326"/>
                  </a:lnTo>
                  <a:lnTo>
                    <a:pt x="718" y="323"/>
                  </a:lnTo>
                  <a:lnTo>
                    <a:pt x="723" y="318"/>
                  </a:lnTo>
                  <a:lnTo>
                    <a:pt x="727" y="315"/>
                  </a:lnTo>
                  <a:lnTo>
                    <a:pt x="732" y="311"/>
                  </a:lnTo>
                  <a:lnTo>
                    <a:pt x="736" y="307"/>
                  </a:lnTo>
                  <a:lnTo>
                    <a:pt x="741" y="303"/>
                  </a:lnTo>
                  <a:lnTo>
                    <a:pt x="735" y="319"/>
                  </a:lnTo>
                  <a:lnTo>
                    <a:pt x="728" y="335"/>
                  </a:lnTo>
                  <a:lnTo>
                    <a:pt x="721" y="353"/>
                  </a:lnTo>
                  <a:lnTo>
                    <a:pt x="716" y="369"/>
                  </a:lnTo>
                  <a:lnTo>
                    <a:pt x="708" y="372"/>
                  </a:lnTo>
                  <a:lnTo>
                    <a:pt x="698" y="376"/>
                  </a:lnTo>
                  <a:lnTo>
                    <a:pt x="690" y="379"/>
                  </a:lnTo>
                  <a:lnTo>
                    <a:pt x="682" y="384"/>
                  </a:lnTo>
                  <a:lnTo>
                    <a:pt x="673" y="387"/>
                  </a:lnTo>
                  <a:lnTo>
                    <a:pt x="665" y="391"/>
                  </a:lnTo>
                  <a:lnTo>
                    <a:pt x="657" y="395"/>
                  </a:lnTo>
                  <a:lnTo>
                    <a:pt x="649" y="399"/>
                  </a:lnTo>
                  <a:lnTo>
                    <a:pt x="584" y="394"/>
                  </a:lnTo>
                  <a:lnTo>
                    <a:pt x="522" y="392"/>
                  </a:lnTo>
                  <a:lnTo>
                    <a:pt x="463" y="391"/>
                  </a:lnTo>
                  <a:lnTo>
                    <a:pt x="407" y="388"/>
                  </a:lnTo>
                  <a:lnTo>
                    <a:pt x="354" y="386"/>
                  </a:lnTo>
                  <a:lnTo>
                    <a:pt x="304" y="383"/>
                  </a:lnTo>
                  <a:lnTo>
                    <a:pt x="258" y="376"/>
                  </a:lnTo>
                  <a:lnTo>
                    <a:pt x="214" y="367"/>
                  </a:lnTo>
                  <a:lnTo>
                    <a:pt x="175" y="354"/>
                  </a:lnTo>
                  <a:lnTo>
                    <a:pt x="138" y="335"/>
                  </a:lnTo>
                  <a:lnTo>
                    <a:pt x="106" y="311"/>
                  </a:lnTo>
                  <a:lnTo>
                    <a:pt x="77" y="281"/>
                  </a:lnTo>
                  <a:lnTo>
                    <a:pt x="53" y="243"/>
                  </a:lnTo>
                  <a:lnTo>
                    <a:pt x="32" y="198"/>
                  </a:lnTo>
                  <a:lnTo>
                    <a:pt x="16" y="144"/>
                  </a:lnTo>
                  <a:lnTo>
                    <a:pt x="4" y="81"/>
                  </a:lnTo>
                  <a:lnTo>
                    <a:pt x="3" y="61"/>
                  </a:lnTo>
                  <a:lnTo>
                    <a:pt x="2" y="40"/>
                  </a:lnTo>
                  <a:lnTo>
                    <a:pt x="1" y="20"/>
                  </a:lnTo>
                  <a:lnTo>
                    <a:pt x="0" y="0"/>
                  </a:lnTo>
                  <a:close/>
                </a:path>
              </a:pathLst>
            </a:custGeom>
            <a:solidFill>
              <a:srgbClr val="3D47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47"/>
            <p:cNvSpPr>
              <a:spLocks/>
            </p:cNvSpPr>
            <p:nvPr/>
          </p:nvSpPr>
          <p:spPr bwMode="auto">
            <a:xfrm>
              <a:off x="4638675" y="3905250"/>
              <a:ext cx="590550" cy="317500"/>
            </a:xfrm>
            <a:custGeom>
              <a:avLst/>
              <a:gdLst>
                <a:gd name="T0" fmla="*/ 5 w 743"/>
                <a:gd name="T1" fmla="*/ 0 h 400"/>
                <a:gd name="T2" fmla="*/ 17 w 743"/>
                <a:gd name="T3" fmla="*/ 0 h 400"/>
                <a:gd name="T4" fmla="*/ 28 w 743"/>
                <a:gd name="T5" fmla="*/ 1 h 400"/>
                <a:gd name="T6" fmla="*/ 40 w 743"/>
                <a:gd name="T7" fmla="*/ 1 h 400"/>
                <a:gd name="T8" fmla="*/ 48 w 743"/>
                <a:gd name="T9" fmla="*/ 30 h 400"/>
                <a:gd name="T10" fmla="*/ 54 w 743"/>
                <a:gd name="T11" fmla="*/ 87 h 400"/>
                <a:gd name="T12" fmla="*/ 83 w 743"/>
                <a:gd name="T13" fmla="*/ 167 h 400"/>
                <a:gd name="T14" fmla="*/ 132 w 743"/>
                <a:gd name="T15" fmla="*/ 250 h 400"/>
                <a:gd name="T16" fmla="*/ 185 w 743"/>
                <a:gd name="T17" fmla="*/ 304 h 400"/>
                <a:gd name="T18" fmla="*/ 243 w 743"/>
                <a:gd name="T19" fmla="*/ 338 h 400"/>
                <a:gd name="T20" fmla="*/ 308 w 743"/>
                <a:gd name="T21" fmla="*/ 354 h 400"/>
                <a:gd name="T22" fmla="*/ 386 w 743"/>
                <a:gd name="T23" fmla="*/ 361 h 400"/>
                <a:gd name="T24" fmla="*/ 478 w 743"/>
                <a:gd name="T25" fmla="*/ 362 h 400"/>
                <a:gd name="T26" fmla="*/ 589 w 743"/>
                <a:gd name="T27" fmla="*/ 364 h 400"/>
                <a:gd name="T28" fmla="*/ 658 w 743"/>
                <a:gd name="T29" fmla="*/ 364 h 400"/>
                <a:gd name="T30" fmla="*/ 673 w 743"/>
                <a:gd name="T31" fmla="*/ 356 h 400"/>
                <a:gd name="T32" fmla="*/ 688 w 743"/>
                <a:gd name="T33" fmla="*/ 347 h 400"/>
                <a:gd name="T34" fmla="*/ 701 w 743"/>
                <a:gd name="T35" fmla="*/ 339 h 400"/>
                <a:gd name="T36" fmla="*/ 713 w 743"/>
                <a:gd name="T37" fmla="*/ 331 h 400"/>
                <a:gd name="T38" fmla="*/ 721 w 743"/>
                <a:gd name="T39" fmla="*/ 323 h 400"/>
                <a:gd name="T40" fmla="*/ 730 w 743"/>
                <a:gd name="T41" fmla="*/ 315 h 400"/>
                <a:gd name="T42" fmla="*/ 738 w 743"/>
                <a:gd name="T43" fmla="*/ 307 h 400"/>
                <a:gd name="T44" fmla="*/ 737 w 743"/>
                <a:gd name="T45" fmla="*/ 319 h 400"/>
                <a:gd name="T46" fmla="*/ 723 w 743"/>
                <a:gd name="T47" fmla="*/ 353 h 400"/>
                <a:gd name="T48" fmla="*/ 710 w 743"/>
                <a:gd name="T49" fmla="*/ 372 h 400"/>
                <a:gd name="T50" fmla="*/ 695 w 743"/>
                <a:gd name="T51" fmla="*/ 380 h 400"/>
                <a:gd name="T52" fmla="*/ 680 w 743"/>
                <a:gd name="T53" fmla="*/ 388 h 400"/>
                <a:gd name="T54" fmla="*/ 665 w 743"/>
                <a:gd name="T55" fmla="*/ 396 h 400"/>
                <a:gd name="T56" fmla="*/ 592 w 743"/>
                <a:gd name="T57" fmla="*/ 395 h 400"/>
                <a:gd name="T58" fmla="*/ 470 w 743"/>
                <a:gd name="T59" fmla="*/ 392 h 400"/>
                <a:gd name="T60" fmla="*/ 360 w 743"/>
                <a:gd name="T61" fmla="*/ 387 h 400"/>
                <a:gd name="T62" fmla="*/ 262 w 743"/>
                <a:gd name="T63" fmla="*/ 378 h 400"/>
                <a:gd name="T64" fmla="*/ 178 w 743"/>
                <a:gd name="T65" fmla="*/ 355 h 400"/>
                <a:gd name="T66" fmla="*/ 109 w 743"/>
                <a:gd name="T67" fmla="*/ 314 h 400"/>
                <a:gd name="T68" fmla="*/ 55 w 743"/>
                <a:gd name="T69" fmla="*/ 247 h 400"/>
                <a:gd name="T70" fmla="*/ 17 w 743"/>
                <a:gd name="T71" fmla="*/ 148 h 400"/>
                <a:gd name="T72" fmla="*/ 4 w 743"/>
                <a:gd name="T73" fmla="*/ 64 h 400"/>
                <a:gd name="T74" fmla="*/ 1 w 743"/>
                <a:gd name="T75" fmla="*/ 2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3" h="400">
                  <a:moveTo>
                    <a:pt x="0" y="0"/>
                  </a:moveTo>
                  <a:lnTo>
                    <a:pt x="5" y="0"/>
                  </a:lnTo>
                  <a:lnTo>
                    <a:pt x="11" y="0"/>
                  </a:lnTo>
                  <a:lnTo>
                    <a:pt x="17" y="0"/>
                  </a:lnTo>
                  <a:lnTo>
                    <a:pt x="23" y="0"/>
                  </a:lnTo>
                  <a:lnTo>
                    <a:pt x="28" y="1"/>
                  </a:lnTo>
                  <a:lnTo>
                    <a:pt x="34" y="1"/>
                  </a:lnTo>
                  <a:lnTo>
                    <a:pt x="40" y="1"/>
                  </a:lnTo>
                  <a:lnTo>
                    <a:pt x="46" y="1"/>
                  </a:lnTo>
                  <a:lnTo>
                    <a:pt x="48" y="30"/>
                  </a:lnTo>
                  <a:lnTo>
                    <a:pt x="51" y="58"/>
                  </a:lnTo>
                  <a:lnTo>
                    <a:pt x="54" y="87"/>
                  </a:lnTo>
                  <a:lnTo>
                    <a:pt x="57" y="114"/>
                  </a:lnTo>
                  <a:lnTo>
                    <a:pt x="83" y="167"/>
                  </a:lnTo>
                  <a:lnTo>
                    <a:pt x="108" y="212"/>
                  </a:lnTo>
                  <a:lnTo>
                    <a:pt x="132" y="250"/>
                  </a:lnTo>
                  <a:lnTo>
                    <a:pt x="159" y="280"/>
                  </a:lnTo>
                  <a:lnTo>
                    <a:pt x="185" y="304"/>
                  </a:lnTo>
                  <a:lnTo>
                    <a:pt x="213" y="324"/>
                  </a:lnTo>
                  <a:lnTo>
                    <a:pt x="243" y="338"/>
                  </a:lnTo>
                  <a:lnTo>
                    <a:pt x="274" y="348"/>
                  </a:lnTo>
                  <a:lnTo>
                    <a:pt x="308" y="354"/>
                  </a:lnTo>
                  <a:lnTo>
                    <a:pt x="345" y="358"/>
                  </a:lnTo>
                  <a:lnTo>
                    <a:pt x="386" y="361"/>
                  </a:lnTo>
                  <a:lnTo>
                    <a:pt x="429" y="362"/>
                  </a:lnTo>
                  <a:lnTo>
                    <a:pt x="478" y="362"/>
                  </a:lnTo>
                  <a:lnTo>
                    <a:pt x="531" y="363"/>
                  </a:lnTo>
                  <a:lnTo>
                    <a:pt x="589" y="364"/>
                  </a:lnTo>
                  <a:lnTo>
                    <a:pt x="651" y="368"/>
                  </a:lnTo>
                  <a:lnTo>
                    <a:pt x="658" y="364"/>
                  </a:lnTo>
                  <a:lnTo>
                    <a:pt x="666" y="360"/>
                  </a:lnTo>
                  <a:lnTo>
                    <a:pt x="673" y="356"/>
                  </a:lnTo>
                  <a:lnTo>
                    <a:pt x="680" y="352"/>
                  </a:lnTo>
                  <a:lnTo>
                    <a:pt x="688" y="347"/>
                  </a:lnTo>
                  <a:lnTo>
                    <a:pt x="695" y="342"/>
                  </a:lnTo>
                  <a:lnTo>
                    <a:pt x="701" y="339"/>
                  </a:lnTo>
                  <a:lnTo>
                    <a:pt x="708" y="334"/>
                  </a:lnTo>
                  <a:lnTo>
                    <a:pt x="713" y="331"/>
                  </a:lnTo>
                  <a:lnTo>
                    <a:pt x="718" y="326"/>
                  </a:lnTo>
                  <a:lnTo>
                    <a:pt x="721" y="323"/>
                  </a:lnTo>
                  <a:lnTo>
                    <a:pt x="726" y="318"/>
                  </a:lnTo>
                  <a:lnTo>
                    <a:pt x="730" y="315"/>
                  </a:lnTo>
                  <a:lnTo>
                    <a:pt x="735" y="311"/>
                  </a:lnTo>
                  <a:lnTo>
                    <a:pt x="738" y="307"/>
                  </a:lnTo>
                  <a:lnTo>
                    <a:pt x="743" y="303"/>
                  </a:lnTo>
                  <a:lnTo>
                    <a:pt x="737" y="319"/>
                  </a:lnTo>
                  <a:lnTo>
                    <a:pt x="730" y="335"/>
                  </a:lnTo>
                  <a:lnTo>
                    <a:pt x="723" y="353"/>
                  </a:lnTo>
                  <a:lnTo>
                    <a:pt x="718" y="369"/>
                  </a:lnTo>
                  <a:lnTo>
                    <a:pt x="710" y="372"/>
                  </a:lnTo>
                  <a:lnTo>
                    <a:pt x="703" y="377"/>
                  </a:lnTo>
                  <a:lnTo>
                    <a:pt x="695" y="380"/>
                  </a:lnTo>
                  <a:lnTo>
                    <a:pt x="688" y="384"/>
                  </a:lnTo>
                  <a:lnTo>
                    <a:pt x="680" y="388"/>
                  </a:lnTo>
                  <a:lnTo>
                    <a:pt x="671" y="392"/>
                  </a:lnTo>
                  <a:lnTo>
                    <a:pt x="665" y="396"/>
                  </a:lnTo>
                  <a:lnTo>
                    <a:pt x="657" y="400"/>
                  </a:lnTo>
                  <a:lnTo>
                    <a:pt x="592" y="395"/>
                  </a:lnTo>
                  <a:lnTo>
                    <a:pt x="530" y="393"/>
                  </a:lnTo>
                  <a:lnTo>
                    <a:pt x="470" y="392"/>
                  </a:lnTo>
                  <a:lnTo>
                    <a:pt x="413" y="390"/>
                  </a:lnTo>
                  <a:lnTo>
                    <a:pt x="360" y="387"/>
                  </a:lnTo>
                  <a:lnTo>
                    <a:pt x="310" y="384"/>
                  </a:lnTo>
                  <a:lnTo>
                    <a:pt x="262" y="378"/>
                  </a:lnTo>
                  <a:lnTo>
                    <a:pt x="219" y="368"/>
                  </a:lnTo>
                  <a:lnTo>
                    <a:pt x="178" y="355"/>
                  </a:lnTo>
                  <a:lnTo>
                    <a:pt x="141" y="337"/>
                  </a:lnTo>
                  <a:lnTo>
                    <a:pt x="109" y="314"/>
                  </a:lnTo>
                  <a:lnTo>
                    <a:pt x="79" y="284"/>
                  </a:lnTo>
                  <a:lnTo>
                    <a:pt x="55" y="247"/>
                  </a:lnTo>
                  <a:lnTo>
                    <a:pt x="34" y="202"/>
                  </a:lnTo>
                  <a:lnTo>
                    <a:pt x="17" y="148"/>
                  </a:lnTo>
                  <a:lnTo>
                    <a:pt x="5" y="84"/>
                  </a:lnTo>
                  <a:lnTo>
                    <a:pt x="4" y="64"/>
                  </a:lnTo>
                  <a:lnTo>
                    <a:pt x="3" y="43"/>
                  </a:lnTo>
                  <a:lnTo>
                    <a:pt x="1" y="22"/>
                  </a:lnTo>
                  <a:lnTo>
                    <a:pt x="0" y="0"/>
                  </a:lnTo>
                  <a:close/>
                </a:path>
              </a:pathLst>
            </a:custGeom>
            <a:solidFill>
              <a:srgbClr val="424C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48"/>
            <p:cNvSpPr>
              <a:spLocks/>
            </p:cNvSpPr>
            <p:nvPr/>
          </p:nvSpPr>
          <p:spPr bwMode="auto">
            <a:xfrm>
              <a:off x="4637088" y="3905250"/>
              <a:ext cx="592137" cy="319088"/>
            </a:xfrm>
            <a:custGeom>
              <a:avLst/>
              <a:gdLst>
                <a:gd name="T0" fmla="*/ 6 w 746"/>
                <a:gd name="T1" fmla="*/ 0 h 401"/>
                <a:gd name="T2" fmla="*/ 16 w 746"/>
                <a:gd name="T3" fmla="*/ 0 h 401"/>
                <a:gd name="T4" fmla="*/ 27 w 746"/>
                <a:gd name="T5" fmla="*/ 1 h 401"/>
                <a:gd name="T6" fmla="*/ 37 w 746"/>
                <a:gd name="T7" fmla="*/ 2 h 401"/>
                <a:gd name="T8" fmla="*/ 46 w 746"/>
                <a:gd name="T9" fmla="*/ 31 h 401"/>
                <a:gd name="T10" fmla="*/ 53 w 746"/>
                <a:gd name="T11" fmla="*/ 90 h 401"/>
                <a:gd name="T12" fmla="*/ 81 w 746"/>
                <a:gd name="T13" fmla="*/ 172 h 401"/>
                <a:gd name="T14" fmla="*/ 133 w 746"/>
                <a:gd name="T15" fmla="*/ 255 h 401"/>
                <a:gd name="T16" fmla="*/ 187 w 746"/>
                <a:gd name="T17" fmla="*/ 310 h 401"/>
                <a:gd name="T18" fmla="*/ 246 w 746"/>
                <a:gd name="T19" fmla="*/ 342 h 401"/>
                <a:gd name="T20" fmla="*/ 314 w 746"/>
                <a:gd name="T21" fmla="*/ 360 h 401"/>
                <a:gd name="T22" fmla="*/ 392 w 746"/>
                <a:gd name="T23" fmla="*/ 365 h 401"/>
                <a:gd name="T24" fmla="*/ 485 w 746"/>
                <a:gd name="T25" fmla="*/ 367 h 401"/>
                <a:gd name="T26" fmla="*/ 596 w 746"/>
                <a:gd name="T27" fmla="*/ 369 h 401"/>
                <a:gd name="T28" fmla="*/ 665 w 746"/>
                <a:gd name="T29" fmla="*/ 367 h 401"/>
                <a:gd name="T30" fmla="*/ 679 w 746"/>
                <a:gd name="T31" fmla="*/ 358 h 401"/>
                <a:gd name="T32" fmla="*/ 693 w 746"/>
                <a:gd name="T33" fmla="*/ 349 h 401"/>
                <a:gd name="T34" fmla="*/ 707 w 746"/>
                <a:gd name="T35" fmla="*/ 341 h 401"/>
                <a:gd name="T36" fmla="*/ 722 w 746"/>
                <a:gd name="T37" fmla="*/ 327 h 401"/>
                <a:gd name="T38" fmla="*/ 738 w 746"/>
                <a:gd name="T39" fmla="*/ 311 h 401"/>
                <a:gd name="T40" fmla="*/ 740 w 746"/>
                <a:gd name="T41" fmla="*/ 319 h 401"/>
                <a:gd name="T42" fmla="*/ 726 w 746"/>
                <a:gd name="T43" fmla="*/ 353 h 401"/>
                <a:gd name="T44" fmla="*/ 714 w 746"/>
                <a:gd name="T45" fmla="*/ 372 h 401"/>
                <a:gd name="T46" fmla="*/ 700 w 746"/>
                <a:gd name="T47" fmla="*/ 380 h 401"/>
                <a:gd name="T48" fmla="*/ 687 w 746"/>
                <a:gd name="T49" fmla="*/ 390 h 401"/>
                <a:gd name="T50" fmla="*/ 673 w 746"/>
                <a:gd name="T51" fmla="*/ 398 h 401"/>
                <a:gd name="T52" fmla="*/ 602 w 746"/>
                <a:gd name="T53" fmla="*/ 396 h 401"/>
                <a:gd name="T54" fmla="*/ 480 w 746"/>
                <a:gd name="T55" fmla="*/ 392 h 401"/>
                <a:gd name="T56" fmla="*/ 368 w 746"/>
                <a:gd name="T57" fmla="*/ 388 h 401"/>
                <a:gd name="T58" fmla="*/ 268 w 746"/>
                <a:gd name="T59" fmla="*/ 378 h 401"/>
                <a:gd name="T60" fmla="*/ 182 w 746"/>
                <a:gd name="T61" fmla="*/ 356 h 401"/>
                <a:gd name="T62" fmla="*/ 111 w 746"/>
                <a:gd name="T63" fmla="*/ 316 h 401"/>
                <a:gd name="T64" fmla="*/ 56 w 746"/>
                <a:gd name="T65" fmla="*/ 250 h 401"/>
                <a:gd name="T66" fmla="*/ 18 w 746"/>
                <a:gd name="T67" fmla="*/ 153 h 401"/>
                <a:gd name="T68" fmla="*/ 5 w 746"/>
                <a:gd name="T69" fmla="*/ 68 h 401"/>
                <a:gd name="T70" fmla="*/ 1 w 746"/>
                <a:gd name="T71" fmla="*/ 2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6" h="401">
                  <a:moveTo>
                    <a:pt x="0" y="0"/>
                  </a:moveTo>
                  <a:lnTo>
                    <a:pt x="6" y="0"/>
                  </a:lnTo>
                  <a:lnTo>
                    <a:pt x="11" y="0"/>
                  </a:lnTo>
                  <a:lnTo>
                    <a:pt x="16" y="0"/>
                  </a:lnTo>
                  <a:lnTo>
                    <a:pt x="22" y="1"/>
                  </a:lnTo>
                  <a:lnTo>
                    <a:pt x="27" y="1"/>
                  </a:lnTo>
                  <a:lnTo>
                    <a:pt x="33" y="1"/>
                  </a:lnTo>
                  <a:lnTo>
                    <a:pt x="37" y="2"/>
                  </a:lnTo>
                  <a:lnTo>
                    <a:pt x="43" y="2"/>
                  </a:lnTo>
                  <a:lnTo>
                    <a:pt x="46" y="31"/>
                  </a:lnTo>
                  <a:lnTo>
                    <a:pt x="50" y="60"/>
                  </a:lnTo>
                  <a:lnTo>
                    <a:pt x="53" y="90"/>
                  </a:lnTo>
                  <a:lnTo>
                    <a:pt x="56" y="119"/>
                  </a:lnTo>
                  <a:lnTo>
                    <a:pt x="81" y="172"/>
                  </a:lnTo>
                  <a:lnTo>
                    <a:pt x="107" y="217"/>
                  </a:lnTo>
                  <a:lnTo>
                    <a:pt x="133" y="255"/>
                  </a:lnTo>
                  <a:lnTo>
                    <a:pt x="159" y="285"/>
                  </a:lnTo>
                  <a:lnTo>
                    <a:pt x="187" y="310"/>
                  </a:lnTo>
                  <a:lnTo>
                    <a:pt x="216" y="328"/>
                  </a:lnTo>
                  <a:lnTo>
                    <a:pt x="246" y="342"/>
                  </a:lnTo>
                  <a:lnTo>
                    <a:pt x="279" y="353"/>
                  </a:lnTo>
                  <a:lnTo>
                    <a:pt x="314" y="360"/>
                  </a:lnTo>
                  <a:lnTo>
                    <a:pt x="352" y="364"/>
                  </a:lnTo>
                  <a:lnTo>
                    <a:pt x="392" y="365"/>
                  </a:lnTo>
                  <a:lnTo>
                    <a:pt x="437" y="367"/>
                  </a:lnTo>
                  <a:lnTo>
                    <a:pt x="485" y="367"/>
                  </a:lnTo>
                  <a:lnTo>
                    <a:pt x="538" y="368"/>
                  </a:lnTo>
                  <a:lnTo>
                    <a:pt x="596" y="369"/>
                  </a:lnTo>
                  <a:lnTo>
                    <a:pt x="658" y="371"/>
                  </a:lnTo>
                  <a:lnTo>
                    <a:pt x="665" y="367"/>
                  </a:lnTo>
                  <a:lnTo>
                    <a:pt x="672" y="362"/>
                  </a:lnTo>
                  <a:lnTo>
                    <a:pt x="679" y="358"/>
                  </a:lnTo>
                  <a:lnTo>
                    <a:pt x="686" y="354"/>
                  </a:lnTo>
                  <a:lnTo>
                    <a:pt x="693" y="349"/>
                  </a:lnTo>
                  <a:lnTo>
                    <a:pt x="700" y="345"/>
                  </a:lnTo>
                  <a:lnTo>
                    <a:pt x="707" y="341"/>
                  </a:lnTo>
                  <a:lnTo>
                    <a:pt x="714" y="337"/>
                  </a:lnTo>
                  <a:lnTo>
                    <a:pt x="722" y="327"/>
                  </a:lnTo>
                  <a:lnTo>
                    <a:pt x="730" y="319"/>
                  </a:lnTo>
                  <a:lnTo>
                    <a:pt x="738" y="311"/>
                  </a:lnTo>
                  <a:lnTo>
                    <a:pt x="746" y="303"/>
                  </a:lnTo>
                  <a:lnTo>
                    <a:pt x="740" y="319"/>
                  </a:lnTo>
                  <a:lnTo>
                    <a:pt x="733" y="335"/>
                  </a:lnTo>
                  <a:lnTo>
                    <a:pt x="726" y="353"/>
                  </a:lnTo>
                  <a:lnTo>
                    <a:pt x="721" y="369"/>
                  </a:lnTo>
                  <a:lnTo>
                    <a:pt x="714" y="372"/>
                  </a:lnTo>
                  <a:lnTo>
                    <a:pt x="707" y="377"/>
                  </a:lnTo>
                  <a:lnTo>
                    <a:pt x="700" y="380"/>
                  </a:lnTo>
                  <a:lnTo>
                    <a:pt x="694" y="385"/>
                  </a:lnTo>
                  <a:lnTo>
                    <a:pt x="687" y="390"/>
                  </a:lnTo>
                  <a:lnTo>
                    <a:pt x="680" y="393"/>
                  </a:lnTo>
                  <a:lnTo>
                    <a:pt x="673" y="398"/>
                  </a:lnTo>
                  <a:lnTo>
                    <a:pt x="666" y="401"/>
                  </a:lnTo>
                  <a:lnTo>
                    <a:pt x="602" y="396"/>
                  </a:lnTo>
                  <a:lnTo>
                    <a:pt x="540" y="394"/>
                  </a:lnTo>
                  <a:lnTo>
                    <a:pt x="480" y="392"/>
                  </a:lnTo>
                  <a:lnTo>
                    <a:pt x="422" y="391"/>
                  </a:lnTo>
                  <a:lnTo>
                    <a:pt x="368" y="388"/>
                  </a:lnTo>
                  <a:lnTo>
                    <a:pt x="316" y="385"/>
                  </a:lnTo>
                  <a:lnTo>
                    <a:pt x="268" y="378"/>
                  </a:lnTo>
                  <a:lnTo>
                    <a:pt x="224" y="369"/>
                  </a:lnTo>
                  <a:lnTo>
                    <a:pt x="182" y="356"/>
                  </a:lnTo>
                  <a:lnTo>
                    <a:pt x="144" y="339"/>
                  </a:lnTo>
                  <a:lnTo>
                    <a:pt x="111" y="316"/>
                  </a:lnTo>
                  <a:lnTo>
                    <a:pt x="81" y="286"/>
                  </a:lnTo>
                  <a:lnTo>
                    <a:pt x="56" y="250"/>
                  </a:lnTo>
                  <a:lnTo>
                    <a:pt x="35" y="206"/>
                  </a:lnTo>
                  <a:lnTo>
                    <a:pt x="18" y="153"/>
                  </a:lnTo>
                  <a:lnTo>
                    <a:pt x="6" y="91"/>
                  </a:lnTo>
                  <a:lnTo>
                    <a:pt x="5" y="68"/>
                  </a:lnTo>
                  <a:lnTo>
                    <a:pt x="4" y="45"/>
                  </a:lnTo>
                  <a:lnTo>
                    <a:pt x="1" y="23"/>
                  </a:lnTo>
                  <a:lnTo>
                    <a:pt x="0" y="0"/>
                  </a:lnTo>
                  <a:close/>
                </a:path>
              </a:pathLst>
            </a:custGeom>
            <a:solidFill>
              <a:srgbClr val="444F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49"/>
            <p:cNvSpPr>
              <a:spLocks/>
            </p:cNvSpPr>
            <p:nvPr/>
          </p:nvSpPr>
          <p:spPr bwMode="auto">
            <a:xfrm>
              <a:off x="4635500" y="3905250"/>
              <a:ext cx="593725" cy="319088"/>
            </a:xfrm>
            <a:custGeom>
              <a:avLst/>
              <a:gdLst>
                <a:gd name="T0" fmla="*/ 5 w 748"/>
                <a:gd name="T1" fmla="*/ 0 h 402"/>
                <a:gd name="T2" fmla="*/ 15 w 748"/>
                <a:gd name="T3" fmla="*/ 1 h 402"/>
                <a:gd name="T4" fmla="*/ 25 w 748"/>
                <a:gd name="T5" fmla="*/ 1 h 402"/>
                <a:gd name="T6" fmla="*/ 36 w 748"/>
                <a:gd name="T7" fmla="*/ 2 h 402"/>
                <a:gd name="T8" fmla="*/ 44 w 748"/>
                <a:gd name="T9" fmla="*/ 32 h 402"/>
                <a:gd name="T10" fmla="*/ 52 w 748"/>
                <a:gd name="T11" fmla="*/ 93 h 402"/>
                <a:gd name="T12" fmla="*/ 81 w 748"/>
                <a:gd name="T13" fmla="*/ 178 h 402"/>
                <a:gd name="T14" fmla="*/ 134 w 748"/>
                <a:gd name="T15" fmla="*/ 261 h 402"/>
                <a:gd name="T16" fmla="*/ 188 w 748"/>
                <a:gd name="T17" fmla="*/ 315 h 402"/>
                <a:gd name="T18" fmla="*/ 249 w 748"/>
                <a:gd name="T19" fmla="*/ 348 h 402"/>
                <a:gd name="T20" fmla="*/ 318 w 748"/>
                <a:gd name="T21" fmla="*/ 364 h 402"/>
                <a:gd name="T22" fmla="*/ 398 w 748"/>
                <a:gd name="T23" fmla="*/ 370 h 402"/>
                <a:gd name="T24" fmla="*/ 492 w 748"/>
                <a:gd name="T25" fmla="*/ 370 h 402"/>
                <a:gd name="T26" fmla="*/ 602 w 748"/>
                <a:gd name="T27" fmla="*/ 370 h 402"/>
                <a:gd name="T28" fmla="*/ 671 w 748"/>
                <a:gd name="T29" fmla="*/ 369 h 402"/>
                <a:gd name="T30" fmla="*/ 685 w 748"/>
                <a:gd name="T31" fmla="*/ 360 h 402"/>
                <a:gd name="T32" fmla="*/ 697 w 748"/>
                <a:gd name="T33" fmla="*/ 352 h 402"/>
                <a:gd name="T34" fmla="*/ 711 w 748"/>
                <a:gd name="T35" fmla="*/ 342 h 402"/>
                <a:gd name="T36" fmla="*/ 726 w 748"/>
                <a:gd name="T37" fmla="*/ 328 h 402"/>
                <a:gd name="T38" fmla="*/ 741 w 748"/>
                <a:gd name="T39" fmla="*/ 311 h 402"/>
                <a:gd name="T40" fmla="*/ 742 w 748"/>
                <a:gd name="T41" fmla="*/ 319 h 402"/>
                <a:gd name="T42" fmla="*/ 728 w 748"/>
                <a:gd name="T43" fmla="*/ 353 h 402"/>
                <a:gd name="T44" fmla="*/ 717 w 748"/>
                <a:gd name="T45" fmla="*/ 373 h 402"/>
                <a:gd name="T46" fmla="*/ 704 w 748"/>
                <a:gd name="T47" fmla="*/ 381 h 402"/>
                <a:gd name="T48" fmla="*/ 693 w 748"/>
                <a:gd name="T49" fmla="*/ 390 h 402"/>
                <a:gd name="T50" fmla="*/ 681 w 748"/>
                <a:gd name="T51" fmla="*/ 398 h 402"/>
                <a:gd name="T52" fmla="*/ 611 w 748"/>
                <a:gd name="T53" fmla="*/ 399 h 402"/>
                <a:gd name="T54" fmla="*/ 486 w 748"/>
                <a:gd name="T55" fmla="*/ 394 h 402"/>
                <a:gd name="T56" fmla="*/ 373 w 748"/>
                <a:gd name="T57" fmla="*/ 391 h 402"/>
                <a:gd name="T58" fmla="*/ 273 w 748"/>
                <a:gd name="T59" fmla="*/ 380 h 402"/>
                <a:gd name="T60" fmla="*/ 186 w 748"/>
                <a:gd name="T61" fmla="*/ 358 h 402"/>
                <a:gd name="T62" fmla="*/ 112 w 748"/>
                <a:gd name="T63" fmla="*/ 318 h 402"/>
                <a:gd name="T64" fmla="*/ 56 w 748"/>
                <a:gd name="T65" fmla="*/ 252 h 402"/>
                <a:gd name="T66" fmla="*/ 18 w 748"/>
                <a:gd name="T67" fmla="*/ 157 h 402"/>
                <a:gd name="T68" fmla="*/ 6 w 748"/>
                <a:gd name="T69" fmla="*/ 73 h 402"/>
                <a:gd name="T70" fmla="*/ 2 w 748"/>
                <a:gd name="T71" fmla="*/ 24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8" h="402">
                  <a:moveTo>
                    <a:pt x="0" y="0"/>
                  </a:moveTo>
                  <a:lnTo>
                    <a:pt x="5" y="0"/>
                  </a:lnTo>
                  <a:lnTo>
                    <a:pt x="10" y="1"/>
                  </a:lnTo>
                  <a:lnTo>
                    <a:pt x="15" y="1"/>
                  </a:lnTo>
                  <a:lnTo>
                    <a:pt x="21" y="1"/>
                  </a:lnTo>
                  <a:lnTo>
                    <a:pt x="25" y="1"/>
                  </a:lnTo>
                  <a:lnTo>
                    <a:pt x="30" y="1"/>
                  </a:lnTo>
                  <a:lnTo>
                    <a:pt x="36" y="2"/>
                  </a:lnTo>
                  <a:lnTo>
                    <a:pt x="40" y="2"/>
                  </a:lnTo>
                  <a:lnTo>
                    <a:pt x="44" y="32"/>
                  </a:lnTo>
                  <a:lnTo>
                    <a:pt x="48" y="64"/>
                  </a:lnTo>
                  <a:lnTo>
                    <a:pt x="52" y="93"/>
                  </a:lnTo>
                  <a:lnTo>
                    <a:pt x="55" y="125"/>
                  </a:lnTo>
                  <a:lnTo>
                    <a:pt x="81" y="178"/>
                  </a:lnTo>
                  <a:lnTo>
                    <a:pt x="107" y="223"/>
                  </a:lnTo>
                  <a:lnTo>
                    <a:pt x="134" y="261"/>
                  </a:lnTo>
                  <a:lnTo>
                    <a:pt x="160" y="290"/>
                  </a:lnTo>
                  <a:lnTo>
                    <a:pt x="188" y="315"/>
                  </a:lnTo>
                  <a:lnTo>
                    <a:pt x="218" y="333"/>
                  </a:lnTo>
                  <a:lnTo>
                    <a:pt x="249" y="348"/>
                  </a:lnTo>
                  <a:lnTo>
                    <a:pt x="282" y="357"/>
                  </a:lnTo>
                  <a:lnTo>
                    <a:pt x="318" y="364"/>
                  </a:lnTo>
                  <a:lnTo>
                    <a:pt x="356" y="368"/>
                  </a:lnTo>
                  <a:lnTo>
                    <a:pt x="398" y="370"/>
                  </a:lnTo>
                  <a:lnTo>
                    <a:pt x="443" y="370"/>
                  </a:lnTo>
                  <a:lnTo>
                    <a:pt x="492" y="370"/>
                  </a:lnTo>
                  <a:lnTo>
                    <a:pt x="544" y="370"/>
                  </a:lnTo>
                  <a:lnTo>
                    <a:pt x="602" y="370"/>
                  </a:lnTo>
                  <a:lnTo>
                    <a:pt x="664" y="372"/>
                  </a:lnTo>
                  <a:lnTo>
                    <a:pt x="671" y="369"/>
                  </a:lnTo>
                  <a:lnTo>
                    <a:pt x="678" y="364"/>
                  </a:lnTo>
                  <a:lnTo>
                    <a:pt x="685" y="360"/>
                  </a:lnTo>
                  <a:lnTo>
                    <a:pt x="691" y="355"/>
                  </a:lnTo>
                  <a:lnTo>
                    <a:pt x="697" y="352"/>
                  </a:lnTo>
                  <a:lnTo>
                    <a:pt x="704" y="347"/>
                  </a:lnTo>
                  <a:lnTo>
                    <a:pt x="711" y="342"/>
                  </a:lnTo>
                  <a:lnTo>
                    <a:pt x="718" y="338"/>
                  </a:lnTo>
                  <a:lnTo>
                    <a:pt x="726" y="328"/>
                  </a:lnTo>
                  <a:lnTo>
                    <a:pt x="733" y="320"/>
                  </a:lnTo>
                  <a:lnTo>
                    <a:pt x="741" y="311"/>
                  </a:lnTo>
                  <a:lnTo>
                    <a:pt x="748" y="303"/>
                  </a:lnTo>
                  <a:lnTo>
                    <a:pt x="742" y="319"/>
                  </a:lnTo>
                  <a:lnTo>
                    <a:pt x="735" y="335"/>
                  </a:lnTo>
                  <a:lnTo>
                    <a:pt x="728" y="353"/>
                  </a:lnTo>
                  <a:lnTo>
                    <a:pt x="723" y="369"/>
                  </a:lnTo>
                  <a:lnTo>
                    <a:pt x="717" y="373"/>
                  </a:lnTo>
                  <a:lnTo>
                    <a:pt x="711" y="377"/>
                  </a:lnTo>
                  <a:lnTo>
                    <a:pt x="704" y="381"/>
                  </a:lnTo>
                  <a:lnTo>
                    <a:pt x="698" y="385"/>
                  </a:lnTo>
                  <a:lnTo>
                    <a:pt x="693" y="390"/>
                  </a:lnTo>
                  <a:lnTo>
                    <a:pt x="687" y="394"/>
                  </a:lnTo>
                  <a:lnTo>
                    <a:pt x="681" y="398"/>
                  </a:lnTo>
                  <a:lnTo>
                    <a:pt x="675" y="402"/>
                  </a:lnTo>
                  <a:lnTo>
                    <a:pt x="611" y="399"/>
                  </a:lnTo>
                  <a:lnTo>
                    <a:pt x="547" y="396"/>
                  </a:lnTo>
                  <a:lnTo>
                    <a:pt x="486" y="394"/>
                  </a:lnTo>
                  <a:lnTo>
                    <a:pt x="429" y="393"/>
                  </a:lnTo>
                  <a:lnTo>
                    <a:pt x="373" y="391"/>
                  </a:lnTo>
                  <a:lnTo>
                    <a:pt x="322" y="386"/>
                  </a:lnTo>
                  <a:lnTo>
                    <a:pt x="273" y="380"/>
                  </a:lnTo>
                  <a:lnTo>
                    <a:pt x="227" y="371"/>
                  </a:lnTo>
                  <a:lnTo>
                    <a:pt x="186" y="358"/>
                  </a:lnTo>
                  <a:lnTo>
                    <a:pt x="146" y="341"/>
                  </a:lnTo>
                  <a:lnTo>
                    <a:pt x="112" y="318"/>
                  </a:lnTo>
                  <a:lnTo>
                    <a:pt x="82" y="288"/>
                  </a:lnTo>
                  <a:lnTo>
                    <a:pt x="56" y="252"/>
                  </a:lnTo>
                  <a:lnTo>
                    <a:pt x="35" y="209"/>
                  </a:lnTo>
                  <a:lnTo>
                    <a:pt x="18" y="157"/>
                  </a:lnTo>
                  <a:lnTo>
                    <a:pt x="7" y="96"/>
                  </a:lnTo>
                  <a:lnTo>
                    <a:pt x="6" y="73"/>
                  </a:lnTo>
                  <a:lnTo>
                    <a:pt x="3" y="49"/>
                  </a:lnTo>
                  <a:lnTo>
                    <a:pt x="2" y="24"/>
                  </a:lnTo>
                  <a:lnTo>
                    <a:pt x="0" y="0"/>
                  </a:lnTo>
                  <a:close/>
                </a:path>
              </a:pathLst>
            </a:custGeom>
            <a:solidFill>
              <a:srgbClr val="4954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50"/>
            <p:cNvSpPr>
              <a:spLocks/>
            </p:cNvSpPr>
            <p:nvPr/>
          </p:nvSpPr>
          <p:spPr bwMode="auto">
            <a:xfrm>
              <a:off x="4632325" y="3905250"/>
              <a:ext cx="596900" cy="320675"/>
            </a:xfrm>
            <a:custGeom>
              <a:avLst/>
              <a:gdLst>
                <a:gd name="T0" fmla="*/ 5 w 752"/>
                <a:gd name="T1" fmla="*/ 0 h 403"/>
                <a:gd name="T2" fmla="*/ 14 w 752"/>
                <a:gd name="T3" fmla="*/ 1 h 403"/>
                <a:gd name="T4" fmla="*/ 25 w 752"/>
                <a:gd name="T5" fmla="*/ 2 h 403"/>
                <a:gd name="T6" fmla="*/ 34 w 752"/>
                <a:gd name="T7" fmla="*/ 2 h 403"/>
                <a:gd name="T8" fmla="*/ 43 w 752"/>
                <a:gd name="T9" fmla="*/ 34 h 403"/>
                <a:gd name="T10" fmla="*/ 52 w 752"/>
                <a:gd name="T11" fmla="*/ 97 h 403"/>
                <a:gd name="T12" fmla="*/ 83 w 752"/>
                <a:gd name="T13" fmla="*/ 182 h 403"/>
                <a:gd name="T14" fmla="*/ 135 w 752"/>
                <a:gd name="T15" fmla="*/ 265 h 403"/>
                <a:gd name="T16" fmla="*/ 192 w 752"/>
                <a:gd name="T17" fmla="*/ 319 h 403"/>
                <a:gd name="T18" fmla="*/ 254 w 752"/>
                <a:gd name="T19" fmla="*/ 353 h 403"/>
                <a:gd name="T20" fmla="*/ 324 w 752"/>
                <a:gd name="T21" fmla="*/ 369 h 403"/>
                <a:gd name="T22" fmla="*/ 405 w 752"/>
                <a:gd name="T23" fmla="*/ 375 h 403"/>
                <a:gd name="T24" fmla="*/ 500 w 752"/>
                <a:gd name="T25" fmla="*/ 375 h 403"/>
                <a:gd name="T26" fmla="*/ 610 w 752"/>
                <a:gd name="T27" fmla="*/ 376 h 403"/>
                <a:gd name="T28" fmla="*/ 678 w 752"/>
                <a:gd name="T29" fmla="*/ 372 h 403"/>
                <a:gd name="T30" fmla="*/ 692 w 752"/>
                <a:gd name="T31" fmla="*/ 363 h 403"/>
                <a:gd name="T32" fmla="*/ 705 w 752"/>
                <a:gd name="T33" fmla="*/ 353 h 403"/>
                <a:gd name="T34" fmla="*/ 717 w 752"/>
                <a:gd name="T35" fmla="*/ 343 h 403"/>
                <a:gd name="T36" fmla="*/ 731 w 752"/>
                <a:gd name="T37" fmla="*/ 330 h 403"/>
                <a:gd name="T38" fmla="*/ 745 w 752"/>
                <a:gd name="T39" fmla="*/ 312 h 403"/>
                <a:gd name="T40" fmla="*/ 746 w 752"/>
                <a:gd name="T41" fmla="*/ 319 h 403"/>
                <a:gd name="T42" fmla="*/ 732 w 752"/>
                <a:gd name="T43" fmla="*/ 353 h 403"/>
                <a:gd name="T44" fmla="*/ 722 w 752"/>
                <a:gd name="T45" fmla="*/ 373 h 403"/>
                <a:gd name="T46" fmla="*/ 712 w 752"/>
                <a:gd name="T47" fmla="*/ 381 h 403"/>
                <a:gd name="T48" fmla="*/ 701 w 752"/>
                <a:gd name="T49" fmla="*/ 391 h 403"/>
                <a:gd name="T50" fmla="*/ 691 w 752"/>
                <a:gd name="T51" fmla="*/ 399 h 403"/>
                <a:gd name="T52" fmla="*/ 621 w 752"/>
                <a:gd name="T53" fmla="*/ 400 h 403"/>
                <a:gd name="T54" fmla="*/ 496 w 752"/>
                <a:gd name="T55" fmla="*/ 395 h 403"/>
                <a:gd name="T56" fmla="*/ 382 w 752"/>
                <a:gd name="T57" fmla="*/ 392 h 403"/>
                <a:gd name="T58" fmla="*/ 279 w 752"/>
                <a:gd name="T59" fmla="*/ 381 h 403"/>
                <a:gd name="T60" fmla="*/ 191 w 752"/>
                <a:gd name="T61" fmla="*/ 361 h 403"/>
                <a:gd name="T62" fmla="*/ 117 w 752"/>
                <a:gd name="T63" fmla="*/ 320 h 403"/>
                <a:gd name="T64" fmla="*/ 59 w 752"/>
                <a:gd name="T65" fmla="*/ 256 h 403"/>
                <a:gd name="T66" fmla="*/ 21 w 752"/>
                <a:gd name="T67" fmla="*/ 161 h 403"/>
                <a:gd name="T68" fmla="*/ 7 w 752"/>
                <a:gd name="T69" fmla="*/ 76 h 403"/>
                <a:gd name="T70" fmla="*/ 3 w 752"/>
                <a:gd name="T71" fmla="*/ 26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2" h="403">
                  <a:moveTo>
                    <a:pt x="0" y="0"/>
                  </a:moveTo>
                  <a:lnTo>
                    <a:pt x="5" y="0"/>
                  </a:lnTo>
                  <a:lnTo>
                    <a:pt x="10" y="1"/>
                  </a:lnTo>
                  <a:lnTo>
                    <a:pt x="14" y="1"/>
                  </a:lnTo>
                  <a:lnTo>
                    <a:pt x="20" y="1"/>
                  </a:lnTo>
                  <a:lnTo>
                    <a:pt x="25" y="2"/>
                  </a:lnTo>
                  <a:lnTo>
                    <a:pt x="29" y="2"/>
                  </a:lnTo>
                  <a:lnTo>
                    <a:pt x="34" y="2"/>
                  </a:lnTo>
                  <a:lnTo>
                    <a:pt x="39" y="2"/>
                  </a:lnTo>
                  <a:lnTo>
                    <a:pt x="43" y="34"/>
                  </a:lnTo>
                  <a:lnTo>
                    <a:pt x="48" y="66"/>
                  </a:lnTo>
                  <a:lnTo>
                    <a:pt x="52" y="97"/>
                  </a:lnTo>
                  <a:lnTo>
                    <a:pt x="57" y="129"/>
                  </a:lnTo>
                  <a:lnTo>
                    <a:pt x="83" y="182"/>
                  </a:lnTo>
                  <a:lnTo>
                    <a:pt x="109" y="227"/>
                  </a:lnTo>
                  <a:lnTo>
                    <a:pt x="135" y="265"/>
                  </a:lnTo>
                  <a:lnTo>
                    <a:pt x="163" y="295"/>
                  </a:lnTo>
                  <a:lnTo>
                    <a:pt x="192" y="319"/>
                  </a:lnTo>
                  <a:lnTo>
                    <a:pt x="222" y="339"/>
                  </a:lnTo>
                  <a:lnTo>
                    <a:pt x="254" y="353"/>
                  </a:lnTo>
                  <a:lnTo>
                    <a:pt x="289" y="363"/>
                  </a:lnTo>
                  <a:lnTo>
                    <a:pt x="324" y="369"/>
                  </a:lnTo>
                  <a:lnTo>
                    <a:pt x="364" y="373"/>
                  </a:lnTo>
                  <a:lnTo>
                    <a:pt x="405" y="375"/>
                  </a:lnTo>
                  <a:lnTo>
                    <a:pt x="451" y="376"/>
                  </a:lnTo>
                  <a:lnTo>
                    <a:pt x="500" y="375"/>
                  </a:lnTo>
                  <a:lnTo>
                    <a:pt x="553" y="375"/>
                  </a:lnTo>
                  <a:lnTo>
                    <a:pt x="610" y="376"/>
                  </a:lnTo>
                  <a:lnTo>
                    <a:pt x="671" y="377"/>
                  </a:lnTo>
                  <a:lnTo>
                    <a:pt x="678" y="372"/>
                  </a:lnTo>
                  <a:lnTo>
                    <a:pt x="685" y="368"/>
                  </a:lnTo>
                  <a:lnTo>
                    <a:pt x="692" y="363"/>
                  </a:lnTo>
                  <a:lnTo>
                    <a:pt x="698" y="357"/>
                  </a:lnTo>
                  <a:lnTo>
                    <a:pt x="705" y="353"/>
                  </a:lnTo>
                  <a:lnTo>
                    <a:pt x="712" y="348"/>
                  </a:lnTo>
                  <a:lnTo>
                    <a:pt x="717" y="343"/>
                  </a:lnTo>
                  <a:lnTo>
                    <a:pt x="724" y="339"/>
                  </a:lnTo>
                  <a:lnTo>
                    <a:pt x="731" y="330"/>
                  </a:lnTo>
                  <a:lnTo>
                    <a:pt x="738" y="322"/>
                  </a:lnTo>
                  <a:lnTo>
                    <a:pt x="745" y="312"/>
                  </a:lnTo>
                  <a:lnTo>
                    <a:pt x="752" y="303"/>
                  </a:lnTo>
                  <a:lnTo>
                    <a:pt x="746" y="319"/>
                  </a:lnTo>
                  <a:lnTo>
                    <a:pt x="739" y="335"/>
                  </a:lnTo>
                  <a:lnTo>
                    <a:pt x="732" y="353"/>
                  </a:lnTo>
                  <a:lnTo>
                    <a:pt x="727" y="369"/>
                  </a:lnTo>
                  <a:lnTo>
                    <a:pt x="722" y="373"/>
                  </a:lnTo>
                  <a:lnTo>
                    <a:pt x="716" y="377"/>
                  </a:lnTo>
                  <a:lnTo>
                    <a:pt x="712" y="381"/>
                  </a:lnTo>
                  <a:lnTo>
                    <a:pt x="706" y="386"/>
                  </a:lnTo>
                  <a:lnTo>
                    <a:pt x="701" y="391"/>
                  </a:lnTo>
                  <a:lnTo>
                    <a:pt x="695" y="394"/>
                  </a:lnTo>
                  <a:lnTo>
                    <a:pt x="691" y="399"/>
                  </a:lnTo>
                  <a:lnTo>
                    <a:pt x="685" y="403"/>
                  </a:lnTo>
                  <a:lnTo>
                    <a:pt x="621" y="400"/>
                  </a:lnTo>
                  <a:lnTo>
                    <a:pt x="557" y="398"/>
                  </a:lnTo>
                  <a:lnTo>
                    <a:pt x="496" y="395"/>
                  </a:lnTo>
                  <a:lnTo>
                    <a:pt x="438" y="394"/>
                  </a:lnTo>
                  <a:lnTo>
                    <a:pt x="382" y="392"/>
                  </a:lnTo>
                  <a:lnTo>
                    <a:pt x="329" y="388"/>
                  </a:lnTo>
                  <a:lnTo>
                    <a:pt x="279" y="381"/>
                  </a:lnTo>
                  <a:lnTo>
                    <a:pt x="233" y="373"/>
                  </a:lnTo>
                  <a:lnTo>
                    <a:pt x="191" y="361"/>
                  </a:lnTo>
                  <a:lnTo>
                    <a:pt x="151" y="343"/>
                  </a:lnTo>
                  <a:lnTo>
                    <a:pt x="117" y="320"/>
                  </a:lnTo>
                  <a:lnTo>
                    <a:pt x="86" y="292"/>
                  </a:lnTo>
                  <a:lnTo>
                    <a:pt x="59" y="256"/>
                  </a:lnTo>
                  <a:lnTo>
                    <a:pt x="37" y="213"/>
                  </a:lnTo>
                  <a:lnTo>
                    <a:pt x="21" y="161"/>
                  </a:lnTo>
                  <a:lnTo>
                    <a:pt x="10" y="102"/>
                  </a:lnTo>
                  <a:lnTo>
                    <a:pt x="7" y="76"/>
                  </a:lnTo>
                  <a:lnTo>
                    <a:pt x="5" y="51"/>
                  </a:lnTo>
                  <a:lnTo>
                    <a:pt x="3" y="26"/>
                  </a:lnTo>
                  <a:lnTo>
                    <a:pt x="0" y="0"/>
                  </a:lnTo>
                  <a:close/>
                </a:path>
              </a:pathLst>
            </a:custGeom>
            <a:solidFill>
              <a:srgbClr val="4C56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51"/>
            <p:cNvSpPr>
              <a:spLocks/>
            </p:cNvSpPr>
            <p:nvPr/>
          </p:nvSpPr>
          <p:spPr bwMode="auto">
            <a:xfrm>
              <a:off x="4630738" y="3905250"/>
              <a:ext cx="598487" cy="320675"/>
            </a:xfrm>
            <a:custGeom>
              <a:avLst/>
              <a:gdLst>
                <a:gd name="T0" fmla="*/ 5 w 754"/>
                <a:gd name="T1" fmla="*/ 0 h 405"/>
                <a:gd name="T2" fmla="*/ 14 w 754"/>
                <a:gd name="T3" fmla="*/ 1 h 405"/>
                <a:gd name="T4" fmla="*/ 22 w 754"/>
                <a:gd name="T5" fmla="*/ 2 h 405"/>
                <a:gd name="T6" fmla="*/ 31 w 754"/>
                <a:gd name="T7" fmla="*/ 4 h 405"/>
                <a:gd name="T8" fmla="*/ 42 w 754"/>
                <a:gd name="T9" fmla="*/ 36 h 405"/>
                <a:gd name="T10" fmla="*/ 52 w 754"/>
                <a:gd name="T11" fmla="*/ 102 h 405"/>
                <a:gd name="T12" fmla="*/ 82 w 754"/>
                <a:gd name="T13" fmla="*/ 187 h 405"/>
                <a:gd name="T14" fmla="*/ 136 w 754"/>
                <a:gd name="T15" fmla="*/ 270 h 405"/>
                <a:gd name="T16" fmla="*/ 193 w 754"/>
                <a:gd name="T17" fmla="*/ 325 h 405"/>
                <a:gd name="T18" fmla="*/ 256 w 754"/>
                <a:gd name="T19" fmla="*/ 358 h 405"/>
                <a:gd name="T20" fmla="*/ 329 w 754"/>
                <a:gd name="T21" fmla="*/ 375 h 405"/>
                <a:gd name="T22" fmla="*/ 410 w 754"/>
                <a:gd name="T23" fmla="*/ 380 h 405"/>
                <a:gd name="T24" fmla="*/ 506 w 754"/>
                <a:gd name="T25" fmla="*/ 380 h 405"/>
                <a:gd name="T26" fmla="*/ 617 w 754"/>
                <a:gd name="T27" fmla="*/ 379 h 405"/>
                <a:gd name="T28" fmla="*/ 684 w 754"/>
                <a:gd name="T29" fmla="*/ 376 h 405"/>
                <a:gd name="T30" fmla="*/ 696 w 754"/>
                <a:gd name="T31" fmla="*/ 365 h 405"/>
                <a:gd name="T32" fmla="*/ 709 w 754"/>
                <a:gd name="T33" fmla="*/ 355 h 405"/>
                <a:gd name="T34" fmla="*/ 722 w 754"/>
                <a:gd name="T35" fmla="*/ 345 h 405"/>
                <a:gd name="T36" fmla="*/ 734 w 754"/>
                <a:gd name="T37" fmla="*/ 331 h 405"/>
                <a:gd name="T38" fmla="*/ 748 w 754"/>
                <a:gd name="T39" fmla="*/ 312 h 405"/>
                <a:gd name="T40" fmla="*/ 748 w 754"/>
                <a:gd name="T41" fmla="*/ 319 h 405"/>
                <a:gd name="T42" fmla="*/ 734 w 754"/>
                <a:gd name="T43" fmla="*/ 353 h 405"/>
                <a:gd name="T44" fmla="*/ 724 w 754"/>
                <a:gd name="T45" fmla="*/ 373 h 405"/>
                <a:gd name="T46" fmla="*/ 716 w 754"/>
                <a:gd name="T47" fmla="*/ 383 h 405"/>
                <a:gd name="T48" fmla="*/ 707 w 754"/>
                <a:gd name="T49" fmla="*/ 391 h 405"/>
                <a:gd name="T50" fmla="*/ 699 w 754"/>
                <a:gd name="T51" fmla="*/ 400 h 405"/>
                <a:gd name="T52" fmla="*/ 629 w 754"/>
                <a:gd name="T53" fmla="*/ 401 h 405"/>
                <a:gd name="T54" fmla="*/ 504 w 754"/>
                <a:gd name="T55" fmla="*/ 396 h 405"/>
                <a:gd name="T56" fmla="*/ 389 w 754"/>
                <a:gd name="T57" fmla="*/ 393 h 405"/>
                <a:gd name="T58" fmla="*/ 285 w 754"/>
                <a:gd name="T59" fmla="*/ 383 h 405"/>
                <a:gd name="T60" fmla="*/ 194 w 754"/>
                <a:gd name="T61" fmla="*/ 362 h 405"/>
                <a:gd name="T62" fmla="*/ 119 w 754"/>
                <a:gd name="T63" fmla="*/ 322 h 405"/>
                <a:gd name="T64" fmla="*/ 60 w 754"/>
                <a:gd name="T65" fmla="*/ 259 h 405"/>
                <a:gd name="T66" fmla="*/ 22 w 754"/>
                <a:gd name="T67" fmla="*/ 166 h 405"/>
                <a:gd name="T68" fmla="*/ 8 w 754"/>
                <a:gd name="T69" fmla="*/ 80 h 405"/>
                <a:gd name="T70" fmla="*/ 2 w 754"/>
                <a:gd name="T71" fmla="*/ 27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4" h="405">
                  <a:moveTo>
                    <a:pt x="0" y="0"/>
                  </a:moveTo>
                  <a:lnTo>
                    <a:pt x="5" y="0"/>
                  </a:lnTo>
                  <a:lnTo>
                    <a:pt x="9" y="1"/>
                  </a:lnTo>
                  <a:lnTo>
                    <a:pt x="14" y="1"/>
                  </a:lnTo>
                  <a:lnTo>
                    <a:pt x="19" y="1"/>
                  </a:lnTo>
                  <a:lnTo>
                    <a:pt x="22" y="2"/>
                  </a:lnTo>
                  <a:lnTo>
                    <a:pt x="27" y="2"/>
                  </a:lnTo>
                  <a:lnTo>
                    <a:pt x="31" y="4"/>
                  </a:lnTo>
                  <a:lnTo>
                    <a:pt x="36" y="4"/>
                  </a:lnTo>
                  <a:lnTo>
                    <a:pt x="42" y="36"/>
                  </a:lnTo>
                  <a:lnTo>
                    <a:pt x="46" y="68"/>
                  </a:lnTo>
                  <a:lnTo>
                    <a:pt x="52" y="102"/>
                  </a:lnTo>
                  <a:lnTo>
                    <a:pt x="57" y="134"/>
                  </a:lnTo>
                  <a:lnTo>
                    <a:pt x="82" y="187"/>
                  </a:lnTo>
                  <a:lnTo>
                    <a:pt x="109" y="232"/>
                  </a:lnTo>
                  <a:lnTo>
                    <a:pt x="136" y="270"/>
                  </a:lnTo>
                  <a:lnTo>
                    <a:pt x="164" y="300"/>
                  </a:lnTo>
                  <a:lnTo>
                    <a:pt x="193" y="325"/>
                  </a:lnTo>
                  <a:lnTo>
                    <a:pt x="224" y="343"/>
                  </a:lnTo>
                  <a:lnTo>
                    <a:pt x="256" y="358"/>
                  </a:lnTo>
                  <a:lnTo>
                    <a:pt x="292" y="368"/>
                  </a:lnTo>
                  <a:lnTo>
                    <a:pt x="329" y="375"/>
                  </a:lnTo>
                  <a:lnTo>
                    <a:pt x="368" y="378"/>
                  </a:lnTo>
                  <a:lnTo>
                    <a:pt x="410" y="380"/>
                  </a:lnTo>
                  <a:lnTo>
                    <a:pt x="457" y="380"/>
                  </a:lnTo>
                  <a:lnTo>
                    <a:pt x="506" y="380"/>
                  </a:lnTo>
                  <a:lnTo>
                    <a:pt x="559" y="379"/>
                  </a:lnTo>
                  <a:lnTo>
                    <a:pt x="617" y="379"/>
                  </a:lnTo>
                  <a:lnTo>
                    <a:pt x="678" y="380"/>
                  </a:lnTo>
                  <a:lnTo>
                    <a:pt x="684" y="376"/>
                  </a:lnTo>
                  <a:lnTo>
                    <a:pt x="691" y="370"/>
                  </a:lnTo>
                  <a:lnTo>
                    <a:pt x="696" y="365"/>
                  </a:lnTo>
                  <a:lnTo>
                    <a:pt x="703" y="360"/>
                  </a:lnTo>
                  <a:lnTo>
                    <a:pt x="709" y="355"/>
                  </a:lnTo>
                  <a:lnTo>
                    <a:pt x="716" y="350"/>
                  </a:lnTo>
                  <a:lnTo>
                    <a:pt x="722" y="345"/>
                  </a:lnTo>
                  <a:lnTo>
                    <a:pt x="729" y="340"/>
                  </a:lnTo>
                  <a:lnTo>
                    <a:pt x="734" y="331"/>
                  </a:lnTo>
                  <a:lnTo>
                    <a:pt x="741" y="322"/>
                  </a:lnTo>
                  <a:lnTo>
                    <a:pt x="748" y="312"/>
                  </a:lnTo>
                  <a:lnTo>
                    <a:pt x="754" y="303"/>
                  </a:lnTo>
                  <a:lnTo>
                    <a:pt x="748" y="319"/>
                  </a:lnTo>
                  <a:lnTo>
                    <a:pt x="741" y="335"/>
                  </a:lnTo>
                  <a:lnTo>
                    <a:pt x="734" y="353"/>
                  </a:lnTo>
                  <a:lnTo>
                    <a:pt x="729" y="369"/>
                  </a:lnTo>
                  <a:lnTo>
                    <a:pt x="724" y="373"/>
                  </a:lnTo>
                  <a:lnTo>
                    <a:pt x="721" y="378"/>
                  </a:lnTo>
                  <a:lnTo>
                    <a:pt x="716" y="383"/>
                  </a:lnTo>
                  <a:lnTo>
                    <a:pt x="711" y="386"/>
                  </a:lnTo>
                  <a:lnTo>
                    <a:pt x="707" y="391"/>
                  </a:lnTo>
                  <a:lnTo>
                    <a:pt x="703" y="395"/>
                  </a:lnTo>
                  <a:lnTo>
                    <a:pt x="699" y="400"/>
                  </a:lnTo>
                  <a:lnTo>
                    <a:pt x="694" y="405"/>
                  </a:lnTo>
                  <a:lnTo>
                    <a:pt x="629" y="401"/>
                  </a:lnTo>
                  <a:lnTo>
                    <a:pt x="566" y="398"/>
                  </a:lnTo>
                  <a:lnTo>
                    <a:pt x="504" y="396"/>
                  </a:lnTo>
                  <a:lnTo>
                    <a:pt x="445" y="395"/>
                  </a:lnTo>
                  <a:lnTo>
                    <a:pt x="389" y="393"/>
                  </a:lnTo>
                  <a:lnTo>
                    <a:pt x="336" y="390"/>
                  </a:lnTo>
                  <a:lnTo>
                    <a:pt x="285" y="383"/>
                  </a:lnTo>
                  <a:lnTo>
                    <a:pt x="238" y="375"/>
                  </a:lnTo>
                  <a:lnTo>
                    <a:pt x="194" y="362"/>
                  </a:lnTo>
                  <a:lnTo>
                    <a:pt x="155" y="345"/>
                  </a:lnTo>
                  <a:lnTo>
                    <a:pt x="119" y="322"/>
                  </a:lnTo>
                  <a:lnTo>
                    <a:pt x="88" y="294"/>
                  </a:lnTo>
                  <a:lnTo>
                    <a:pt x="60" y="259"/>
                  </a:lnTo>
                  <a:lnTo>
                    <a:pt x="38" y="217"/>
                  </a:lnTo>
                  <a:lnTo>
                    <a:pt x="22" y="166"/>
                  </a:lnTo>
                  <a:lnTo>
                    <a:pt x="11" y="106"/>
                  </a:lnTo>
                  <a:lnTo>
                    <a:pt x="8" y="80"/>
                  </a:lnTo>
                  <a:lnTo>
                    <a:pt x="6" y="53"/>
                  </a:lnTo>
                  <a:lnTo>
                    <a:pt x="2" y="27"/>
                  </a:lnTo>
                  <a:lnTo>
                    <a:pt x="0" y="0"/>
                  </a:lnTo>
                  <a:close/>
                </a:path>
              </a:pathLst>
            </a:custGeom>
            <a:solidFill>
              <a:srgbClr val="515B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52"/>
            <p:cNvSpPr>
              <a:spLocks/>
            </p:cNvSpPr>
            <p:nvPr/>
          </p:nvSpPr>
          <p:spPr bwMode="auto">
            <a:xfrm>
              <a:off x="4629150" y="3905250"/>
              <a:ext cx="600075" cy="322263"/>
            </a:xfrm>
            <a:custGeom>
              <a:avLst/>
              <a:gdLst>
                <a:gd name="T0" fmla="*/ 8 w 756"/>
                <a:gd name="T1" fmla="*/ 1 h 407"/>
                <a:gd name="T2" fmla="*/ 24 w 756"/>
                <a:gd name="T3" fmla="*/ 2 h 407"/>
                <a:gd name="T4" fmla="*/ 38 w 756"/>
                <a:gd name="T5" fmla="*/ 37 h 407"/>
                <a:gd name="T6" fmla="*/ 49 w 756"/>
                <a:gd name="T7" fmla="*/ 105 h 407"/>
                <a:gd name="T8" fmla="*/ 82 w 756"/>
                <a:gd name="T9" fmla="*/ 191 h 407"/>
                <a:gd name="T10" fmla="*/ 136 w 756"/>
                <a:gd name="T11" fmla="*/ 274 h 407"/>
                <a:gd name="T12" fmla="*/ 195 w 756"/>
                <a:gd name="T13" fmla="*/ 330 h 407"/>
                <a:gd name="T14" fmla="*/ 259 w 756"/>
                <a:gd name="T15" fmla="*/ 363 h 407"/>
                <a:gd name="T16" fmla="*/ 333 w 756"/>
                <a:gd name="T17" fmla="*/ 379 h 407"/>
                <a:gd name="T18" fmla="*/ 416 w 756"/>
                <a:gd name="T19" fmla="*/ 385 h 407"/>
                <a:gd name="T20" fmla="*/ 513 w 756"/>
                <a:gd name="T21" fmla="*/ 384 h 407"/>
                <a:gd name="T22" fmla="*/ 622 w 756"/>
                <a:gd name="T23" fmla="*/ 383 h 407"/>
                <a:gd name="T24" fmla="*/ 689 w 756"/>
                <a:gd name="T25" fmla="*/ 377 h 407"/>
                <a:gd name="T26" fmla="*/ 702 w 756"/>
                <a:gd name="T27" fmla="*/ 367 h 407"/>
                <a:gd name="T28" fmla="*/ 714 w 756"/>
                <a:gd name="T29" fmla="*/ 356 h 407"/>
                <a:gd name="T30" fmla="*/ 727 w 756"/>
                <a:gd name="T31" fmla="*/ 346 h 407"/>
                <a:gd name="T32" fmla="*/ 739 w 756"/>
                <a:gd name="T33" fmla="*/ 332 h 407"/>
                <a:gd name="T34" fmla="*/ 750 w 756"/>
                <a:gd name="T35" fmla="*/ 312 h 407"/>
                <a:gd name="T36" fmla="*/ 750 w 756"/>
                <a:gd name="T37" fmla="*/ 319 h 407"/>
                <a:gd name="T38" fmla="*/ 736 w 756"/>
                <a:gd name="T39" fmla="*/ 353 h 407"/>
                <a:gd name="T40" fmla="*/ 724 w 756"/>
                <a:gd name="T41" fmla="*/ 378 h 407"/>
                <a:gd name="T42" fmla="*/ 710 w 756"/>
                <a:gd name="T43" fmla="*/ 398 h 407"/>
                <a:gd name="T44" fmla="*/ 637 w 756"/>
                <a:gd name="T45" fmla="*/ 402 h 407"/>
                <a:gd name="T46" fmla="*/ 512 w 756"/>
                <a:gd name="T47" fmla="*/ 399 h 407"/>
                <a:gd name="T48" fmla="*/ 395 w 756"/>
                <a:gd name="T49" fmla="*/ 394 h 407"/>
                <a:gd name="T50" fmla="*/ 289 w 756"/>
                <a:gd name="T51" fmla="*/ 385 h 407"/>
                <a:gd name="T52" fmla="*/ 197 w 756"/>
                <a:gd name="T53" fmla="*/ 363 h 407"/>
                <a:gd name="T54" fmla="*/ 121 w 756"/>
                <a:gd name="T55" fmla="*/ 325 h 407"/>
                <a:gd name="T56" fmla="*/ 62 w 756"/>
                <a:gd name="T57" fmla="*/ 263 h 407"/>
                <a:gd name="T58" fmla="*/ 23 w 756"/>
                <a:gd name="T59" fmla="*/ 171 h 407"/>
                <a:gd name="T60" fmla="*/ 9 w 756"/>
                <a:gd name="T61" fmla="*/ 84 h 407"/>
                <a:gd name="T62" fmla="*/ 2 w 756"/>
                <a:gd name="T63" fmla="*/ 2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6" h="407">
                  <a:moveTo>
                    <a:pt x="0" y="0"/>
                  </a:moveTo>
                  <a:lnTo>
                    <a:pt x="8" y="1"/>
                  </a:lnTo>
                  <a:lnTo>
                    <a:pt x="16" y="1"/>
                  </a:lnTo>
                  <a:lnTo>
                    <a:pt x="24" y="2"/>
                  </a:lnTo>
                  <a:lnTo>
                    <a:pt x="32" y="4"/>
                  </a:lnTo>
                  <a:lnTo>
                    <a:pt x="38" y="37"/>
                  </a:lnTo>
                  <a:lnTo>
                    <a:pt x="44" y="70"/>
                  </a:lnTo>
                  <a:lnTo>
                    <a:pt x="49" y="105"/>
                  </a:lnTo>
                  <a:lnTo>
                    <a:pt x="55" y="138"/>
                  </a:lnTo>
                  <a:lnTo>
                    <a:pt x="82" y="191"/>
                  </a:lnTo>
                  <a:lnTo>
                    <a:pt x="108" y="236"/>
                  </a:lnTo>
                  <a:lnTo>
                    <a:pt x="136" y="274"/>
                  </a:lnTo>
                  <a:lnTo>
                    <a:pt x="165" y="304"/>
                  </a:lnTo>
                  <a:lnTo>
                    <a:pt x="195" y="330"/>
                  </a:lnTo>
                  <a:lnTo>
                    <a:pt x="226" y="348"/>
                  </a:lnTo>
                  <a:lnTo>
                    <a:pt x="259" y="363"/>
                  </a:lnTo>
                  <a:lnTo>
                    <a:pt x="295" y="372"/>
                  </a:lnTo>
                  <a:lnTo>
                    <a:pt x="333" y="379"/>
                  </a:lnTo>
                  <a:lnTo>
                    <a:pt x="373" y="383"/>
                  </a:lnTo>
                  <a:lnTo>
                    <a:pt x="416" y="385"/>
                  </a:lnTo>
                  <a:lnTo>
                    <a:pt x="463" y="385"/>
                  </a:lnTo>
                  <a:lnTo>
                    <a:pt x="513" y="384"/>
                  </a:lnTo>
                  <a:lnTo>
                    <a:pt x="566" y="383"/>
                  </a:lnTo>
                  <a:lnTo>
                    <a:pt x="622" y="383"/>
                  </a:lnTo>
                  <a:lnTo>
                    <a:pt x="683" y="383"/>
                  </a:lnTo>
                  <a:lnTo>
                    <a:pt x="689" y="377"/>
                  </a:lnTo>
                  <a:lnTo>
                    <a:pt x="696" y="372"/>
                  </a:lnTo>
                  <a:lnTo>
                    <a:pt x="702" y="367"/>
                  </a:lnTo>
                  <a:lnTo>
                    <a:pt x="709" y="362"/>
                  </a:lnTo>
                  <a:lnTo>
                    <a:pt x="714" y="356"/>
                  </a:lnTo>
                  <a:lnTo>
                    <a:pt x="720" y="352"/>
                  </a:lnTo>
                  <a:lnTo>
                    <a:pt x="727" y="346"/>
                  </a:lnTo>
                  <a:lnTo>
                    <a:pt x="733" y="341"/>
                  </a:lnTo>
                  <a:lnTo>
                    <a:pt x="739" y="332"/>
                  </a:lnTo>
                  <a:lnTo>
                    <a:pt x="744" y="322"/>
                  </a:lnTo>
                  <a:lnTo>
                    <a:pt x="750" y="312"/>
                  </a:lnTo>
                  <a:lnTo>
                    <a:pt x="756" y="303"/>
                  </a:lnTo>
                  <a:lnTo>
                    <a:pt x="750" y="319"/>
                  </a:lnTo>
                  <a:lnTo>
                    <a:pt x="743" y="335"/>
                  </a:lnTo>
                  <a:lnTo>
                    <a:pt x="736" y="353"/>
                  </a:lnTo>
                  <a:lnTo>
                    <a:pt x="731" y="369"/>
                  </a:lnTo>
                  <a:lnTo>
                    <a:pt x="724" y="378"/>
                  </a:lnTo>
                  <a:lnTo>
                    <a:pt x="717" y="387"/>
                  </a:lnTo>
                  <a:lnTo>
                    <a:pt x="710" y="398"/>
                  </a:lnTo>
                  <a:lnTo>
                    <a:pt x="703" y="407"/>
                  </a:lnTo>
                  <a:lnTo>
                    <a:pt x="637" y="402"/>
                  </a:lnTo>
                  <a:lnTo>
                    <a:pt x="574" y="400"/>
                  </a:lnTo>
                  <a:lnTo>
                    <a:pt x="512" y="399"/>
                  </a:lnTo>
                  <a:lnTo>
                    <a:pt x="453" y="396"/>
                  </a:lnTo>
                  <a:lnTo>
                    <a:pt x="395" y="394"/>
                  </a:lnTo>
                  <a:lnTo>
                    <a:pt x="341" y="391"/>
                  </a:lnTo>
                  <a:lnTo>
                    <a:pt x="289" y="385"/>
                  </a:lnTo>
                  <a:lnTo>
                    <a:pt x="242" y="376"/>
                  </a:lnTo>
                  <a:lnTo>
                    <a:pt x="197" y="363"/>
                  </a:lnTo>
                  <a:lnTo>
                    <a:pt x="157" y="347"/>
                  </a:lnTo>
                  <a:lnTo>
                    <a:pt x="121" y="325"/>
                  </a:lnTo>
                  <a:lnTo>
                    <a:pt x="89" y="297"/>
                  </a:lnTo>
                  <a:lnTo>
                    <a:pt x="62" y="263"/>
                  </a:lnTo>
                  <a:lnTo>
                    <a:pt x="39" y="220"/>
                  </a:lnTo>
                  <a:lnTo>
                    <a:pt x="23" y="171"/>
                  </a:lnTo>
                  <a:lnTo>
                    <a:pt x="11" y="112"/>
                  </a:lnTo>
                  <a:lnTo>
                    <a:pt x="9" y="84"/>
                  </a:lnTo>
                  <a:lnTo>
                    <a:pt x="6" y="55"/>
                  </a:lnTo>
                  <a:lnTo>
                    <a:pt x="2" y="28"/>
                  </a:lnTo>
                  <a:lnTo>
                    <a:pt x="0" y="0"/>
                  </a:lnTo>
                  <a:close/>
                </a:path>
              </a:pathLst>
            </a:custGeom>
            <a:solidFill>
              <a:srgbClr val="545E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53"/>
            <p:cNvSpPr>
              <a:spLocks/>
            </p:cNvSpPr>
            <p:nvPr/>
          </p:nvSpPr>
          <p:spPr bwMode="auto">
            <a:xfrm>
              <a:off x="4627563" y="3905250"/>
              <a:ext cx="601662" cy="323850"/>
            </a:xfrm>
            <a:custGeom>
              <a:avLst/>
              <a:gdLst>
                <a:gd name="T0" fmla="*/ 0 w 758"/>
                <a:gd name="T1" fmla="*/ 0 h 408"/>
                <a:gd name="T2" fmla="*/ 30 w 758"/>
                <a:gd name="T3" fmla="*/ 5 h 408"/>
                <a:gd name="T4" fmla="*/ 55 w 758"/>
                <a:gd name="T5" fmla="*/ 143 h 408"/>
                <a:gd name="T6" fmla="*/ 81 w 758"/>
                <a:gd name="T7" fmla="*/ 196 h 408"/>
                <a:gd name="T8" fmla="*/ 108 w 758"/>
                <a:gd name="T9" fmla="*/ 242 h 408"/>
                <a:gd name="T10" fmla="*/ 137 w 758"/>
                <a:gd name="T11" fmla="*/ 279 h 408"/>
                <a:gd name="T12" fmla="*/ 166 w 758"/>
                <a:gd name="T13" fmla="*/ 310 h 408"/>
                <a:gd name="T14" fmla="*/ 197 w 758"/>
                <a:gd name="T15" fmla="*/ 334 h 408"/>
                <a:gd name="T16" fmla="*/ 229 w 758"/>
                <a:gd name="T17" fmla="*/ 354 h 408"/>
                <a:gd name="T18" fmla="*/ 262 w 758"/>
                <a:gd name="T19" fmla="*/ 368 h 408"/>
                <a:gd name="T20" fmla="*/ 299 w 758"/>
                <a:gd name="T21" fmla="*/ 378 h 408"/>
                <a:gd name="T22" fmla="*/ 337 w 758"/>
                <a:gd name="T23" fmla="*/ 385 h 408"/>
                <a:gd name="T24" fmla="*/ 379 w 758"/>
                <a:gd name="T25" fmla="*/ 388 h 408"/>
                <a:gd name="T26" fmla="*/ 423 w 758"/>
                <a:gd name="T27" fmla="*/ 390 h 408"/>
                <a:gd name="T28" fmla="*/ 469 w 758"/>
                <a:gd name="T29" fmla="*/ 390 h 408"/>
                <a:gd name="T30" fmla="*/ 518 w 758"/>
                <a:gd name="T31" fmla="*/ 388 h 408"/>
                <a:gd name="T32" fmla="*/ 571 w 758"/>
                <a:gd name="T33" fmla="*/ 387 h 408"/>
                <a:gd name="T34" fmla="*/ 629 w 758"/>
                <a:gd name="T35" fmla="*/ 386 h 408"/>
                <a:gd name="T36" fmla="*/ 689 w 758"/>
                <a:gd name="T37" fmla="*/ 386 h 408"/>
                <a:gd name="T38" fmla="*/ 737 w 758"/>
                <a:gd name="T39" fmla="*/ 342 h 408"/>
                <a:gd name="T40" fmla="*/ 758 w 758"/>
                <a:gd name="T41" fmla="*/ 303 h 408"/>
                <a:gd name="T42" fmla="*/ 733 w 758"/>
                <a:gd name="T43" fmla="*/ 369 h 408"/>
                <a:gd name="T44" fmla="*/ 711 w 758"/>
                <a:gd name="T45" fmla="*/ 408 h 408"/>
                <a:gd name="T46" fmla="*/ 645 w 758"/>
                <a:gd name="T47" fmla="*/ 403 h 408"/>
                <a:gd name="T48" fmla="*/ 582 w 758"/>
                <a:gd name="T49" fmla="*/ 401 h 408"/>
                <a:gd name="T50" fmla="*/ 519 w 758"/>
                <a:gd name="T51" fmla="*/ 400 h 408"/>
                <a:gd name="T52" fmla="*/ 459 w 758"/>
                <a:gd name="T53" fmla="*/ 398 h 408"/>
                <a:gd name="T54" fmla="*/ 402 w 758"/>
                <a:gd name="T55" fmla="*/ 395 h 408"/>
                <a:gd name="T56" fmla="*/ 346 w 758"/>
                <a:gd name="T57" fmla="*/ 392 h 408"/>
                <a:gd name="T58" fmla="*/ 295 w 758"/>
                <a:gd name="T59" fmla="*/ 386 h 408"/>
                <a:gd name="T60" fmla="*/ 246 w 758"/>
                <a:gd name="T61" fmla="*/ 377 h 408"/>
                <a:gd name="T62" fmla="*/ 200 w 758"/>
                <a:gd name="T63" fmla="*/ 365 h 408"/>
                <a:gd name="T64" fmla="*/ 160 w 758"/>
                <a:gd name="T65" fmla="*/ 348 h 408"/>
                <a:gd name="T66" fmla="*/ 123 w 758"/>
                <a:gd name="T67" fmla="*/ 326 h 408"/>
                <a:gd name="T68" fmla="*/ 89 w 758"/>
                <a:gd name="T69" fmla="*/ 299 h 408"/>
                <a:gd name="T70" fmla="*/ 63 w 758"/>
                <a:gd name="T71" fmla="*/ 265 h 408"/>
                <a:gd name="T72" fmla="*/ 40 w 758"/>
                <a:gd name="T73" fmla="*/ 224 h 408"/>
                <a:gd name="T74" fmla="*/ 24 w 758"/>
                <a:gd name="T75" fmla="*/ 174 h 408"/>
                <a:gd name="T76" fmla="*/ 12 w 758"/>
                <a:gd name="T77" fmla="*/ 117 h 408"/>
                <a:gd name="T78" fmla="*/ 0 w 758"/>
                <a:gd name="T79"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58" h="408">
                  <a:moveTo>
                    <a:pt x="0" y="0"/>
                  </a:moveTo>
                  <a:lnTo>
                    <a:pt x="30" y="5"/>
                  </a:lnTo>
                  <a:lnTo>
                    <a:pt x="55" y="143"/>
                  </a:lnTo>
                  <a:lnTo>
                    <a:pt x="81" y="196"/>
                  </a:lnTo>
                  <a:lnTo>
                    <a:pt x="108" y="242"/>
                  </a:lnTo>
                  <a:lnTo>
                    <a:pt x="137" y="279"/>
                  </a:lnTo>
                  <a:lnTo>
                    <a:pt x="166" y="310"/>
                  </a:lnTo>
                  <a:lnTo>
                    <a:pt x="197" y="334"/>
                  </a:lnTo>
                  <a:lnTo>
                    <a:pt x="229" y="354"/>
                  </a:lnTo>
                  <a:lnTo>
                    <a:pt x="262" y="368"/>
                  </a:lnTo>
                  <a:lnTo>
                    <a:pt x="299" y="378"/>
                  </a:lnTo>
                  <a:lnTo>
                    <a:pt x="337" y="385"/>
                  </a:lnTo>
                  <a:lnTo>
                    <a:pt x="379" y="388"/>
                  </a:lnTo>
                  <a:lnTo>
                    <a:pt x="423" y="390"/>
                  </a:lnTo>
                  <a:lnTo>
                    <a:pt x="469" y="390"/>
                  </a:lnTo>
                  <a:lnTo>
                    <a:pt x="518" y="388"/>
                  </a:lnTo>
                  <a:lnTo>
                    <a:pt x="571" y="387"/>
                  </a:lnTo>
                  <a:lnTo>
                    <a:pt x="629" y="386"/>
                  </a:lnTo>
                  <a:lnTo>
                    <a:pt x="689" y="386"/>
                  </a:lnTo>
                  <a:lnTo>
                    <a:pt x="737" y="342"/>
                  </a:lnTo>
                  <a:lnTo>
                    <a:pt x="758" y="303"/>
                  </a:lnTo>
                  <a:lnTo>
                    <a:pt x="733" y="369"/>
                  </a:lnTo>
                  <a:lnTo>
                    <a:pt x="711" y="408"/>
                  </a:lnTo>
                  <a:lnTo>
                    <a:pt x="645" y="403"/>
                  </a:lnTo>
                  <a:lnTo>
                    <a:pt x="582" y="401"/>
                  </a:lnTo>
                  <a:lnTo>
                    <a:pt x="519" y="400"/>
                  </a:lnTo>
                  <a:lnTo>
                    <a:pt x="459" y="398"/>
                  </a:lnTo>
                  <a:lnTo>
                    <a:pt x="402" y="395"/>
                  </a:lnTo>
                  <a:lnTo>
                    <a:pt x="346" y="392"/>
                  </a:lnTo>
                  <a:lnTo>
                    <a:pt x="295" y="386"/>
                  </a:lnTo>
                  <a:lnTo>
                    <a:pt x="246" y="377"/>
                  </a:lnTo>
                  <a:lnTo>
                    <a:pt x="200" y="365"/>
                  </a:lnTo>
                  <a:lnTo>
                    <a:pt x="160" y="348"/>
                  </a:lnTo>
                  <a:lnTo>
                    <a:pt x="123" y="326"/>
                  </a:lnTo>
                  <a:lnTo>
                    <a:pt x="89" y="299"/>
                  </a:lnTo>
                  <a:lnTo>
                    <a:pt x="63" y="265"/>
                  </a:lnTo>
                  <a:lnTo>
                    <a:pt x="40" y="224"/>
                  </a:lnTo>
                  <a:lnTo>
                    <a:pt x="24" y="174"/>
                  </a:lnTo>
                  <a:lnTo>
                    <a:pt x="12" y="117"/>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54"/>
            <p:cNvSpPr>
              <a:spLocks/>
            </p:cNvSpPr>
            <p:nvPr/>
          </p:nvSpPr>
          <p:spPr bwMode="auto">
            <a:xfrm>
              <a:off x="4357688" y="3870325"/>
              <a:ext cx="327025" cy="44450"/>
            </a:xfrm>
            <a:custGeom>
              <a:avLst/>
              <a:gdLst>
                <a:gd name="T0" fmla="*/ 0 w 411"/>
                <a:gd name="T1" fmla="*/ 34 h 57"/>
                <a:gd name="T2" fmla="*/ 22 w 411"/>
                <a:gd name="T3" fmla="*/ 0 h 57"/>
                <a:gd name="T4" fmla="*/ 411 w 411"/>
                <a:gd name="T5" fmla="*/ 22 h 57"/>
                <a:gd name="T6" fmla="*/ 381 w 411"/>
                <a:gd name="T7" fmla="*/ 57 h 57"/>
                <a:gd name="T8" fmla="*/ 0 w 411"/>
                <a:gd name="T9" fmla="*/ 34 h 57"/>
              </a:gdLst>
              <a:ahLst/>
              <a:cxnLst>
                <a:cxn ang="0">
                  <a:pos x="T0" y="T1"/>
                </a:cxn>
                <a:cxn ang="0">
                  <a:pos x="T2" y="T3"/>
                </a:cxn>
                <a:cxn ang="0">
                  <a:pos x="T4" y="T5"/>
                </a:cxn>
                <a:cxn ang="0">
                  <a:pos x="T6" y="T7"/>
                </a:cxn>
                <a:cxn ang="0">
                  <a:pos x="T8" y="T9"/>
                </a:cxn>
              </a:cxnLst>
              <a:rect l="0" t="0" r="r" b="b"/>
              <a:pathLst>
                <a:path w="411" h="57">
                  <a:moveTo>
                    <a:pt x="0" y="34"/>
                  </a:moveTo>
                  <a:lnTo>
                    <a:pt x="22" y="0"/>
                  </a:lnTo>
                  <a:lnTo>
                    <a:pt x="411" y="22"/>
                  </a:lnTo>
                  <a:lnTo>
                    <a:pt x="381" y="57"/>
                  </a:lnTo>
                  <a:lnTo>
                    <a:pt x="0" y="34"/>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55"/>
            <p:cNvSpPr>
              <a:spLocks/>
            </p:cNvSpPr>
            <p:nvPr/>
          </p:nvSpPr>
          <p:spPr bwMode="auto">
            <a:xfrm>
              <a:off x="4357688" y="3875088"/>
              <a:ext cx="327025" cy="44450"/>
            </a:xfrm>
            <a:custGeom>
              <a:avLst/>
              <a:gdLst>
                <a:gd name="T0" fmla="*/ 0 w 410"/>
                <a:gd name="T1" fmla="*/ 35 h 56"/>
                <a:gd name="T2" fmla="*/ 4 w 410"/>
                <a:gd name="T3" fmla="*/ 25 h 56"/>
                <a:gd name="T4" fmla="*/ 10 w 410"/>
                <a:gd name="T5" fmla="*/ 17 h 56"/>
                <a:gd name="T6" fmla="*/ 15 w 410"/>
                <a:gd name="T7" fmla="*/ 8 h 56"/>
                <a:gd name="T8" fmla="*/ 19 w 410"/>
                <a:gd name="T9" fmla="*/ 0 h 56"/>
                <a:gd name="T10" fmla="*/ 44 w 410"/>
                <a:gd name="T11" fmla="*/ 1 h 56"/>
                <a:gd name="T12" fmla="*/ 69 w 410"/>
                <a:gd name="T13" fmla="*/ 2 h 56"/>
                <a:gd name="T14" fmla="*/ 93 w 410"/>
                <a:gd name="T15" fmla="*/ 3 h 56"/>
                <a:gd name="T16" fmla="*/ 117 w 410"/>
                <a:gd name="T17" fmla="*/ 6 h 56"/>
                <a:gd name="T18" fmla="*/ 142 w 410"/>
                <a:gd name="T19" fmla="*/ 7 h 56"/>
                <a:gd name="T20" fmla="*/ 166 w 410"/>
                <a:gd name="T21" fmla="*/ 8 h 56"/>
                <a:gd name="T22" fmla="*/ 190 w 410"/>
                <a:gd name="T23" fmla="*/ 9 h 56"/>
                <a:gd name="T24" fmla="*/ 215 w 410"/>
                <a:gd name="T25" fmla="*/ 10 h 56"/>
                <a:gd name="T26" fmla="*/ 239 w 410"/>
                <a:gd name="T27" fmla="*/ 13 h 56"/>
                <a:gd name="T28" fmla="*/ 264 w 410"/>
                <a:gd name="T29" fmla="*/ 14 h 56"/>
                <a:gd name="T30" fmla="*/ 288 w 410"/>
                <a:gd name="T31" fmla="*/ 15 h 56"/>
                <a:gd name="T32" fmla="*/ 312 w 410"/>
                <a:gd name="T33" fmla="*/ 16 h 56"/>
                <a:gd name="T34" fmla="*/ 336 w 410"/>
                <a:gd name="T35" fmla="*/ 18 h 56"/>
                <a:gd name="T36" fmla="*/ 360 w 410"/>
                <a:gd name="T37" fmla="*/ 20 h 56"/>
                <a:gd name="T38" fmla="*/ 386 w 410"/>
                <a:gd name="T39" fmla="*/ 21 h 56"/>
                <a:gd name="T40" fmla="*/ 410 w 410"/>
                <a:gd name="T41" fmla="*/ 22 h 56"/>
                <a:gd name="T42" fmla="*/ 403 w 410"/>
                <a:gd name="T43" fmla="*/ 30 h 56"/>
                <a:gd name="T44" fmla="*/ 396 w 410"/>
                <a:gd name="T45" fmla="*/ 39 h 56"/>
                <a:gd name="T46" fmla="*/ 389 w 410"/>
                <a:gd name="T47" fmla="*/ 47 h 56"/>
                <a:gd name="T48" fmla="*/ 382 w 410"/>
                <a:gd name="T49" fmla="*/ 56 h 56"/>
                <a:gd name="T50" fmla="*/ 358 w 410"/>
                <a:gd name="T51" fmla="*/ 55 h 56"/>
                <a:gd name="T52" fmla="*/ 334 w 410"/>
                <a:gd name="T53" fmla="*/ 53 h 56"/>
                <a:gd name="T54" fmla="*/ 310 w 410"/>
                <a:gd name="T55" fmla="*/ 52 h 56"/>
                <a:gd name="T56" fmla="*/ 286 w 410"/>
                <a:gd name="T57" fmla="*/ 51 h 56"/>
                <a:gd name="T58" fmla="*/ 263 w 410"/>
                <a:gd name="T59" fmla="*/ 50 h 56"/>
                <a:gd name="T60" fmla="*/ 238 w 410"/>
                <a:gd name="T61" fmla="*/ 47 h 56"/>
                <a:gd name="T62" fmla="*/ 214 w 410"/>
                <a:gd name="T63" fmla="*/ 46 h 56"/>
                <a:gd name="T64" fmla="*/ 191 w 410"/>
                <a:gd name="T65" fmla="*/ 45 h 56"/>
                <a:gd name="T66" fmla="*/ 167 w 410"/>
                <a:gd name="T67" fmla="*/ 44 h 56"/>
                <a:gd name="T68" fmla="*/ 143 w 410"/>
                <a:gd name="T69" fmla="*/ 43 h 56"/>
                <a:gd name="T70" fmla="*/ 120 w 410"/>
                <a:gd name="T71" fmla="*/ 41 h 56"/>
                <a:gd name="T72" fmla="*/ 95 w 410"/>
                <a:gd name="T73" fmla="*/ 40 h 56"/>
                <a:gd name="T74" fmla="*/ 71 w 410"/>
                <a:gd name="T75" fmla="*/ 38 h 56"/>
                <a:gd name="T76" fmla="*/ 48 w 410"/>
                <a:gd name="T77" fmla="*/ 37 h 56"/>
                <a:gd name="T78" fmla="*/ 24 w 410"/>
                <a:gd name="T79" fmla="*/ 36 h 56"/>
                <a:gd name="T80" fmla="*/ 0 w 410"/>
                <a:gd name="T81" fmla="*/ 3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0" h="56">
                  <a:moveTo>
                    <a:pt x="0" y="35"/>
                  </a:moveTo>
                  <a:lnTo>
                    <a:pt x="4" y="25"/>
                  </a:lnTo>
                  <a:lnTo>
                    <a:pt x="10" y="17"/>
                  </a:lnTo>
                  <a:lnTo>
                    <a:pt x="15" y="8"/>
                  </a:lnTo>
                  <a:lnTo>
                    <a:pt x="19" y="0"/>
                  </a:lnTo>
                  <a:lnTo>
                    <a:pt x="44" y="1"/>
                  </a:lnTo>
                  <a:lnTo>
                    <a:pt x="69" y="2"/>
                  </a:lnTo>
                  <a:lnTo>
                    <a:pt x="93" y="3"/>
                  </a:lnTo>
                  <a:lnTo>
                    <a:pt x="117" y="6"/>
                  </a:lnTo>
                  <a:lnTo>
                    <a:pt x="142" y="7"/>
                  </a:lnTo>
                  <a:lnTo>
                    <a:pt x="166" y="8"/>
                  </a:lnTo>
                  <a:lnTo>
                    <a:pt x="190" y="9"/>
                  </a:lnTo>
                  <a:lnTo>
                    <a:pt x="215" y="10"/>
                  </a:lnTo>
                  <a:lnTo>
                    <a:pt x="239" y="13"/>
                  </a:lnTo>
                  <a:lnTo>
                    <a:pt x="264" y="14"/>
                  </a:lnTo>
                  <a:lnTo>
                    <a:pt x="288" y="15"/>
                  </a:lnTo>
                  <a:lnTo>
                    <a:pt x="312" y="16"/>
                  </a:lnTo>
                  <a:lnTo>
                    <a:pt x="336" y="18"/>
                  </a:lnTo>
                  <a:lnTo>
                    <a:pt x="360" y="20"/>
                  </a:lnTo>
                  <a:lnTo>
                    <a:pt x="386" y="21"/>
                  </a:lnTo>
                  <a:lnTo>
                    <a:pt x="410" y="22"/>
                  </a:lnTo>
                  <a:lnTo>
                    <a:pt x="403" y="30"/>
                  </a:lnTo>
                  <a:lnTo>
                    <a:pt x="396" y="39"/>
                  </a:lnTo>
                  <a:lnTo>
                    <a:pt x="389" y="47"/>
                  </a:lnTo>
                  <a:lnTo>
                    <a:pt x="382" y="56"/>
                  </a:lnTo>
                  <a:lnTo>
                    <a:pt x="358" y="55"/>
                  </a:lnTo>
                  <a:lnTo>
                    <a:pt x="334" y="53"/>
                  </a:lnTo>
                  <a:lnTo>
                    <a:pt x="310" y="52"/>
                  </a:lnTo>
                  <a:lnTo>
                    <a:pt x="286" y="51"/>
                  </a:lnTo>
                  <a:lnTo>
                    <a:pt x="263" y="50"/>
                  </a:lnTo>
                  <a:lnTo>
                    <a:pt x="238" y="47"/>
                  </a:lnTo>
                  <a:lnTo>
                    <a:pt x="214" y="46"/>
                  </a:lnTo>
                  <a:lnTo>
                    <a:pt x="191" y="45"/>
                  </a:lnTo>
                  <a:lnTo>
                    <a:pt x="167" y="44"/>
                  </a:lnTo>
                  <a:lnTo>
                    <a:pt x="143" y="43"/>
                  </a:lnTo>
                  <a:lnTo>
                    <a:pt x="120" y="41"/>
                  </a:lnTo>
                  <a:lnTo>
                    <a:pt x="95" y="40"/>
                  </a:lnTo>
                  <a:lnTo>
                    <a:pt x="71" y="38"/>
                  </a:lnTo>
                  <a:lnTo>
                    <a:pt x="48" y="37"/>
                  </a:lnTo>
                  <a:lnTo>
                    <a:pt x="24" y="36"/>
                  </a:lnTo>
                  <a:lnTo>
                    <a:pt x="0" y="35"/>
                  </a:lnTo>
                  <a:close/>
                </a:path>
              </a:pathLst>
            </a:custGeom>
            <a:solidFill>
              <a:srgbClr val="353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56"/>
            <p:cNvSpPr>
              <a:spLocks/>
            </p:cNvSpPr>
            <p:nvPr/>
          </p:nvSpPr>
          <p:spPr bwMode="auto">
            <a:xfrm>
              <a:off x="4357688" y="3878263"/>
              <a:ext cx="323850" cy="42863"/>
            </a:xfrm>
            <a:custGeom>
              <a:avLst/>
              <a:gdLst>
                <a:gd name="T0" fmla="*/ 0 w 407"/>
                <a:gd name="T1" fmla="*/ 33 h 55"/>
                <a:gd name="T2" fmla="*/ 4 w 407"/>
                <a:gd name="T3" fmla="*/ 25 h 55"/>
                <a:gd name="T4" fmla="*/ 9 w 407"/>
                <a:gd name="T5" fmla="*/ 16 h 55"/>
                <a:gd name="T6" fmla="*/ 14 w 407"/>
                <a:gd name="T7" fmla="*/ 8 h 55"/>
                <a:gd name="T8" fmla="*/ 18 w 407"/>
                <a:gd name="T9" fmla="*/ 0 h 55"/>
                <a:gd name="T10" fmla="*/ 42 w 407"/>
                <a:gd name="T11" fmla="*/ 1 h 55"/>
                <a:gd name="T12" fmla="*/ 67 w 407"/>
                <a:gd name="T13" fmla="*/ 3 h 55"/>
                <a:gd name="T14" fmla="*/ 91 w 407"/>
                <a:gd name="T15" fmla="*/ 4 h 55"/>
                <a:gd name="T16" fmla="*/ 115 w 407"/>
                <a:gd name="T17" fmla="*/ 5 h 55"/>
                <a:gd name="T18" fmla="*/ 139 w 407"/>
                <a:gd name="T19" fmla="*/ 7 h 55"/>
                <a:gd name="T20" fmla="*/ 163 w 407"/>
                <a:gd name="T21" fmla="*/ 9 h 55"/>
                <a:gd name="T22" fmla="*/ 188 w 407"/>
                <a:gd name="T23" fmla="*/ 10 h 55"/>
                <a:gd name="T24" fmla="*/ 213 w 407"/>
                <a:gd name="T25" fmla="*/ 11 h 55"/>
                <a:gd name="T26" fmla="*/ 237 w 407"/>
                <a:gd name="T27" fmla="*/ 12 h 55"/>
                <a:gd name="T28" fmla="*/ 261 w 407"/>
                <a:gd name="T29" fmla="*/ 13 h 55"/>
                <a:gd name="T30" fmla="*/ 286 w 407"/>
                <a:gd name="T31" fmla="*/ 15 h 55"/>
                <a:gd name="T32" fmla="*/ 310 w 407"/>
                <a:gd name="T33" fmla="*/ 16 h 55"/>
                <a:gd name="T34" fmla="*/ 334 w 407"/>
                <a:gd name="T35" fmla="*/ 18 h 55"/>
                <a:gd name="T36" fmla="*/ 358 w 407"/>
                <a:gd name="T37" fmla="*/ 19 h 55"/>
                <a:gd name="T38" fmla="*/ 382 w 407"/>
                <a:gd name="T39" fmla="*/ 20 h 55"/>
                <a:gd name="T40" fmla="*/ 407 w 407"/>
                <a:gd name="T41" fmla="*/ 22 h 55"/>
                <a:gd name="T42" fmla="*/ 401 w 407"/>
                <a:gd name="T43" fmla="*/ 30 h 55"/>
                <a:gd name="T44" fmla="*/ 395 w 407"/>
                <a:gd name="T45" fmla="*/ 38 h 55"/>
                <a:gd name="T46" fmla="*/ 389 w 407"/>
                <a:gd name="T47" fmla="*/ 47 h 55"/>
                <a:gd name="T48" fmla="*/ 384 w 407"/>
                <a:gd name="T49" fmla="*/ 55 h 55"/>
                <a:gd name="T50" fmla="*/ 359 w 407"/>
                <a:gd name="T51" fmla="*/ 54 h 55"/>
                <a:gd name="T52" fmla="*/ 335 w 407"/>
                <a:gd name="T53" fmla="*/ 53 h 55"/>
                <a:gd name="T54" fmla="*/ 311 w 407"/>
                <a:gd name="T55" fmla="*/ 51 h 55"/>
                <a:gd name="T56" fmla="*/ 287 w 407"/>
                <a:gd name="T57" fmla="*/ 49 h 55"/>
                <a:gd name="T58" fmla="*/ 263 w 407"/>
                <a:gd name="T59" fmla="*/ 48 h 55"/>
                <a:gd name="T60" fmla="*/ 239 w 407"/>
                <a:gd name="T61" fmla="*/ 47 h 55"/>
                <a:gd name="T62" fmla="*/ 215 w 407"/>
                <a:gd name="T63" fmla="*/ 46 h 55"/>
                <a:gd name="T64" fmla="*/ 191 w 407"/>
                <a:gd name="T65" fmla="*/ 43 h 55"/>
                <a:gd name="T66" fmla="*/ 167 w 407"/>
                <a:gd name="T67" fmla="*/ 42 h 55"/>
                <a:gd name="T68" fmla="*/ 144 w 407"/>
                <a:gd name="T69" fmla="*/ 41 h 55"/>
                <a:gd name="T70" fmla="*/ 120 w 407"/>
                <a:gd name="T71" fmla="*/ 40 h 55"/>
                <a:gd name="T72" fmla="*/ 95 w 407"/>
                <a:gd name="T73" fmla="*/ 39 h 55"/>
                <a:gd name="T74" fmla="*/ 71 w 407"/>
                <a:gd name="T75" fmla="*/ 36 h 55"/>
                <a:gd name="T76" fmla="*/ 48 w 407"/>
                <a:gd name="T77" fmla="*/ 35 h 55"/>
                <a:gd name="T78" fmla="*/ 24 w 407"/>
                <a:gd name="T79" fmla="*/ 34 h 55"/>
                <a:gd name="T80" fmla="*/ 0 w 407"/>
                <a:gd name="T81" fmla="*/ 3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7" h="55">
                  <a:moveTo>
                    <a:pt x="0" y="33"/>
                  </a:moveTo>
                  <a:lnTo>
                    <a:pt x="4" y="25"/>
                  </a:lnTo>
                  <a:lnTo>
                    <a:pt x="9" y="16"/>
                  </a:lnTo>
                  <a:lnTo>
                    <a:pt x="14" y="8"/>
                  </a:lnTo>
                  <a:lnTo>
                    <a:pt x="18" y="0"/>
                  </a:lnTo>
                  <a:lnTo>
                    <a:pt x="42" y="1"/>
                  </a:lnTo>
                  <a:lnTo>
                    <a:pt x="67" y="3"/>
                  </a:lnTo>
                  <a:lnTo>
                    <a:pt x="91" y="4"/>
                  </a:lnTo>
                  <a:lnTo>
                    <a:pt x="115" y="5"/>
                  </a:lnTo>
                  <a:lnTo>
                    <a:pt x="139" y="7"/>
                  </a:lnTo>
                  <a:lnTo>
                    <a:pt x="163" y="9"/>
                  </a:lnTo>
                  <a:lnTo>
                    <a:pt x="188" y="10"/>
                  </a:lnTo>
                  <a:lnTo>
                    <a:pt x="213" y="11"/>
                  </a:lnTo>
                  <a:lnTo>
                    <a:pt x="237" y="12"/>
                  </a:lnTo>
                  <a:lnTo>
                    <a:pt x="261" y="13"/>
                  </a:lnTo>
                  <a:lnTo>
                    <a:pt x="286" y="15"/>
                  </a:lnTo>
                  <a:lnTo>
                    <a:pt x="310" y="16"/>
                  </a:lnTo>
                  <a:lnTo>
                    <a:pt x="334" y="18"/>
                  </a:lnTo>
                  <a:lnTo>
                    <a:pt x="358" y="19"/>
                  </a:lnTo>
                  <a:lnTo>
                    <a:pt x="382" y="20"/>
                  </a:lnTo>
                  <a:lnTo>
                    <a:pt x="407" y="22"/>
                  </a:lnTo>
                  <a:lnTo>
                    <a:pt x="401" y="30"/>
                  </a:lnTo>
                  <a:lnTo>
                    <a:pt x="395" y="38"/>
                  </a:lnTo>
                  <a:lnTo>
                    <a:pt x="389" y="47"/>
                  </a:lnTo>
                  <a:lnTo>
                    <a:pt x="384" y="55"/>
                  </a:lnTo>
                  <a:lnTo>
                    <a:pt x="359" y="54"/>
                  </a:lnTo>
                  <a:lnTo>
                    <a:pt x="335" y="53"/>
                  </a:lnTo>
                  <a:lnTo>
                    <a:pt x="311" y="51"/>
                  </a:lnTo>
                  <a:lnTo>
                    <a:pt x="287" y="49"/>
                  </a:lnTo>
                  <a:lnTo>
                    <a:pt x="263" y="48"/>
                  </a:lnTo>
                  <a:lnTo>
                    <a:pt x="239" y="47"/>
                  </a:lnTo>
                  <a:lnTo>
                    <a:pt x="215" y="46"/>
                  </a:lnTo>
                  <a:lnTo>
                    <a:pt x="191" y="43"/>
                  </a:lnTo>
                  <a:lnTo>
                    <a:pt x="167" y="42"/>
                  </a:lnTo>
                  <a:lnTo>
                    <a:pt x="144" y="41"/>
                  </a:lnTo>
                  <a:lnTo>
                    <a:pt x="120" y="40"/>
                  </a:lnTo>
                  <a:lnTo>
                    <a:pt x="95" y="39"/>
                  </a:lnTo>
                  <a:lnTo>
                    <a:pt x="71" y="36"/>
                  </a:lnTo>
                  <a:lnTo>
                    <a:pt x="48" y="35"/>
                  </a:lnTo>
                  <a:lnTo>
                    <a:pt x="24" y="34"/>
                  </a:lnTo>
                  <a:lnTo>
                    <a:pt x="0" y="33"/>
                  </a:lnTo>
                  <a:close/>
                </a:path>
              </a:pathLst>
            </a:custGeom>
            <a:solidFill>
              <a:srgbClr val="3A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57"/>
            <p:cNvSpPr>
              <a:spLocks/>
            </p:cNvSpPr>
            <p:nvPr/>
          </p:nvSpPr>
          <p:spPr bwMode="auto">
            <a:xfrm>
              <a:off x="4357688" y="3883025"/>
              <a:ext cx="322262" cy="41275"/>
            </a:xfrm>
            <a:custGeom>
              <a:avLst/>
              <a:gdLst>
                <a:gd name="T0" fmla="*/ 0 w 405"/>
                <a:gd name="T1" fmla="*/ 31 h 53"/>
                <a:gd name="T2" fmla="*/ 4 w 405"/>
                <a:gd name="T3" fmla="*/ 23 h 53"/>
                <a:gd name="T4" fmla="*/ 8 w 405"/>
                <a:gd name="T5" fmla="*/ 15 h 53"/>
                <a:gd name="T6" fmla="*/ 11 w 405"/>
                <a:gd name="T7" fmla="*/ 8 h 53"/>
                <a:gd name="T8" fmla="*/ 16 w 405"/>
                <a:gd name="T9" fmla="*/ 0 h 53"/>
                <a:gd name="T10" fmla="*/ 40 w 405"/>
                <a:gd name="T11" fmla="*/ 2 h 53"/>
                <a:gd name="T12" fmla="*/ 65 w 405"/>
                <a:gd name="T13" fmla="*/ 3 h 53"/>
                <a:gd name="T14" fmla="*/ 90 w 405"/>
                <a:gd name="T15" fmla="*/ 4 h 53"/>
                <a:gd name="T16" fmla="*/ 114 w 405"/>
                <a:gd name="T17" fmla="*/ 5 h 53"/>
                <a:gd name="T18" fmla="*/ 138 w 405"/>
                <a:gd name="T19" fmla="*/ 6 h 53"/>
                <a:gd name="T20" fmla="*/ 162 w 405"/>
                <a:gd name="T21" fmla="*/ 7 h 53"/>
                <a:gd name="T22" fmla="*/ 186 w 405"/>
                <a:gd name="T23" fmla="*/ 8 h 53"/>
                <a:gd name="T24" fmla="*/ 211 w 405"/>
                <a:gd name="T25" fmla="*/ 10 h 53"/>
                <a:gd name="T26" fmla="*/ 235 w 405"/>
                <a:gd name="T27" fmla="*/ 11 h 53"/>
                <a:gd name="T28" fmla="*/ 259 w 405"/>
                <a:gd name="T29" fmla="*/ 12 h 53"/>
                <a:gd name="T30" fmla="*/ 283 w 405"/>
                <a:gd name="T31" fmla="*/ 13 h 53"/>
                <a:gd name="T32" fmla="*/ 307 w 405"/>
                <a:gd name="T33" fmla="*/ 14 h 53"/>
                <a:gd name="T34" fmla="*/ 332 w 405"/>
                <a:gd name="T35" fmla="*/ 15 h 53"/>
                <a:gd name="T36" fmla="*/ 356 w 405"/>
                <a:gd name="T37" fmla="*/ 17 h 53"/>
                <a:gd name="T38" fmla="*/ 381 w 405"/>
                <a:gd name="T39" fmla="*/ 18 h 53"/>
                <a:gd name="T40" fmla="*/ 405 w 405"/>
                <a:gd name="T41" fmla="*/ 19 h 53"/>
                <a:gd name="T42" fmla="*/ 400 w 405"/>
                <a:gd name="T43" fmla="*/ 28 h 53"/>
                <a:gd name="T44" fmla="*/ 394 w 405"/>
                <a:gd name="T45" fmla="*/ 37 h 53"/>
                <a:gd name="T46" fmla="*/ 389 w 405"/>
                <a:gd name="T47" fmla="*/ 45 h 53"/>
                <a:gd name="T48" fmla="*/ 384 w 405"/>
                <a:gd name="T49" fmla="*/ 53 h 53"/>
                <a:gd name="T50" fmla="*/ 359 w 405"/>
                <a:gd name="T51" fmla="*/ 52 h 53"/>
                <a:gd name="T52" fmla="*/ 335 w 405"/>
                <a:gd name="T53" fmla="*/ 51 h 53"/>
                <a:gd name="T54" fmla="*/ 311 w 405"/>
                <a:gd name="T55" fmla="*/ 50 h 53"/>
                <a:gd name="T56" fmla="*/ 287 w 405"/>
                <a:gd name="T57" fmla="*/ 48 h 53"/>
                <a:gd name="T58" fmla="*/ 264 w 405"/>
                <a:gd name="T59" fmla="*/ 46 h 53"/>
                <a:gd name="T60" fmla="*/ 239 w 405"/>
                <a:gd name="T61" fmla="*/ 45 h 53"/>
                <a:gd name="T62" fmla="*/ 215 w 405"/>
                <a:gd name="T63" fmla="*/ 44 h 53"/>
                <a:gd name="T64" fmla="*/ 192 w 405"/>
                <a:gd name="T65" fmla="*/ 43 h 53"/>
                <a:gd name="T66" fmla="*/ 168 w 405"/>
                <a:gd name="T67" fmla="*/ 42 h 53"/>
                <a:gd name="T68" fmla="*/ 144 w 405"/>
                <a:gd name="T69" fmla="*/ 41 h 53"/>
                <a:gd name="T70" fmla="*/ 120 w 405"/>
                <a:gd name="T71" fmla="*/ 38 h 53"/>
                <a:gd name="T72" fmla="*/ 97 w 405"/>
                <a:gd name="T73" fmla="*/ 37 h 53"/>
                <a:gd name="T74" fmla="*/ 72 w 405"/>
                <a:gd name="T75" fmla="*/ 36 h 53"/>
                <a:gd name="T76" fmla="*/ 48 w 405"/>
                <a:gd name="T77" fmla="*/ 35 h 53"/>
                <a:gd name="T78" fmla="*/ 24 w 405"/>
                <a:gd name="T79" fmla="*/ 33 h 53"/>
                <a:gd name="T80" fmla="*/ 0 w 405"/>
                <a:gd name="T81" fmla="*/ 3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5" h="53">
                  <a:moveTo>
                    <a:pt x="0" y="31"/>
                  </a:moveTo>
                  <a:lnTo>
                    <a:pt x="4" y="23"/>
                  </a:lnTo>
                  <a:lnTo>
                    <a:pt x="8" y="15"/>
                  </a:lnTo>
                  <a:lnTo>
                    <a:pt x="11" y="8"/>
                  </a:lnTo>
                  <a:lnTo>
                    <a:pt x="16" y="0"/>
                  </a:lnTo>
                  <a:lnTo>
                    <a:pt x="40" y="2"/>
                  </a:lnTo>
                  <a:lnTo>
                    <a:pt x="65" y="3"/>
                  </a:lnTo>
                  <a:lnTo>
                    <a:pt x="90" y="4"/>
                  </a:lnTo>
                  <a:lnTo>
                    <a:pt x="114" y="5"/>
                  </a:lnTo>
                  <a:lnTo>
                    <a:pt x="138" y="6"/>
                  </a:lnTo>
                  <a:lnTo>
                    <a:pt x="162" y="7"/>
                  </a:lnTo>
                  <a:lnTo>
                    <a:pt x="186" y="8"/>
                  </a:lnTo>
                  <a:lnTo>
                    <a:pt x="211" y="10"/>
                  </a:lnTo>
                  <a:lnTo>
                    <a:pt x="235" y="11"/>
                  </a:lnTo>
                  <a:lnTo>
                    <a:pt x="259" y="12"/>
                  </a:lnTo>
                  <a:lnTo>
                    <a:pt x="283" y="13"/>
                  </a:lnTo>
                  <a:lnTo>
                    <a:pt x="307" y="14"/>
                  </a:lnTo>
                  <a:lnTo>
                    <a:pt x="332" y="15"/>
                  </a:lnTo>
                  <a:lnTo>
                    <a:pt x="356" y="17"/>
                  </a:lnTo>
                  <a:lnTo>
                    <a:pt x="381" y="18"/>
                  </a:lnTo>
                  <a:lnTo>
                    <a:pt x="405" y="19"/>
                  </a:lnTo>
                  <a:lnTo>
                    <a:pt x="400" y="28"/>
                  </a:lnTo>
                  <a:lnTo>
                    <a:pt x="394" y="37"/>
                  </a:lnTo>
                  <a:lnTo>
                    <a:pt x="389" y="45"/>
                  </a:lnTo>
                  <a:lnTo>
                    <a:pt x="384" y="53"/>
                  </a:lnTo>
                  <a:lnTo>
                    <a:pt x="359" y="52"/>
                  </a:lnTo>
                  <a:lnTo>
                    <a:pt x="335" y="51"/>
                  </a:lnTo>
                  <a:lnTo>
                    <a:pt x="311" y="50"/>
                  </a:lnTo>
                  <a:lnTo>
                    <a:pt x="287" y="48"/>
                  </a:lnTo>
                  <a:lnTo>
                    <a:pt x="264" y="46"/>
                  </a:lnTo>
                  <a:lnTo>
                    <a:pt x="239" y="45"/>
                  </a:lnTo>
                  <a:lnTo>
                    <a:pt x="215" y="44"/>
                  </a:lnTo>
                  <a:lnTo>
                    <a:pt x="192" y="43"/>
                  </a:lnTo>
                  <a:lnTo>
                    <a:pt x="168" y="42"/>
                  </a:lnTo>
                  <a:lnTo>
                    <a:pt x="144" y="41"/>
                  </a:lnTo>
                  <a:lnTo>
                    <a:pt x="120" y="38"/>
                  </a:lnTo>
                  <a:lnTo>
                    <a:pt x="97" y="37"/>
                  </a:lnTo>
                  <a:lnTo>
                    <a:pt x="72" y="36"/>
                  </a:lnTo>
                  <a:lnTo>
                    <a:pt x="48" y="35"/>
                  </a:lnTo>
                  <a:lnTo>
                    <a:pt x="24" y="33"/>
                  </a:lnTo>
                  <a:lnTo>
                    <a:pt x="0" y="31"/>
                  </a:lnTo>
                  <a:close/>
                </a:path>
              </a:pathLst>
            </a:custGeom>
            <a:solidFill>
              <a:srgbClr val="3D47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58"/>
            <p:cNvSpPr>
              <a:spLocks/>
            </p:cNvSpPr>
            <p:nvPr/>
          </p:nvSpPr>
          <p:spPr bwMode="auto">
            <a:xfrm>
              <a:off x="4357688" y="3886200"/>
              <a:ext cx="320675" cy="41275"/>
            </a:xfrm>
            <a:custGeom>
              <a:avLst/>
              <a:gdLst>
                <a:gd name="T0" fmla="*/ 0 w 403"/>
                <a:gd name="T1" fmla="*/ 31 h 53"/>
                <a:gd name="T2" fmla="*/ 3 w 403"/>
                <a:gd name="T3" fmla="*/ 23 h 53"/>
                <a:gd name="T4" fmla="*/ 7 w 403"/>
                <a:gd name="T5" fmla="*/ 15 h 53"/>
                <a:gd name="T6" fmla="*/ 10 w 403"/>
                <a:gd name="T7" fmla="*/ 8 h 53"/>
                <a:gd name="T8" fmla="*/ 15 w 403"/>
                <a:gd name="T9" fmla="*/ 0 h 53"/>
                <a:gd name="T10" fmla="*/ 39 w 403"/>
                <a:gd name="T11" fmla="*/ 1 h 53"/>
                <a:gd name="T12" fmla="*/ 63 w 403"/>
                <a:gd name="T13" fmla="*/ 2 h 53"/>
                <a:gd name="T14" fmla="*/ 87 w 403"/>
                <a:gd name="T15" fmla="*/ 3 h 53"/>
                <a:gd name="T16" fmla="*/ 112 w 403"/>
                <a:gd name="T17" fmla="*/ 5 h 53"/>
                <a:gd name="T18" fmla="*/ 136 w 403"/>
                <a:gd name="T19" fmla="*/ 6 h 53"/>
                <a:gd name="T20" fmla="*/ 160 w 403"/>
                <a:gd name="T21" fmla="*/ 7 h 53"/>
                <a:gd name="T22" fmla="*/ 184 w 403"/>
                <a:gd name="T23" fmla="*/ 8 h 53"/>
                <a:gd name="T24" fmla="*/ 210 w 403"/>
                <a:gd name="T25" fmla="*/ 9 h 53"/>
                <a:gd name="T26" fmla="*/ 234 w 403"/>
                <a:gd name="T27" fmla="*/ 10 h 53"/>
                <a:gd name="T28" fmla="*/ 258 w 403"/>
                <a:gd name="T29" fmla="*/ 12 h 53"/>
                <a:gd name="T30" fmla="*/ 282 w 403"/>
                <a:gd name="T31" fmla="*/ 13 h 53"/>
                <a:gd name="T32" fmla="*/ 306 w 403"/>
                <a:gd name="T33" fmla="*/ 14 h 53"/>
                <a:gd name="T34" fmla="*/ 331 w 403"/>
                <a:gd name="T35" fmla="*/ 15 h 53"/>
                <a:gd name="T36" fmla="*/ 355 w 403"/>
                <a:gd name="T37" fmla="*/ 17 h 53"/>
                <a:gd name="T38" fmla="*/ 379 w 403"/>
                <a:gd name="T39" fmla="*/ 18 h 53"/>
                <a:gd name="T40" fmla="*/ 403 w 403"/>
                <a:gd name="T41" fmla="*/ 20 h 53"/>
                <a:gd name="T42" fmla="*/ 399 w 403"/>
                <a:gd name="T43" fmla="*/ 28 h 53"/>
                <a:gd name="T44" fmla="*/ 394 w 403"/>
                <a:gd name="T45" fmla="*/ 36 h 53"/>
                <a:gd name="T46" fmla="*/ 389 w 403"/>
                <a:gd name="T47" fmla="*/ 45 h 53"/>
                <a:gd name="T48" fmla="*/ 385 w 403"/>
                <a:gd name="T49" fmla="*/ 53 h 53"/>
                <a:gd name="T50" fmla="*/ 360 w 403"/>
                <a:gd name="T51" fmla="*/ 52 h 53"/>
                <a:gd name="T52" fmla="*/ 336 w 403"/>
                <a:gd name="T53" fmla="*/ 50 h 53"/>
                <a:gd name="T54" fmla="*/ 312 w 403"/>
                <a:gd name="T55" fmla="*/ 48 h 53"/>
                <a:gd name="T56" fmla="*/ 288 w 403"/>
                <a:gd name="T57" fmla="*/ 47 h 53"/>
                <a:gd name="T58" fmla="*/ 264 w 403"/>
                <a:gd name="T59" fmla="*/ 46 h 53"/>
                <a:gd name="T60" fmla="*/ 241 w 403"/>
                <a:gd name="T61" fmla="*/ 44 h 53"/>
                <a:gd name="T62" fmla="*/ 216 w 403"/>
                <a:gd name="T63" fmla="*/ 43 h 53"/>
                <a:gd name="T64" fmla="*/ 192 w 403"/>
                <a:gd name="T65" fmla="*/ 41 h 53"/>
                <a:gd name="T66" fmla="*/ 168 w 403"/>
                <a:gd name="T67" fmla="*/ 40 h 53"/>
                <a:gd name="T68" fmla="*/ 144 w 403"/>
                <a:gd name="T69" fmla="*/ 39 h 53"/>
                <a:gd name="T70" fmla="*/ 121 w 403"/>
                <a:gd name="T71" fmla="*/ 38 h 53"/>
                <a:gd name="T72" fmla="*/ 97 w 403"/>
                <a:gd name="T73" fmla="*/ 37 h 53"/>
                <a:gd name="T74" fmla="*/ 72 w 403"/>
                <a:gd name="T75" fmla="*/ 35 h 53"/>
                <a:gd name="T76" fmla="*/ 48 w 403"/>
                <a:gd name="T77" fmla="*/ 33 h 53"/>
                <a:gd name="T78" fmla="*/ 24 w 403"/>
                <a:gd name="T79" fmla="*/ 32 h 53"/>
                <a:gd name="T80" fmla="*/ 0 w 403"/>
                <a:gd name="T81" fmla="*/ 3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3" h="53">
                  <a:moveTo>
                    <a:pt x="0" y="31"/>
                  </a:moveTo>
                  <a:lnTo>
                    <a:pt x="3" y="23"/>
                  </a:lnTo>
                  <a:lnTo>
                    <a:pt x="7" y="15"/>
                  </a:lnTo>
                  <a:lnTo>
                    <a:pt x="10" y="8"/>
                  </a:lnTo>
                  <a:lnTo>
                    <a:pt x="15" y="0"/>
                  </a:lnTo>
                  <a:lnTo>
                    <a:pt x="39" y="1"/>
                  </a:lnTo>
                  <a:lnTo>
                    <a:pt x="63" y="2"/>
                  </a:lnTo>
                  <a:lnTo>
                    <a:pt x="87" y="3"/>
                  </a:lnTo>
                  <a:lnTo>
                    <a:pt x="112" y="5"/>
                  </a:lnTo>
                  <a:lnTo>
                    <a:pt x="136" y="6"/>
                  </a:lnTo>
                  <a:lnTo>
                    <a:pt x="160" y="7"/>
                  </a:lnTo>
                  <a:lnTo>
                    <a:pt x="184" y="8"/>
                  </a:lnTo>
                  <a:lnTo>
                    <a:pt x="210" y="9"/>
                  </a:lnTo>
                  <a:lnTo>
                    <a:pt x="234" y="10"/>
                  </a:lnTo>
                  <a:lnTo>
                    <a:pt x="258" y="12"/>
                  </a:lnTo>
                  <a:lnTo>
                    <a:pt x="282" y="13"/>
                  </a:lnTo>
                  <a:lnTo>
                    <a:pt x="306" y="14"/>
                  </a:lnTo>
                  <a:lnTo>
                    <a:pt x="331" y="15"/>
                  </a:lnTo>
                  <a:lnTo>
                    <a:pt x="355" y="17"/>
                  </a:lnTo>
                  <a:lnTo>
                    <a:pt x="379" y="18"/>
                  </a:lnTo>
                  <a:lnTo>
                    <a:pt x="403" y="20"/>
                  </a:lnTo>
                  <a:lnTo>
                    <a:pt x="399" y="28"/>
                  </a:lnTo>
                  <a:lnTo>
                    <a:pt x="394" y="36"/>
                  </a:lnTo>
                  <a:lnTo>
                    <a:pt x="389" y="45"/>
                  </a:lnTo>
                  <a:lnTo>
                    <a:pt x="385" y="53"/>
                  </a:lnTo>
                  <a:lnTo>
                    <a:pt x="360" y="52"/>
                  </a:lnTo>
                  <a:lnTo>
                    <a:pt x="336" y="50"/>
                  </a:lnTo>
                  <a:lnTo>
                    <a:pt x="312" y="48"/>
                  </a:lnTo>
                  <a:lnTo>
                    <a:pt x="288" y="47"/>
                  </a:lnTo>
                  <a:lnTo>
                    <a:pt x="264" y="46"/>
                  </a:lnTo>
                  <a:lnTo>
                    <a:pt x="241" y="44"/>
                  </a:lnTo>
                  <a:lnTo>
                    <a:pt x="216" y="43"/>
                  </a:lnTo>
                  <a:lnTo>
                    <a:pt x="192" y="41"/>
                  </a:lnTo>
                  <a:lnTo>
                    <a:pt x="168" y="40"/>
                  </a:lnTo>
                  <a:lnTo>
                    <a:pt x="144" y="39"/>
                  </a:lnTo>
                  <a:lnTo>
                    <a:pt x="121" y="38"/>
                  </a:lnTo>
                  <a:lnTo>
                    <a:pt x="97" y="37"/>
                  </a:lnTo>
                  <a:lnTo>
                    <a:pt x="72" y="35"/>
                  </a:lnTo>
                  <a:lnTo>
                    <a:pt x="48" y="33"/>
                  </a:lnTo>
                  <a:lnTo>
                    <a:pt x="24" y="32"/>
                  </a:lnTo>
                  <a:lnTo>
                    <a:pt x="0" y="31"/>
                  </a:lnTo>
                  <a:close/>
                </a:path>
              </a:pathLst>
            </a:custGeom>
            <a:solidFill>
              <a:srgbClr val="424C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59"/>
            <p:cNvSpPr>
              <a:spLocks/>
            </p:cNvSpPr>
            <p:nvPr/>
          </p:nvSpPr>
          <p:spPr bwMode="auto">
            <a:xfrm>
              <a:off x="4357688" y="3889375"/>
              <a:ext cx="319087" cy="41275"/>
            </a:xfrm>
            <a:custGeom>
              <a:avLst/>
              <a:gdLst>
                <a:gd name="T0" fmla="*/ 0 w 401"/>
                <a:gd name="T1" fmla="*/ 30 h 51"/>
                <a:gd name="T2" fmla="*/ 3 w 401"/>
                <a:gd name="T3" fmla="*/ 21 h 51"/>
                <a:gd name="T4" fmla="*/ 7 w 401"/>
                <a:gd name="T5" fmla="*/ 15 h 51"/>
                <a:gd name="T6" fmla="*/ 9 w 401"/>
                <a:gd name="T7" fmla="*/ 7 h 51"/>
                <a:gd name="T8" fmla="*/ 12 w 401"/>
                <a:gd name="T9" fmla="*/ 0 h 51"/>
                <a:gd name="T10" fmla="*/ 37 w 401"/>
                <a:gd name="T11" fmla="*/ 1 h 51"/>
                <a:gd name="T12" fmla="*/ 61 w 401"/>
                <a:gd name="T13" fmla="*/ 2 h 51"/>
                <a:gd name="T14" fmla="*/ 85 w 401"/>
                <a:gd name="T15" fmla="*/ 3 h 51"/>
                <a:gd name="T16" fmla="*/ 109 w 401"/>
                <a:gd name="T17" fmla="*/ 4 h 51"/>
                <a:gd name="T18" fmla="*/ 133 w 401"/>
                <a:gd name="T19" fmla="*/ 5 h 51"/>
                <a:gd name="T20" fmla="*/ 158 w 401"/>
                <a:gd name="T21" fmla="*/ 7 h 51"/>
                <a:gd name="T22" fmla="*/ 182 w 401"/>
                <a:gd name="T23" fmla="*/ 8 h 51"/>
                <a:gd name="T24" fmla="*/ 207 w 401"/>
                <a:gd name="T25" fmla="*/ 9 h 51"/>
                <a:gd name="T26" fmla="*/ 231 w 401"/>
                <a:gd name="T27" fmla="*/ 11 h 51"/>
                <a:gd name="T28" fmla="*/ 256 w 401"/>
                <a:gd name="T29" fmla="*/ 12 h 51"/>
                <a:gd name="T30" fmla="*/ 280 w 401"/>
                <a:gd name="T31" fmla="*/ 13 h 51"/>
                <a:gd name="T32" fmla="*/ 304 w 401"/>
                <a:gd name="T33" fmla="*/ 15 h 51"/>
                <a:gd name="T34" fmla="*/ 328 w 401"/>
                <a:gd name="T35" fmla="*/ 16 h 51"/>
                <a:gd name="T36" fmla="*/ 352 w 401"/>
                <a:gd name="T37" fmla="*/ 17 h 51"/>
                <a:gd name="T38" fmla="*/ 377 w 401"/>
                <a:gd name="T39" fmla="*/ 18 h 51"/>
                <a:gd name="T40" fmla="*/ 401 w 401"/>
                <a:gd name="T41" fmla="*/ 19 h 51"/>
                <a:gd name="T42" fmla="*/ 396 w 401"/>
                <a:gd name="T43" fmla="*/ 27 h 51"/>
                <a:gd name="T44" fmla="*/ 393 w 401"/>
                <a:gd name="T45" fmla="*/ 35 h 51"/>
                <a:gd name="T46" fmla="*/ 389 w 401"/>
                <a:gd name="T47" fmla="*/ 43 h 51"/>
                <a:gd name="T48" fmla="*/ 387 w 401"/>
                <a:gd name="T49" fmla="*/ 51 h 51"/>
                <a:gd name="T50" fmla="*/ 363 w 401"/>
                <a:gd name="T51" fmla="*/ 50 h 51"/>
                <a:gd name="T52" fmla="*/ 337 w 401"/>
                <a:gd name="T53" fmla="*/ 49 h 51"/>
                <a:gd name="T54" fmla="*/ 313 w 401"/>
                <a:gd name="T55" fmla="*/ 48 h 51"/>
                <a:gd name="T56" fmla="*/ 289 w 401"/>
                <a:gd name="T57" fmla="*/ 46 h 51"/>
                <a:gd name="T58" fmla="*/ 265 w 401"/>
                <a:gd name="T59" fmla="*/ 45 h 51"/>
                <a:gd name="T60" fmla="*/ 241 w 401"/>
                <a:gd name="T61" fmla="*/ 43 h 51"/>
                <a:gd name="T62" fmla="*/ 216 w 401"/>
                <a:gd name="T63" fmla="*/ 42 h 51"/>
                <a:gd name="T64" fmla="*/ 192 w 401"/>
                <a:gd name="T65" fmla="*/ 41 h 51"/>
                <a:gd name="T66" fmla="*/ 168 w 401"/>
                <a:gd name="T67" fmla="*/ 40 h 51"/>
                <a:gd name="T68" fmla="*/ 144 w 401"/>
                <a:gd name="T69" fmla="*/ 39 h 51"/>
                <a:gd name="T70" fmla="*/ 121 w 401"/>
                <a:gd name="T71" fmla="*/ 36 h 51"/>
                <a:gd name="T72" fmla="*/ 97 w 401"/>
                <a:gd name="T73" fmla="*/ 35 h 51"/>
                <a:gd name="T74" fmla="*/ 72 w 401"/>
                <a:gd name="T75" fmla="*/ 34 h 51"/>
                <a:gd name="T76" fmla="*/ 48 w 401"/>
                <a:gd name="T77" fmla="*/ 33 h 51"/>
                <a:gd name="T78" fmla="*/ 24 w 401"/>
                <a:gd name="T79" fmla="*/ 31 h 51"/>
                <a:gd name="T80" fmla="*/ 0 w 401"/>
                <a:gd name="T81" fmla="*/ 3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1" h="51">
                  <a:moveTo>
                    <a:pt x="0" y="30"/>
                  </a:moveTo>
                  <a:lnTo>
                    <a:pt x="3" y="21"/>
                  </a:lnTo>
                  <a:lnTo>
                    <a:pt x="7" y="15"/>
                  </a:lnTo>
                  <a:lnTo>
                    <a:pt x="9" y="7"/>
                  </a:lnTo>
                  <a:lnTo>
                    <a:pt x="12" y="0"/>
                  </a:lnTo>
                  <a:lnTo>
                    <a:pt x="37" y="1"/>
                  </a:lnTo>
                  <a:lnTo>
                    <a:pt x="61" y="2"/>
                  </a:lnTo>
                  <a:lnTo>
                    <a:pt x="85" y="3"/>
                  </a:lnTo>
                  <a:lnTo>
                    <a:pt x="109" y="4"/>
                  </a:lnTo>
                  <a:lnTo>
                    <a:pt x="133" y="5"/>
                  </a:lnTo>
                  <a:lnTo>
                    <a:pt x="158" y="7"/>
                  </a:lnTo>
                  <a:lnTo>
                    <a:pt x="182" y="8"/>
                  </a:lnTo>
                  <a:lnTo>
                    <a:pt x="207" y="9"/>
                  </a:lnTo>
                  <a:lnTo>
                    <a:pt x="231" y="11"/>
                  </a:lnTo>
                  <a:lnTo>
                    <a:pt x="256" y="12"/>
                  </a:lnTo>
                  <a:lnTo>
                    <a:pt x="280" y="13"/>
                  </a:lnTo>
                  <a:lnTo>
                    <a:pt x="304" y="15"/>
                  </a:lnTo>
                  <a:lnTo>
                    <a:pt x="328" y="16"/>
                  </a:lnTo>
                  <a:lnTo>
                    <a:pt x="352" y="17"/>
                  </a:lnTo>
                  <a:lnTo>
                    <a:pt x="377" y="18"/>
                  </a:lnTo>
                  <a:lnTo>
                    <a:pt x="401" y="19"/>
                  </a:lnTo>
                  <a:lnTo>
                    <a:pt x="396" y="27"/>
                  </a:lnTo>
                  <a:lnTo>
                    <a:pt x="393" y="35"/>
                  </a:lnTo>
                  <a:lnTo>
                    <a:pt x="389" y="43"/>
                  </a:lnTo>
                  <a:lnTo>
                    <a:pt x="387" y="51"/>
                  </a:lnTo>
                  <a:lnTo>
                    <a:pt x="363" y="50"/>
                  </a:lnTo>
                  <a:lnTo>
                    <a:pt x="337" y="49"/>
                  </a:lnTo>
                  <a:lnTo>
                    <a:pt x="313" y="48"/>
                  </a:lnTo>
                  <a:lnTo>
                    <a:pt x="289" y="46"/>
                  </a:lnTo>
                  <a:lnTo>
                    <a:pt x="265" y="45"/>
                  </a:lnTo>
                  <a:lnTo>
                    <a:pt x="241" y="43"/>
                  </a:lnTo>
                  <a:lnTo>
                    <a:pt x="216" y="42"/>
                  </a:lnTo>
                  <a:lnTo>
                    <a:pt x="192" y="41"/>
                  </a:lnTo>
                  <a:lnTo>
                    <a:pt x="168" y="40"/>
                  </a:lnTo>
                  <a:lnTo>
                    <a:pt x="144" y="39"/>
                  </a:lnTo>
                  <a:lnTo>
                    <a:pt x="121" y="36"/>
                  </a:lnTo>
                  <a:lnTo>
                    <a:pt x="97" y="35"/>
                  </a:lnTo>
                  <a:lnTo>
                    <a:pt x="72" y="34"/>
                  </a:lnTo>
                  <a:lnTo>
                    <a:pt x="48" y="33"/>
                  </a:lnTo>
                  <a:lnTo>
                    <a:pt x="24" y="31"/>
                  </a:lnTo>
                  <a:lnTo>
                    <a:pt x="0" y="30"/>
                  </a:lnTo>
                  <a:close/>
                </a:path>
              </a:pathLst>
            </a:custGeom>
            <a:solidFill>
              <a:srgbClr val="444F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60"/>
            <p:cNvSpPr>
              <a:spLocks/>
            </p:cNvSpPr>
            <p:nvPr/>
          </p:nvSpPr>
          <p:spPr bwMode="auto">
            <a:xfrm>
              <a:off x="4357688" y="3894138"/>
              <a:ext cx="317500" cy="39688"/>
            </a:xfrm>
            <a:custGeom>
              <a:avLst/>
              <a:gdLst>
                <a:gd name="T0" fmla="*/ 0 w 399"/>
                <a:gd name="T1" fmla="*/ 30 h 51"/>
                <a:gd name="T2" fmla="*/ 2 w 399"/>
                <a:gd name="T3" fmla="*/ 22 h 51"/>
                <a:gd name="T4" fmla="*/ 6 w 399"/>
                <a:gd name="T5" fmla="*/ 15 h 51"/>
                <a:gd name="T6" fmla="*/ 8 w 399"/>
                <a:gd name="T7" fmla="*/ 8 h 51"/>
                <a:gd name="T8" fmla="*/ 11 w 399"/>
                <a:gd name="T9" fmla="*/ 0 h 51"/>
                <a:gd name="T10" fmla="*/ 35 w 399"/>
                <a:gd name="T11" fmla="*/ 1 h 51"/>
                <a:gd name="T12" fmla="*/ 60 w 399"/>
                <a:gd name="T13" fmla="*/ 3 h 51"/>
                <a:gd name="T14" fmla="*/ 84 w 399"/>
                <a:gd name="T15" fmla="*/ 4 h 51"/>
                <a:gd name="T16" fmla="*/ 108 w 399"/>
                <a:gd name="T17" fmla="*/ 5 h 51"/>
                <a:gd name="T18" fmla="*/ 132 w 399"/>
                <a:gd name="T19" fmla="*/ 6 h 51"/>
                <a:gd name="T20" fmla="*/ 156 w 399"/>
                <a:gd name="T21" fmla="*/ 7 h 51"/>
                <a:gd name="T22" fmla="*/ 181 w 399"/>
                <a:gd name="T23" fmla="*/ 8 h 51"/>
                <a:gd name="T24" fmla="*/ 205 w 399"/>
                <a:gd name="T25" fmla="*/ 9 h 51"/>
                <a:gd name="T26" fmla="*/ 229 w 399"/>
                <a:gd name="T27" fmla="*/ 11 h 51"/>
                <a:gd name="T28" fmla="*/ 253 w 399"/>
                <a:gd name="T29" fmla="*/ 12 h 51"/>
                <a:gd name="T30" fmla="*/ 277 w 399"/>
                <a:gd name="T31" fmla="*/ 13 h 51"/>
                <a:gd name="T32" fmla="*/ 302 w 399"/>
                <a:gd name="T33" fmla="*/ 15 h 51"/>
                <a:gd name="T34" fmla="*/ 326 w 399"/>
                <a:gd name="T35" fmla="*/ 16 h 51"/>
                <a:gd name="T36" fmla="*/ 350 w 399"/>
                <a:gd name="T37" fmla="*/ 17 h 51"/>
                <a:gd name="T38" fmla="*/ 374 w 399"/>
                <a:gd name="T39" fmla="*/ 19 h 51"/>
                <a:gd name="T40" fmla="*/ 399 w 399"/>
                <a:gd name="T41" fmla="*/ 20 h 51"/>
                <a:gd name="T42" fmla="*/ 395 w 399"/>
                <a:gd name="T43" fmla="*/ 28 h 51"/>
                <a:gd name="T44" fmla="*/ 393 w 399"/>
                <a:gd name="T45" fmla="*/ 35 h 51"/>
                <a:gd name="T46" fmla="*/ 389 w 399"/>
                <a:gd name="T47" fmla="*/ 43 h 51"/>
                <a:gd name="T48" fmla="*/ 387 w 399"/>
                <a:gd name="T49" fmla="*/ 51 h 51"/>
                <a:gd name="T50" fmla="*/ 363 w 399"/>
                <a:gd name="T51" fmla="*/ 50 h 51"/>
                <a:gd name="T52" fmla="*/ 339 w 399"/>
                <a:gd name="T53" fmla="*/ 49 h 51"/>
                <a:gd name="T54" fmla="*/ 314 w 399"/>
                <a:gd name="T55" fmla="*/ 47 h 51"/>
                <a:gd name="T56" fmla="*/ 290 w 399"/>
                <a:gd name="T57" fmla="*/ 45 h 51"/>
                <a:gd name="T58" fmla="*/ 266 w 399"/>
                <a:gd name="T59" fmla="*/ 44 h 51"/>
                <a:gd name="T60" fmla="*/ 242 w 399"/>
                <a:gd name="T61" fmla="*/ 43 h 51"/>
                <a:gd name="T62" fmla="*/ 218 w 399"/>
                <a:gd name="T63" fmla="*/ 42 h 51"/>
                <a:gd name="T64" fmla="*/ 193 w 399"/>
                <a:gd name="T65" fmla="*/ 41 h 51"/>
                <a:gd name="T66" fmla="*/ 169 w 399"/>
                <a:gd name="T67" fmla="*/ 39 h 51"/>
                <a:gd name="T68" fmla="*/ 145 w 399"/>
                <a:gd name="T69" fmla="*/ 38 h 51"/>
                <a:gd name="T70" fmla="*/ 121 w 399"/>
                <a:gd name="T71" fmla="*/ 37 h 51"/>
                <a:gd name="T72" fmla="*/ 97 w 399"/>
                <a:gd name="T73" fmla="*/ 35 h 51"/>
                <a:gd name="T74" fmla="*/ 72 w 399"/>
                <a:gd name="T75" fmla="*/ 34 h 51"/>
                <a:gd name="T76" fmla="*/ 48 w 399"/>
                <a:gd name="T77" fmla="*/ 32 h 51"/>
                <a:gd name="T78" fmla="*/ 24 w 399"/>
                <a:gd name="T79" fmla="*/ 31 h 51"/>
                <a:gd name="T80" fmla="*/ 0 w 399"/>
                <a:gd name="T81" fmla="*/ 3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9" h="51">
                  <a:moveTo>
                    <a:pt x="0" y="30"/>
                  </a:moveTo>
                  <a:lnTo>
                    <a:pt x="2" y="22"/>
                  </a:lnTo>
                  <a:lnTo>
                    <a:pt x="6" y="15"/>
                  </a:lnTo>
                  <a:lnTo>
                    <a:pt x="8" y="8"/>
                  </a:lnTo>
                  <a:lnTo>
                    <a:pt x="11" y="0"/>
                  </a:lnTo>
                  <a:lnTo>
                    <a:pt x="35" y="1"/>
                  </a:lnTo>
                  <a:lnTo>
                    <a:pt x="60" y="3"/>
                  </a:lnTo>
                  <a:lnTo>
                    <a:pt x="84" y="4"/>
                  </a:lnTo>
                  <a:lnTo>
                    <a:pt x="108" y="5"/>
                  </a:lnTo>
                  <a:lnTo>
                    <a:pt x="132" y="6"/>
                  </a:lnTo>
                  <a:lnTo>
                    <a:pt x="156" y="7"/>
                  </a:lnTo>
                  <a:lnTo>
                    <a:pt x="181" y="8"/>
                  </a:lnTo>
                  <a:lnTo>
                    <a:pt x="205" y="9"/>
                  </a:lnTo>
                  <a:lnTo>
                    <a:pt x="229" y="11"/>
                  </a:lnTo>
                  <a:lnTo>
                    <a:pt x="253" y="12"/>
                  </a:lnTo>
                  <a:lnTo>
                    <a:pt x="277" y="13"/>
                  </a:lnTo>
                  <a:lnTo>
                    <a:pt x="302" y="15"/>
                  </a:lnTo>
                  <a:lnTo>
                    <a:pt x="326" y="16"/>
                  </a:lnTo>
                  <a:lnTo>
                    <a:pt x="350" y="17"/>
                  </a:lnTo>
                  <a:lnTo>
                    <a:pt x="374" y="19"/>
                  </a:lnTo>
                  <a:lnTo>
                    <a:pt x="399" y="20"/>
                  </a:lnTo>
                  <a:lnTo>
                    <a:pt x="395" y="28"/>
                  </a:lnTo>
                  <a:lnTo>
                    <a:pt x="393" y="35"/>
                  </a:lnTo>
                  <a:lnTo>
                    <a:pt x="389" y="43"/>
                  </a:lnTo>
                  <a:lnTo>
                    <a:pt x="387" y="51"/>
                  </a:lnTo>
                  <a:lnTo>
                    <a:pt x="363" y="50"/>
                  </a:lnTo>
                  <a:lnTo>
                    <a:pt x="339" y="49"/>
                  </a:lnTo>
                  <a:lnTo>
                    <a:pt x="314" y="47"/>
                  </a:lnTo>
                  <a:lnTo>
                    <a:pt x="290" y="45"/>
                  </a:lnTo>
                  <a:lnTo>
                    <a:pt x="266" y="44"/>
                  </a:lnTo>
                  <a:lnTo>
                    <a:pt x="242" y="43"/>
                  </a:lnTo>
                  <a:lnTo>
                    <a:pt x="218" y="42"/>
                  </a:lnTo>
                  <a:lnTo>
                    <a:pt x="193" y="41"/>
                  </a:lnTo>
                  <a:lnTo>
                    <a:pt x="169" y="39"/>
                  </a:lnTo>
                  <a:lnTo>
                    <a:pt x="145" y="38"/>
                  </a:lnTo>
                  <a:lnTo>
                    <a:pt x="121" y="37"/>
                  </a:lnTo>
                  <a:lnTo>
                    <a:pt x="97" y="35"/>
                  </a:lnTo>
                  <a:lnTo>
                    <a:pt x="72" y="34"/>
                  </a:lnTo>
                  <a:lnTo>
                    <a:pt x="48" y="32"/>
                  </a:lnTo>
                  <a:lnTo>
                    <a:pt x="24" y="31"/>
                  </a:lnTo>
                  <a:lnTo>
                    <a:pt x="0" y="30"/>
                  </a:lnTo>
                  <a:close/>
                </a:path>
              </a:pathLst>
            </a:custGeom>
            <a:solidFill>
              <a:srgbClr val="4954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61"/>
            <p:cNvSpPr>
              <a:spLocks/>
            </p:cNvSpPr>
            <p:nvPr/>
          </p:nvSpPr>
          <p:spPr bwMode="auto">
            <a:xfrm>
              <a:off x="4357688" y="3897313"/>
              <a:ext cx="315912" cy="39688"/>
            </a:xfrm>
            <a:custGeom>
              <a:avLst/>
              <a:gdLst>
                <a:gd name="T0" fmla="*/ 0 w 396"/>
                <a:gd name="T1" fmla="*/ 29 h 50"/>
                <a:gd name="T2" fmla="*/ 2 w 396"/>
                <a:gd name="T3" fmla="*/ 22 h 50"/>
                <a:gd name="T4" fmla="*/ 4 w 396"/>
                <a:gd name="T5" fmla="*/ 14 h 50"/>
                <a:gd name="T6" fmla="*/ 7 w 396"/>
                <a:gd name="T7" fmla="*/ 7 h 50"/>
                <a:gd name="T8" fmla="*/ 9 w 396"/>
                <a:gd name="T9" fmla="*/ 0 h 50"/>
                <a:gd name="T10" fmla="*/ 33 w 396"/>
                <a:gd name="T11" fmla="*/ 1 h 50"/>
                <a:gd name="T12" fmla="*/ 57 w 396"/>
                <a:gd name="T13" fmla="*/ 2 h 50"/>
                <a:gd name="T14" fmla="*/ 82 w 396"/>
                <a:gd name="T15" fmla="*/ 3 h 50"/>
                <a:gd name="T16" fmla="*/ 106 w 396"/>
                <a:gd name="T17" fmla="*/ 4 h 50"/>
                <a:gd name="T18" fmla="*/ 130 w 396"/>
                <a:gd name="T19" fmla="*/ 6 h 50"/>
                <a:gd name="T20" fmla="*/ 154 w 396"/>
                <a:gd name="T21" fmla="*/ 7 h 50"/>
                <a:gd name="T22" fmla="*/ 178 w 396"/>
                <a:gd name="T23" fmla="*/ 8 h 50"/>
                <a:gd name="T24" fmla="*/ 203 w 396"/>
                <a:gd name="T25" fmla="*/ 9 h 50"/>
                <a:gd name="T26" fmla="*/ 227 w 396"/>
                <a:gd name="T27" fmla="*/ 10 h 50"/>
                <a:gd name="T28" fmla="*/ 251 w 396"/>
                <a:gd name="T29" fmla="*/ 11 h 50"/>
                <a:gd name="T30" fmla="*/ 275 w 396"/>
                <a:gd name="T31" fmla="*/ 12 h 50"/>
                <a:gd name="T32" fmla="*/ 299 w 396"/>
                <a:gd name="T33" fmla="*/ 14 h 50"/>
                <a:gd name="T34" fmla="*/ 324 w 396"/>
                <a:gd name="T35" fmla="*/ 15 h 50"/>
                <a:gd name="T36" fmla="*/ 348 w 396"/>
                <a:gd name="T37" fmla="*/ 16 h 50"/>
                <a:gd name="T38" fmla="*/ 372 w 396"/>
                <a:gd name="T39" fmla="*/ 17 h 50"/>
                <a:gd name="T40" fmla="*/ 396 w 396"/>
                <a:gd name="T41" fmla="*/ 18 h 50"/>
                <a:gd name="T42" fmla="*/ 394 w 396"/>
                <a:gd name="T43" fmla="*/ 26 h 50"/>
                <a:gd name="T44" fmla="*/ 392 w 396"/>
                <a:gd name="T45" fmla="*/ 34 h 50"/>
                <a:gd name="T46" fmla="*/ 389 w 396"/>
                <a:gd name="T47" fmla="*/ 42 h 50"/>
                <a:gd name="T48" fmla="*/ 387 w 396"/>
                <a:gd name="T49" fmla="*/ 50 h 50"/>
                <a:gd name="T50" fmla="*/ 363 w 396"/>
                <a:gd name="T51" fmla="*/ 49 h 50"/>
                <a:gd name="T52" fmla="*/ 339 w 396"/>
                <a:gd name="T53" fmla="*/ 48 h 50"/>
                <a:gd name="T54" fmla="*/ 314 w 396"/>
                <a:gd name="T55" fmla="*/ 47 h 50"/>
                <a:gd name="T56" fmla="*/ 290 w 396"/>
                <a:gd name="T57" fmla="*/ 45 h 50"/>
                <a:gd name="T58" fmla="*/ 266 w 396"/>
                <a:gd name="T59" fmla="*/ 44 h 50"/>
                <a:gd name="T60" fmla="*/ 242 w 396"/>
                <a:gd name="T61" fmla="*/ 42 h 50"/>
                <a:gd name="T62" fmla="*/ 218 w 396"/>
                <a:gd name="T63" fmla="*/ 41 h 50"/>
                <a:gd name="T64" fmla="*/ 193 w 396"/>
                <a:gd name="T65" fmla="*/ 39 h 50"/>
                <a:gd name="T66" fmla="*/ 169 w 396"/>
                <a:gd name="T67" fmla="*/ 38 h 50"/>
                <a:gd name="T68" fmla="*/ 145 w 396"/>
                <a:gd name="T69" fmla="*/ 37 h 50"/>
                <a:gd name="T70" fmla="*/ 121 w 396"/>
                <a:gd name="T71" fmla="*/ 36 h 50"/>
                <a:gd name="T72" fmla="*/ 97 w 396"/>
                <a:gd name="T73" fmla="*/ 34 h 50"/>
                <a:gd name="T74" fmla="*/ 72 w 396"/>
                <a:gd name="T75" fmla="*/ 32 h 50"/>
                <a:gd name="T76" fmla="*/ 48 w 396"/>
                <a:gd name="T77" fmla="*/ 31 h 50"/>
                <a:gd name="T78" fmla="*/ 24 w 396"/>
                <a:gd name="T79" fmla="*/ 30 h 50"/>
                <a:gd name="T80" fmla="*/ 0 w 396"/>
                <a:gd name="T81"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6" h="50">
                  <a:moveTo>
                    <a:pt x="0" y="29"/>
                  </a:moveTo>
                  <a:lnTo>
                    <a:pt x="2" y="22"/>
                  </a:lnTo>
                  <a:lnTo>
                    <a:pt x="4" y="14"/>
                  </a:lnTo>
                  <a:lnTo>
                    <a:pt x="7" y="7"/>
                  </a:lnTo>
                  <a:lnTo>
                    <a:pt x="9" y="0"/>
                  </a:lnTo>
                  <a:lnTo>
                    <a:pt x="33" y="1"/>
                  </a:lnTo>
                  <a:lnTo>
                    <a:pt x="57" y="2"/>
                  </a:lnTo>
                  <a:lnTo>
                    <a:pt x="82" y="3"/>
                  </a:lnTo>
                  <a:lnTo>
                    <a:pt x="106" y="4"/>
                  </a:lnTo>
                  <a:lnTo>
                    <a:pt x="130" y="6"/>
                  </a:lnTo>
                  <a:lnTo>
                    <a:pt x="154" y="7"/>
                  </a:lnTo>
                  <a:lnTo>
                    <a:pt x="178" y="8"/>
                  </a:lnTo>
                  <a:lnTo>
                    <a:pt x="203" y="9"/>
                  </a:lnTo>
                  <a:lnTo>
                    <a:pt x="227" y="10"/>
                  </a:lnTo>
                  <a:lnTo>
                    <a:pt x="251" y="11"/>
                  </a:lnTo>
                  <a:lnTo>
                    <a:pt x="275" y="12"/>
                  </a:lnTo>
                  <a:lnTo>
                    <a:pt x="299" y="14"/>
                  </a:lnTo>
                  <a:lnTo>
                    <a:pt x="324" y="15"/>
                  </a:lnTo>
                  <a:lnTo>
                    <a:pt x="348" y="16"/>
                  </a:lnTo>
                  <a:lnTo>
                    <a:pt x="372" y="17"/>
                  </a:lnTo>
                  <a:lnTo>
                    <a:pt x="396" y="18"/>
                  </a:lnTo>
                  <a:lnTo>
                    <a:pt x="394" y="26"/>
                  </a:lnTo>
                  <a:lnTo>
                    <a:pt x="392" y="34"/>
                  </a:lnTo>
                  <a:lnTo>
                    <a:pt x="389" y="42"/>
                  </a:lnTo>
                  <a:lnTo>
                    <a:pt x="387" y="50"/>
                  </a:lnTo>
                  <a:lnTo>
                    <a:pt x="363" y="49"/>
                  </a:lnTo>
                  <a:lnTo>
                    <a:pt x="339" y="48"/>
                  </a:lnTo>
                  <a:lnTo>
                    <a:pt x="314" y="47"/>
                  </a:lnTo>
                  <a:lnTo>
                    <a:pt x="290" y="45"/>
                  </a:lnTo>
                  <a:lnTo>
                    <a:pt x="266" y="44"/>
                  </a:lnTo>
                  <a:lnTo>
                    <a:pt x="242" y="42"/>
                  </a:lnTo>
                  <a:lnTo>
                    <a:pt x="218" y="41"/>
                  </a:lnTo>
                  <a:lnTo>
                    <a:pt x="193" y="39"/>
                  </a:lnTo>
                  <a:lnTo>
                    <a:pt x="169" y="38"/>
                  </a:lnTo>
                  <a:lnTo>
                    <a:pt x="145" y="37"/>
                  </a:lnTo>
                  <a:lnTo>
                    <a:pt x="121" y="36"/>
                  </a:lnTo>
                  <a:lnTo>
                    <a:pt x="97" y="34"/>
                  </a:lnTo>
                  <a:lnTo>
                    <a:pt x="72" y="32"/>
                  </a:lnTo>
                  <a:lnTo>
                    <a:pt x="48" y="31"/>
                  </a:lnTo>
                  <a:lnTo>
                    <a:pt x="24" y="30"/>
                  </a:lnTo>
                  <a:lnTo>
                    <a:pt x="0" y="29"/>
                  </a:lnTo>
                  <a:close/>
                </a:path>
              </a:pathLst>
            </a:custGeom>
            <a:solidFill>
              <a:srgbClr val="4C56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62"/>
            <p:cNvSpPr>
              <a:spLocks/>
            </p:cNvSpPr>
            <p:nvPr/>
          </p:nvSpPr>
          <p:spPr bwMode="auto">
            <a:xfrm>
              <a:off x="4357688" y="3900488"/>
              <a:ext cx="312737" cy="39688"/>
            </a:xfrm>
            <a:custGeom>
              <a:avLst/>
              <a:gdLst>
                <a:gd name="T0" fmla="*/ 0 w 394"/>
                <a:gd name="T1" fmla="*/ 28 h 50"/>
                <a:gd name="T2" fmla="*/ 2 w 394"/>
                <a:gd name="T3" fmla="*/ 21 h 50"/>
                <a:gd name="T4" fmla="*/ 4 w 394"/>
                <a:gd name="T5" fmla="*/ 14 h 50"/>
                <a:gd name="T6" fmla="*/ 6 w 394"/>
                <a:gd name="T7" fmla="*/ 7 h 50"/>
                <a:gd name="T8" fmla="*/ 8 w 394"/>
                <a:gd name="T9" fmla="*/ 0 h 50"/>
                <a:gd name="T10" fmla="*/ 32 w 394"/>
                <a:gd name="T11" fmla="*/ 2 h 50"/>
                <a:gd name="T12" fmla="*/ 56 w 394"/>
                <a:gd name="T13" fmla="*/ 3 h 50"/>
                <a:gd name="T14" fmla="*/ 80 w 394"/>
                <a:gd name="T15" fmla="*/ 4 h 50"/>
                <a:gd name="T16" fmla="*/ 105 w 394"/>
                <a:gd name="T17" fmla="*/ 5 h 50"/>
                <a:gd name="T18" fmla="*/ 129 w 394"/>
                <a:gd name="T19" fmla="*/ 6 h 50"/>
                <a:gd name="T20" fmla="*/ 153 w 394"/>
                <a:gd name="T21" fmla="*/ 7 h 50"/>
                <a:gd name="T22" fmla="*/ 177 w 394"/>
                <a:gd name="T23" fmla="*/ 8 h 50"/>
                <a:gd name="T24" fmla="*/ 201 w 394"/>
                <a:gd name="T25" fmla="*/ 10 h 50"/>
                <a:gd name="T26" fmla="*/ 226 w 394"/>
                <a:gd name="T27" fmla="*/ 11 h 50"/>
                <a:gd name="T28" fmla="*/ 250 w 394"/>
                <a:gd name="T29" fmla="*/ 12 h 50"/>
                <a:gd name="T30" fmla="*/ 274 w 394"/>
                <a:gd name="T31" fmla="*/ 13 h 50"/>
                <a:gd name="T32" fmla="*/ 298 w 394"/>
                <a:gd name="T33" fmla="*/ 14 h 50"/>
                <a:gd name="T34" fmla="*/ 321 w 394"/>
                <a:gd name="T35" fmla="*/ 15 h 50"/>
                <a:gd name="T36" fmla="*/ 345 w 394"/>
                <a:gd name="T37" fmla="*/ 17 h 50"/>
                <a:gd name="T38" fmla="*/ 370 w 394"/>
                <a:gd name="T39" fmla="*/ 18 h 50"/>
                <a:gd name="T40" fmla="*/ 394 w 394"/>
                <a:gd name="T41" fmla="*/ 19 h 50"/>
                <a:gd name="T42" fmla="*/ 393 w 394"/>
                <a:gd name="T43" fmla="*/ 27 h 50"/>
                <a:gd name="T44" fmla="*/ 392 w 394"/>
                <a:gd name="T45" fmla="*/ 34 h 50"/>
                <a:gd name="T46" fmla="*/ 389 w 394"/>
                <a:gd name="T47" fmla="*/ 42 h 50"/>
                <a:gd name="T48" fmla="*/ 388 w 394"/>
                <a:gd name="T49" fmla="*/ 50 h 50"/>
                <a:gd name="T50" fmla="*/ 364 w 394"/>
                <a:gd name="T51" fmla="*/ 49 h 50"/>
                <a:gd name="T52" fmla="*/ 340 w 394"/>
                <a:gd name="T53" fmla="*/ 46 h 50"/>
                <a:gd name="T54" fmla="*/ 316 w 394"/>
                <a:gd name="T55" fmla="*/ 45 h 50"/>
                <a:gd name="T56" fmla="*/ 291 w 394"/>
                <a:gd name="T57" fmla="*/ 44 h 50"/>
                <a:gd name="T58" fmla="*/ 267 w 394"/>
                <a:gd name="T59" fmla="*/ 43 h 50"/>
                <a:gd name="T60" fmla="*/ 243 w 394"/>
                <a:gd name="T61" fmla="*/ 42 h 50"/>
                <a:gd name="T62" fmla="*/ 219 w 394"/>
                <a:gd name="T63" fmla="*/ 41 h 50"/>
                <a:gd name="T64" fmla="*/ 195 w 394"/>
                <a:gd name="T65" fmla="*/ 38 h 50"/>
                <a:gd name="T66" fmla="*/ 169 w 394"/>
                <a:gd name="T67" fmla="*/ 37 h 50"/>
                <a:gd name="T68" fmla="*/ 145 w 394"/>
                <a:gd name="T69" fmla="*/ 36 h 50"/>
                <a:gd name="T70" fmla="*/ 121 w 394"/>
                <a:gd name="T71" fmla="*/ 35 h 50"/>
                <a:gd name="T72" fmla="*/ 97 w 394"/>
                <a:gd name="T73" fmla="*/ 34 h 50"/>
                <a:gd name="T74" fmla="*/ 72 w 394"/>
                <a:gd name="T75" fmla="*/ 33 h 50"/>
                <a:gd name="T76" fmla="*/ 48 w 394"/>
                <a:gd name="T77" fmla="*/ 32 h 50"/>
                <a:gd name="T78" fmla="*/ 24 w 394"/>
                <a:gd name="T79" fmla="*/ 29 h 50"/>
                <a:gd name="T80" fmla="*/ 0 w 394"/>
                <a:gd name="T81"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4" h="50">
                  <a:moveTo>
                    <a:pt x="0" y="28"/>
                  </a:moveTo>
                  <a:lnTo>
                    <a:pt x="2" y="21"/>
                  </a:lnTo>
                  <a:lnTo>
                    <a:pt x="4" y="14"/>
                  </a:lnTo>
                  <a:lnTo>
                    <a:pt x="6" y="7"/>
                  </a:lnTo>
                  <a:lnTo>
                    <a:pt x="8" y="0"/>
                  </a:lnTo>
                  <a:lnTo>
                    <a:pt x="32" y="2"/>
                  </a:lnTo>
                  <a:lnTo>
                    <a:pt x="56" y="3"/>
                  </a:lnTo>
                  <a:lnTo>
                    <a:pt x="80" y="4"/>
                  </a:lnTo>
                  <a:lnTo>
                    <a:pt x="105" y="5"/>
                  </a:lnTo>
                  <a:lnTo>
                    <a:pt x="129" y="6"/>
                  </a:lnTo>
                  <a:lnTo>
                    <a:pt x="153" y="7"/>
                  </a:lnTo>
                  <a:lnTo>
                    <a:pt x="177" y="8"/>
                  </a:lnTo>
                  <a:lnTo>
                    <a:pt x="201" y="10"/>
                  </a:lnTo>
                  <a:lnTo>
                    <a:pt x="226" y="11"/>
                  </a:lnTo>
                  <a:lnTo>
                    <a:pt x="250" y="12"/>
                  </a:lnTo>
                  <a:lnTo>
                    <a:pt x="274" y="13"/>
                  </a:lnTo>
                  <a:lnTo>
                    <a:pt x="298" y="14"/>
                  </a:lnTo>
                  <a:lnTo>
                    <a:pt x="321" y="15"/>
                  </a:lnTo>
                  <a:lnTo>
                    <a:pt x="345" y="17"/>
                  </a:lnTo>
                  <a:lnTo>
                    <a:pt x="370" y="18"/>
                  </a:lnTo>
                  <a:lnTo>
                    <a:pt x="394" y="19"/>
                  </a:lnTo>
                  <a:lnTo>
                    <a:pt x="393" y="27"/>
                  </a:lnTo>
                  <a:lnTo>
                    <a:pt x="392" y="34"/>
                  </a:lnTo>
                  <a:lnTo>
                    <a:pt x="389" y="42"/>
                  </a:lnTo>
                  <a:lnTo>
                    <a:pt x="388" y="50"/>
                  </a:lnTo>
                  <a:lnTo>
                    <a:pt x="364" y="49"/>
                  </a:lnTo>
                  <a:lnTo>
                    <a:pt x="340" y="46"/>
                  </a:lnTo>
                  <a:lnTo>
                    <a:pt x="316" y="45"/>
                  </a:lnTo>
                  <a:lnTo>
                    <a:pt x="291" y="44"/>
                  </a:lnTo>
                  <a:lnTo>
                    <a:pt x="267" y="43"/>
                  </a:lnTo>
                  <a:lnTo>
                    <a:pt x="243" y="42"/>
                  </a:lnTo>
                  <a:lnTo>
                    <a:pt x="219" y="41"/>
                  </a:lnTo>
                  <a:lnTo>
                    <a:pt x="195" y="38"/>
                  </a:lnTo>
                  <a:lnTo>
                    <a:pt x="169" y="37"/>
                  </a:lnTo>
                  <a:lnTo>
                    <a:pt x="145" y="36"/>
                  </a:lnTo>
                  <a:lnTo>
                    <a:pt x="121" y="35"/>
                  </a:lnTo>
                  <a:lnTo>
                    <a:pt x="97" y="34"/>
                  </a:lnTo>
                  <a:lnTo>
                    <a:pt x="72" y="33"/>
                  </a:lnTo>
                  <a:lnTo>
                    <a:pt x="48" y="32"/>
                  </a:lnTo>
                  <a:lnTo>
                    <a:pt x="24" y="29"/>
                  </a:lnTo>
                  <a:lnTo>
                    <a:pt x="0" y="28"/>
                  </a:lnTo>
                  <a:close/>
                </a:path>
              </a:pathLst>
            </a:custGeom>
            <a:solidFill>
              <a:srgbClr val="515B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63"/>
            <p:cNvSpPr>
              <a:spLocks/>
            </p:cNvSpPr>
            <p:nvPr/>
          </p:nvSpPr>
          <p:spPr bwMode="auto">
            <a:xfrm>
              <a:off x="4357688" y="3905250"/>
              <a:ext cx="311150" cy="38100"/>
            </a:xfrm>
            <a:custGeom>
              <a:avLst/>
              <a:gdLst>
                <a:gd name="T0" fmla="*/ 0 w 392"/>
                <a:gd name="T1" fmla="*/ 28 h 50"/>
                <a:gd name="T2" fmla="*/ 2 w 392"/>
                <a:gd name="T3" fmla="*/ 21 h 50"/>
                <a:gd name="T4" fmla="*/ 3 w 392"/>
                <a:gd name="T5" fmla="*/ 14 h 50"/>
                <a:gd name="T6" fmla="*/ 4 w 392"/>
                <a:gd name="T7" fmla="*/ 7 h 50"/>
                <a:gd name="T8" fmla="*/ 6 w 392"/>
                <a:gd name="T9" fmla="*/ 0 h 50"/>
                <a:gd name="T10" fmla="*/ 30 w 392"/>
                <a:gd name="T11" fmla="*/ 1 h 50"/>
                <a:gd name="T12" fmla="*/ 54 w 392"/>
                <a:gd name="T13" fmla="*/ 2 h 50"/>
                <a:gd name="T14" fmla="*/ 78 w 392"/>
                <a:gd name="T15" fmla="*/ 3 h 50"/>
                <a:gd name="T16" fmla="*/ 102 w 392"/>
                <a:gd name="T17" fmla="*/ 5 h 50"/>
                <a:gd name="T18" fmla="*/ 127 w 392"/>
                <a:gd name="T19" fmla="*/ 6 h 50"/>
                <a:gd name="T20" fmla="*/ 151 w 392"/>
                <a:gd name="T21" fmla="*/ 7 h 50"/>
                <a:gd name="T22" fmla="*/ 175 w 392"/>
                <a:gd name="T23" fmla="*/ 8 h 50"/>
                <a:gd name="T24" fmla="*/ 199 w 392"/>
                <a:gd name="T25" fmla="*/ 9 h 50"/>
                <a:gd name="T26" fmla="*/ 223 w 392"/>
                <a:gd name="T27" fmla="*/ 10 h 50"/>
                <a:gd name="T28" fmla="*/ 248 w 392"/>
                <a:gd name="T29" fmla="*/ 12 h 50"/>
                <a:gd name="T30" fmla="*/ 271 w 392"/>
                <a:gd name="T31" fmla="*/ 13 h 50"/>
                <a:gd name="T32" fmla="*/ 295 w 392"/>
                <a:gd name="T33" fmla="*/ 14 h 50"/>
                <a:gd name="T34" fmla="*/ 319 w 392"/>
                <a:gd name="T35" fmla="*/ 15 h 50"/>
                <a:gd name="T36" fmla="*/ 343 w 392"/>
                <a:gd name="T37" fmla="*/ 16 h 50"/>
                <a:gd name="T38" fmla="*/ 367 w 392"/>
                <a:gd name="T39" fmla="*/ 17 h 50"/>
                <a:gd name="T40" fmla="*/ 392 w 392"/>
                <a:gd name="T41" fmla="*/ 18 h 50"/>
                <a:gd name="T42" fmla="*/ 390 w 392"/>
                <a:gd name="T43" fmla="*/ 27 h 50"/>
                <a:gd name="T44" fmla="*/ 390 w 392"/>
                <a:gd name="T45" fmla="*/ 33 h 50"/>
                <a:gd name="T46" fmla="*/ 390 w 392"/>
                <a:gd name="T47" fmla="*/ 41 h 50"/>
                <a:gd name="T48" fmla="*/ 389 w 392"/>
                <a:gd name="T49" fmla="*/ 50 h 50"/>
                <a:gd name="T50" fmla="*/ 365 w 392"/>
                <a:gd name="T51" fmla="*/ 48 h 50"/>
                <a:gd name="T52" fmla="*/ 340 w 392"/>
                <a:gd name="T53" fmla="*/ 46 h 50"/>
                <a:gd name="T54" fmla="*/ 316 w 392"/>
                <a:gd name="T55" fmla="*/ 45 h 50"/>
                <a:gd name="T56" fmla="*/ 291 w 392"/>
                <a:gd name="T57" fmla="*/ 44 h 50"/>
                <a:gd name="T58" fmla="*/ 267 w 392"/>
                <a:gd name="T59" fmla="*/ 43 h 50"/>
                <a:gd name="T60" fmla="*/ 243 w 392"/>
                <a:gd name="T61" fmla="*/ 40 h 50"/>
                <a:gd name="T62" fmla="*/ 219 w 392"/>
                <a:gd name="T63" fmla="*/ 39 h 50"/>
                <a:gd name="T64" fmla="*/ 195 w 392"/>
                <a:gd name="T65" fmla="*/ 38 h 50"/>
                <a:gd name="T66" fmla="*/ 170 w 392"/>
                <a:gd name="T67" fmla="*/ 37 h 50"/>
                <a:gd name="T68" fmla="*/ 146 w 392"/>
                <a:gd name="T69" fmla="*/ 36 h 50"/>
                <a:gd name="T70" fmla="*/ 122 w 392"/>
                <a:gd name="T71" fmla="*/ 35 h 50"/>
                <a:gd name="T72" fmla="*/ 97 w 392"/>
                <a:gd name="T73" fmla="*/ 33 h 50"/>
                <a:gd name="T74" fmla="*/ 72 w 392"/>
                <a:gd name="T75" fmla="*/ 31 h 50"/>
                <a:gd name="T76" fmla="*/ 48 w 392"/>
                <a:gd name="T77" fmla="*/ 30 h 50"/>
                <a:gd name="T78" fmla="*/ 24 w 392"/>
                <a:gd name="T79" fmla="*/ 29 h 50"/>
                <a:gd name="T80" fmla="*/ 0 w 392"/>
                <a:gd name="T81"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2" h="50">
                  <a:moveTo>
                    <a:pt x="0" y="28"/>
                  </a:moveTo>
                  <a:lnTo>
                    <a:pt x="2" y="21"/>
                  </a:lnTo>
                  <a:lnTo>
                    <a:pt x="3" y="14"/>
                  </a:lnTo>
                  <a:lnTo>
                    <a:pt x="4" y="7"/>
                  </a:lnTo>
                  <a:lnTo>
                    <a:pt x="6" y="0"/>
                  </a:lnTo>
                  <a:lnTo>
                    <a:pt x="30" y="1"/>
                  </a:lnTo>
                  <a:lnTo>
                    <a:pt x="54" y="2"/>
                  </a:lnTo>
                  <a:lnTo>
                    <a:pt x="78" y="3"/>
                  </a:lnTo>
                  <a:lnTo>
                    <a:pt x="102" y="5"/>
                  </a:lnTo>
                  <a:lnTo>
                    <a:pt x="127" y="6"/>
                  </a:lnTo>
                  <a:lnTo>
                    <a:pt x="151" y="7"/>
                  </a:lnTo>
                  <a:lnTo>
                    <a:pt x="175" y="8"/>
                  </a:lnTo>
                  <a:lnTo>
                    <a:pt x="199" y="9"/>
                  </a:lnTo>
                  <a:lnTo>
                    <a:pt x="223" y="10"/>
                  </a:lnTo>
                  <a:lnTo>
                    <a:pt x="248" y="12"/>
                  </a:lnTo>
                  <a:lnTo>
                    <a:pt x="271" y="13"/>
                  </a:lnTo>
                  <a:lnTo>
                    <a:pt x="295" y="14"/>
                  </a:lnTo>
                  <a:lnTo>
                    <a:pt x="319" y="15"/>
                  </a:lnTo>
                  <a:lnTo>
                    <a:pt x="343" y="16"/>
                  </a:lnTo>
                  <a:lnTo>
                    <a:pt x="367" y="17"/>
                  </a:lnTo>
                  <a:lnTo>
                    <a:pt x="392" y="18"/>
                  </a:lnTo>
                  <a:lnTo>
                    <a:pt x="390" y="27"/>
                  </a:lnTo>
                  <a:lnTo>
                    <a:pt x="390" y="33"/>
                  </a:lnTo>
                  <a:lnTo>
                    <a:pt x="390" y="41"/>
                  </a:lnTo>
                  <a:lnTo>
                    <a:pt x="389" y="50"/>
                  </a:lnTo>
                  <a:lnTo>
                    <a:pt x="365" y="48"/>
                  </a:lnTo>
                  <a:lnTo>
                    <a:pt x="340" y="46"/>
                  </a:lnTo>
                  <a:lnTo>
                    <a:pt x="316" y="45"/>
                  </a:lnTo>
                  <a:lnTo>
                    <a:pt x="291" y="44"/>
                  </a:lnTo>
                  <a:lnTo>
                    <a:pt x="267" y="43"/>
                  </a:lnTo>
                  <a:lnTo>
                    <a:pt x="243" y="40"/>
                  </a:lnTo>
                  <a:lnTo>
                    <a:pt x="219" y="39"/>
                  </a:lnTo>
                  <a:lnTo>
                    <a:pt x="195" y="38"/>
                  </a:lnTo>
                  <a:lnTo>
                    <a:pt x="170" y="37"/>
                  </a:lnTo>
                  <a:lnTo>
                    <a:pt x="146" y="36"/>
                  </a:lnTo>
                  <a:lnTo>
                    <a:pt x="122" y="35"/>
                  </a:lnTo>
                  <a:lnTo>
                    <a:pt x="97" y="33"/>
                  </a:lnTo>
                  <a:lnTo>
                    <a:pt x="72" y="31"/>
                  </a:lnTo>
                  <a:lnTo>
                    <a:pt x="48" y="30"/>
                  </a:lnTo>
                  <a:lnTo>
                    <a:pt x="24" y="29"/>
                  </a:lnTo>
                  <a:lnTo>
                    <a:pt x="0" y="28"/>
                  </a:lnTo>
                  <a:close/>
                </a:path>
              </a:pathLst>
            </a:custGeom>
            <a:solidFill>
              <a:srgbClr val="545E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64"/>
            <p:cNvSpPr>
              <a:spLocks/>
            </p:cNvSpPr>
            <p:nvPr/>
          </p:nvSpPr>
          <p:spPr bwMode="auto">
            <a:xfrm>
              <a:off x="4357688" y="3908425"/>
              <a:ext cx="309562" cy="38100"/>
            </a:xfrm>
            <a:custGeom>
              <a:avLst/>
              <a:gdLst>
                <a:gd name="T0" fmla="*/ 0 w 389"/>
                <a:gd name="T1" fmla="*/ 25 h 47"/>
                <a:gd name="T2" fmla="*/ 4 w 389"/>
                <a:gd name="T3" fmla="*/ 0 h 47"/>
                <a:gd name="T4" fmla="*/ 389 w 389"/>
                <a:gd name="T5" fmla="*/ 17 h 47"/>
                <a:gd name="T6" fmla="*/ 389 w 389"/>
                <a:gd name="T7" fmla="*/ 47 h 47"/>
                <a:gd name="T8" fmla="*/ 0 w 389"/>
                <a:gd name="T9" fmla="*/ 25 h 47"/>
              </a:gdLst>
              <a:ahLst/>
              <a:cxnLst>
                <a:cxn ang="0">
                  <a:pos x="T0" y="T1"/>
                </a:cxn>
                <a:cxn ang="0">
                  <a:pos x="T2" y="T3"/>
                </a:cxn>
                <a:cxn ang="0">
                  <a:pos x="T4" y="T5"/>
                </a:cxn>
                <a:cxn ang="0">
                  <a:pos x="T6" y="T7"/>
                </a:cxn>
                <a:cxn ang="0">
                  <a:pos x="T8" y="T9"/>
                </a:cxn>
              </a:cxnLst>
              <a:rect l="0" t="0" r="r" b="b"/>
              <a:pathLst>
                <a:path w="389" h="47">
                  <a:moveTo>
                    <a:pt x="0" y="25"/>
                  </a:moveTo>
                  <a:lnTo>
                    <a:pt x="4" y="0"/>
                  </a:lnTo>
                  <a:lnTo>
                    <a:pt x="389" y="17"/>
                  </a:lnTo>
                  <a:lnTo>
                    <a:pt x="389" y="47"/>
                  </a:lnTo>
                  <a:lnTo>
                    <a:pt x="0" y="25"/>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65"/>
            <p:cNvSpPr>
              <a:spLocks/>
            </p:cNvSpPr>
            <p:nvPr/>
          </p:nvSpPr>
          <p:spPr bwMode="auto">
            <a:xfrm>
              <a:off x="4549775" y="3900488"/>
              <a:ext cx="739775" cy="371475"/>
            </a:xfrm>
            <a:custGeom>
              <a:avLst/>
              <a:gdLst>
                <a:gd name="T0" fmla="*/ 18 w 932"/>
                <a:gd name="T1" fmla="*/ 55 h 468"/>
                <a:gd name="T2" fmla="*/ 49 w 932"/>
                <a:gd name="T3" fmla="*/ 34 h 468"/>
                <a:gd name="T4" fmla="*/ 76 w 932"/>
                <a:gd name="T5" fmla="*/ 35 h 468"/>
                <a:gd name="T6" fmla="*/ 96 w 932"/>
                <a:gd name="T7" fmla="*/ 61 h 468"/>
                <a:gd name="T8" fmla="*/ 124 w 932"/>
                <a:gd name="T9" fmla="*/ 141 h 468"/>
                <a:gd name="T10" fmla="*/ 166 w 932"/>
                <a:gd name="T11" fmla="*/ 229 h 468"/>
                <a:gd name="T12" fmla="*/ 214 w 932"/>
                <a:gd name="T13" fmla="*/ 290 h 468"/>
                <a:gd name="T14" fmla="*/ 270 w 932"/>
                <a:gd name="T15" fmla="*/ 330 h 468"/>
                <a:gd name="T16" fmla="*/ 337 w 932"/>
                <a:gd name="T17" fmla="*/ 354 h 468"/>
                <a:gd name="T18" fmla="*/ 416 w 932"/>
                <a:gd name="T19" fmla="*/ 368 h 468"/>
                <a:gd name="T20" fmla="*/ 507 w 932"/>
                <a:gd name="T21" fmla="*/ 377 h 468"/>
                <a:gd name="T22" fmla="*/ 612 w 932"/>
                <a:gd name="T23" fmla="*/ 389 h 468"/>
                <a:gd name="T24" fmla="*/ 706 w 932"/>
                <a:gd name="T25" fmla="*/ 391 h 468"/>
                <a:gd name="T26" fmla="*/ 763 w 932"/>
                <a:gd name="T27" fmla="*/ 383 h 468"/>
                <a:gd name="T28" fmla="*/ 803 w 932"/>
                <a:gd name="T29" fmla="*/ 375 h 468"/>
                <a:gd name="T30" fmla="*/ 832 w 932"/>
                <a:gd name="T31" fmla="*/ 363 h 468"/>
                <a:gd name="T32" fmla="*/ 850 w 932"/>
                <a:gd name="T33" fmla="*/ 345 h 468"/>
                <a:gd name="T34" fmla="*/ 862 w 932"/>
                <a:gd name="T35" fmla="*/ 317 h 468"/>
                <a:gd name="T36" fmla="*/ 870 w 932"/>
                <a:gd name="T37" fmla="*/ 277 h 468"/>
                <a:gd name="T38" fmla="*/ 877 w 932"/>
                <a:gd name="T39" fmla="*/ 219 h 468"/>
                <a:gd name="T40" fmla="*/ 859 w 932"/>
                <a:gd name="T41" fmla="*/ 0 h 468"/>
                <a:gd name="T42" fmla="*/ 931 w 932"/>
                <a:gd name="T43" fmla="*/ 149 h 468"/>
                <a:gd name="T44" fmla="*/ 927 w 932"/>
                <a:gd name="T45" fmla="*/ 258 h 468"/>
                <a:gd name="T46" fmla="*/ 901 w 932"/>
                <a:gd name="T47" fmla="*/ 363 h 468"/>
                <a:gd name="T48" fmla="*/ 849 w 932"/>
                <a:gd name="T49" fmla="*/ 442 h 468"/>
                <a:gd name="T50" fmla="*/ 767 w 932"/>
                <a:gd name="T51" fmla="*/ 468 h 468"/>
                <a:gd name="T52" fmla="*/ 703 w 932"/>
                <a:gd name="T53" fmla="*/ 466 h 468"/>
                <a:gd name="T54" fmla="*/ 639 w 932"/>
                <a:gd name="T55" fmla="*/ 465 h 468"/>
                <a:gd name="T56" fmla="*/ 576 w 932"/>
                <a:gd name="T57" fmla="*/ 464 h 468"/>
                <a:gd name="T58" fmla="*/ 515 w 932"/>
                <a:gd name="T59" fmla="*/ 461 h 468"/>
                <a:gd name="T60" fmla="*/ 454 w 932"/>
                <a:gd name="T61" fmla="*/ 458 h 468"/>
                <a:gd name="T62" fmla="*/ 395 w 932"/>
                <a:gd name="T63" fmla="*/ 452 h 468"/>
                <a:gd name="T64" fmla="*/ 340 w 932"/>
                <a:gd name="T65" fmla="*/ 443 h 468"/>
                <a:gd name="T66" fmla="*/ 285 w 932"/>
                <a:gd name="T67" fmla="*/ 429 h 468"/>
                <a:gd name="T68" fmla="*/ 235 w 932"/>
                <a:gd name="T69" fmla="*/ 411 h 468"/>
                <a:gd name="T70" fmla="*/ 189 w 932"/>
                <a:gd name="T71" fmla="*/ 386 h 468"/>
                <a:gd name="T72" fmla="*/ 145 w 932"/>
                <a:gd name="T73" fmla="*/ 355 h 468"/>
                <a:gd name="T74" fmla="*/ 106 w 932"/>
                <a:gd name="T75" fmla="*/ 317 h 468"/>
                <a:gd name="T76" fmla="*/ 71 w 932"/>
                <a:gd name="T77" fmla="*/ 270 h 468"/>
                <a:gd name="T78" fmla="*/ 42 w 932"/>
                <a:gd name="T79" fmla="*/ 214 h 468"/>
                <a:gd name="T80" fmla="*/ 18 w 932"/>
                <a:gd name="T81" fmla="*/ 148 h 468"/>
                <a:gd name="T82" fmla="*/ 0 w 932"/>
                <a:gd name="T83" fmla="*/ 7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2" h="468">
                  <a:moveTo>
                    <a:pt x="0" y="71"/>
                  </a:moveTo>
                  <a:lnTo>
                    <a:pt x="18" y="55"/>
                  </a:lnTo>
                  <a:lnTo>
                    <a:pt x="34" y="42"/>
                  </a:lnTo>
                  <a:lnTo>
                    <a:pt x="49" y="34"/>
                  </a:lnTo>
                  <a:lnTo>
                    <a:pt x="63" y="32"/>
                  </a:lnTo>
                  <a:lnTo>
                    <a:pt x="76" y="35"/>
                  </a:lnTo>
                  <a:lnTo>
                    <a:pt x="87" y="44"/>
                  </a:lnTo>
                  <a:lnTo>
                    <a:pt x="96" y="61"/>
                  </a:lnTo>
                  <a:lnTo>
                    <a:pt x="106" y="86"/>
                  </a:lnTo>
                  <a:lnTo>
                    <a:pt x="124" y="141"/>
                  </a:lnTo>
                  <a:lnTo>
                    <a:pt x="144" y="188"/>
                  </a:lnTo>
                  <a:lnTo>
                    <a:pt x="166" y="229"/>
                  </a:lnTo>
                  <a:lnTo>
                    <a:pt x="189" y="262"/>
                  </a:lnTo>
                  <a:lnTo>
                    <a:pt x="214" y="290"/>
                  </a:lnTo>
                  <a:lnTo>
                    <a:pt x="240" y="313"/>
                  </a:lnTo>
                  <a:lnTo>
                    <a:pt x="270" y="330"/>
                  </a:lnTo>
                  <a:lnTo>
                    <a:pt x="303" y="344"/>
                  </a:lnTo>
                  <a:lnTo>
                    <a:pt x="337" y="354"/>
                  </a:lnTo>
                  <a:lnTo>
                    <a:pt x="375" y="362"/>
                  </a:lnTo>
                  <a:lnTo>
                    <a:pt x="416" y="368"/>
                  </a:lnTo>
                  <a:lnTo>
                    <a:pt x="459" y="373"/>
                  </a:lnTo>
                  <a:lnTo>
                    <a:pt x="507" y="377"/>
                  </a:lnTo>
                  <a:lnTo>
                    <a:pt x="557" y="383"/>
                  </a:lnTo>
                  <a:lnTo>
                    <a:pt x="612" y="389"/>
                  </a:lnTo>
                  <a:lnTo>
                    <a:pt x="670" y="396"/>
                  </a:lnTo>
                  <a:lnTo>
                    <a:pt x="706" y="391"/>
                  </a:lnTo>
                  <a:lnTo>
                    <a:pt x="736" y="387"/>
                  </a:lnTo>
                  <a:lnTo>
                    <a:pt x="763" y="383"/>
                  </a:lnTo>
                  <a:lnTo>
                    <a:pt x="784" y="379"/>
                  </a:lnTo>
                  <a:lnTo>
                    <a:pt x="803" y="375"/>
                  </a:lnTo>
                  <a:lnTo>
                    <a:pt x="819" y="370"/>
                  </a:lnTo>
                  <a:lnTo>
                    <a:pt x="832" y="363"/>
                  </a:lnTo>
                  <a:lnTo>
                    <a:pt x="842" y="355"/>
                  </a:lnTo>
                  <a:lnTo>
                    <a:pt x="850" y="345"/>
                  </a:lnTo>
                  <a:lnTo>
                    <a:pt x="857" y="332"/>
                  </a:lnTo>
                  <a:lnTo>
                    <a:pt x="862" y="317"/>
                  </a:lnTo>
                  <a:lnTo>
                    <a:pt x="866" y="299"/>
                  </a:lnTo>
                  <a:lnTo>
                    <a:pt x="870" y="277"/>
                  </a:lnTo>
                  <a:lnTo>
                    <a:pt x="873" y="250"/>
                  </a:lnTo>
                  <a:lnTo>
                    <a:pt x="877" y="219"/>
                  </a:lnTo>
                  <a:lnTo>
                    <a:pt x="880" y="185"/>
                  </a:lnTo>
                  <a:lnTo>
                    <a:pt x="859" y="0"/>
                  </a:lnTo>
                  <a:lnTo>
                    <a:pt x="894" y="42"/>
                  </a:lnTo>
                  <a:lnTo>
                    <a:pt x="931" y="149"/>
                  </a:lnTo>
                  <a:lnTo>
                    <a:pt x="932" y="203"/>
                  </a:lnTo>
                  <a:lnTo>
                    <a:pt x="927" y="258"/>
                  </a:lnTo>
                  <a:lnTo>
                    <a:pt x="917" y="314"/>
                  </a:lnTo>
                  <a:lnTo>
                    <a:pt x="901" y="363"/>
                  </a:lnTo>
                  <a:lnTo>
                    <a:pt x="878" y="407"/>
                  </a:lnTo>
                  <a:lnTo>
                    <a:pt x="849" y="442"/>
                  </a:lnTo>
                  <a:lnTo>
                    <a:pt x="812" y="462"/>
                  </a:lnTo>
                  <a:lnTo>
                    <a:pt x="767" y="468"/>
                  </a:lnTo>
                  <a:lnTo>
                    <a:pt x="735" y="467"/>
                  </a:lnTo>
                  <a:lnTo>
                    <a:pt x="703" y="466"/>
                  </a:lnTo>
                  <a:lnTo>
                    <a:pt x="672" y="465"/>
                  </a:lnTo>
                  <a:lnTo>
                    <a:pt x="639" y="465"/>
                  </a:lnTo>
                  <a:lnTo>
                    <a:pt x="608" y="464"/>
                  </a:lnTo>
                  <a:lnTo>
                    <a:pt x="576" y="464"/>
                  </a:lnTo>
                  <a:lnTo>
                    <a:pt x="545" y="462"/>
                  </a:lnTo>
                  <a:lnTo>
                    <a:pt x="515" y="461"/>
                  </a:lnTo>
                  <a:lnTo>
                    <a:pt x="484" y="460"/>
                  </a:lnTo>
                  <a:lnTo>
                    <a:pt x="454" y="458"/>
                  </a:lnTo>
                  <a:lnTo>
                    <a:pt x="425" y="455"/>
                  </a:lnTo>
                  <a:lnTo>
                    <a:pt x="395" y="452"/>
                  </a:lnTo>
                  <a:lnTo>
                    <a:pt x="367" y="447"/>
                  </a:lnTo>
                  <a:lnTo>
                    <a:pt x="340" y="443"/>
                  </a:lnTo>
                  <a:lnTo>
                    <a:pt x="312" y="437"/>
                  </a:lnTo>
                  <a:lnTo>
                    <a:pt x="285" y="429"/>
                  </a:lnTo>
                  <a:lnTo>
                    <a:pt x="260" y="421"/>
                  </a:lnTo>
                  <a:lnTo>
                    <a:pt x="235" y="411"/>
                  </a:lnTo>
                  <a:lnTo>
                    <a:pt x="212" y="399"/>
                  </a:lnTo>
                  <a:lnTo>
                    <a:pt x="189" y="386"/>
                  </a:lnTo>
                  <a:lnTo>
                    <a:pt x="166" y="373"/>
                  </a:lnTo>
                  <a:lnTo>
                    <a:pt x="145" y="355"/>
                  </a:lnTo>
                  <a:lnTo>
                    <a:pt x="125" y="338"/>
                  </a:lnTo>
                  <a:lnTo>
                    <a:pt x="106" y="317"/>
                  </a:lnTo>
                  <a:lnTo>
                    <a:pt x="88" y="295"/>
                  </a:lnTo>
                  <a:lnTo>
                    <a:pt x="71" y="270"/>
                  </a:lnTo>
                  <a:lnTo>
                    <a:pt x="56" y="243"/>
                  </a:lnTo>
                  <a:lnTo>
                    <a:pt x="42" y="214"/>
                  </a:lnTo>
                  <a:lnTo>
                    <a:pt x="30" y="182"/>
                  </a:lnTo>
                  <a:lnTo>
                    <a:pt x="18" y="148"/>
                  </a:lnTo>
                  <a:lnTo>
                    <a:pt x="8" y="111"/>
                  </a:lnTo>
                  <a:lnTo>
                    <a:pt x="0" y="71"/>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66"/>
            <p:cNvSpPr>
              <a:spLocks/>
            </p:cNvSpPr>
            <p:nvPr/>
          </p:nvSpPr>
          <p:spPr bwMode="auto">
            <a:xfrm>
              <a:off x="4552950" y="3906838"/>
              <a:ext cx="735012" cy="361950"/>
            </a:xfrm>
            <a:custGeom>
              <a:avLst/>
              <a:gdLst>
                <a:gd name="T0" fmla="*/ 18 w 926"/>
                <a:gd name="T1" fmla="*/ 51 h 458"/>
                <a:gd name="T2" fmla="*/ 46 w 926"/>
                <a:gd name="T3" fmla="*/ 33 h 458"/>
                <a:gd name="T4" fmla="*/ 72 w 926"/>
                <a:gd name="T5" fmla="*/ 34 h 458"/>
                <a:gd name="T6" fmla="*/ 91 w 926"/>
                <a:gd name="T7" fmla="*/ 59 h 458"/>
                <a:gd name="T8" fmla="*/ 118 w 926"/>
                <a:gd name="T9" fmla="*/ 137 h 458"/>
                <a:gd name="T10" fmla="*/ 159 w 926"/>
                <a:gd name="T11" fmla="*/ 226 h 458"/>
                <a:gd name="T12" fmla="*/ 209 w 926"/>
                <a:gd name="T13" fmla="*/ 287 h 458"/>
                <a:gd name="T14" fmla="*/ 266 w 926"/>
                <a:gd name="T15" fmla="*/ 326 h 458"/>
                <a:gd name="T16" fmla="*/ 333 w 926"/>
                <a:gd name="T17" fmla="*/ 351 h 458"/>
                <a:gd name="T18" fmla="*/ 413 w 926"/>
                <a:gd name="T19" fmla="*/ 364 h 458"/>
                <a:gd name="T20" fmla="*/ 504 w 926"/>
                <a:gd name="T21" fmla="*/ 375 h 458"/>
                <a:gd name="T22" fmla="*/ 610 w 926"/>
                <a:gd name="T23" fmla="*/ 385 h 458"/>
                <a:gd name="T24" fmla="*/ 703 w 926"/>
                <a:gd name="T25" fmla="*/ 387 h 458"/>
                <a:gd name="T26" fmla="*/ 760 w 926"/>
                <a:gd name="T27" fmla="*/ 379 h 458"/>
                <a:gd name="T28" fmla="*/ 801 w 926"/>
                <a:gd name="T29" fmla="*/ 371 h 458"/>
                <a:gd name="T30" fmla="*/ 829 w 926"/>
                <a:gd name="T31" fmla="*/ 359 h 458"/>
                <a:gd name="T32" fmla="*/ 847 w 926"/>
                <a:gd name="T33" fmla="*/ 340 h 458"/>
                <a:gd name="T34" fmla="*/ 859 w 926"/>
                <a:gd name="T35" fmla="*/ 311 h 458"/>
                <a:gd name="T36" fmla="*/ 867 w 926"/>
                <a:gd name="T37" fmla="*/ 271 h 458"/>
                <a:gd name="T38" fmla="*/ 874 w 926"/>
                <a:gd name="T39" fmla="*/ 213 h 458"/>
                <a:gd name="T40" fmla="*/ 873 w 926"/>
                <a:gd name="T41" fmla="*/ 134 h 458"/>
                <a:gd name="T42" fmla="*/ 862 w 926"/>
                <a:gd name="T43" fmla="*/ 45 h 458"/>
                <a:gd name="T44" fmla="*/ 866 w 926"/>
                <a:gd name="T45" fmla="*/ 11 h 458"/>
                <a:gd name="T46" fmla="*/ 883 w 926"/>
                <a:gd name="T47" fmla="*/ 31 h 458"/>
                <a:gd name="T48" fmla="*/ 899 w 926"/>
                <a:gd name="T49" fmla="*/ 67 h 458"/>
                <a:gd name="T50" fmla="*/ 916 w 926"/>
                <a:gd name="T51" fmla="*/ 119 h 458"/>
                <a:gd name="T52" fmla="*/ 926 w 926"/>
                <a:gd name="T53" fmla="*/ 200 h 458"/>
                <a:gd name="T54" fmla="*/ 911 w 926"/>
                <a:gd name="T55" fmla="*/ 308 h 458"/>
                <a:gd name="T56" fmla="*/ 872 w 926"/>
                <a:gd name="T57" fmla="*/ 399 h 458"/>
                <a:gd name="T58" fmla="*/ 805 w 926"/>
                <a:gd name="T59" fmla="*/ 452 h 458"/>
                <a:gd name="T60" fmla="*/ 727 w 926"/>
                <a:gd name="T61" fmla="*/ 457 h 458"/>
                <a:gd name="T62" fmla="*/ 664 w 926"/>
                <a:gd name="T63" fmla="*/ 454 h 458"/>
                <a:gd name="T64" fmla="*/ 601 w 926"/>
                <a:gd name="T65" fmla="*/ 453 h 458"/>
                <a:gd name="T66" fmla="*/ 538 w 926"/>
                <a:gd name="T67" fmla="*/ 452 h 458"/>
                <a:gd name="T68" fmla="*/ 479 w 926"/>
                <a:gd name="T69" fmla="*/ 450 h 458"/>
                <a:gd name="T70" fmla="*/ 420 w 926"/>
                <a:gd name="T71" fmla="*/ 445 h 458"/>
                <a:gd name="T72" fmla="*/ 363 w 926"/>
                <a:gd name="T73" fmla="*/ 438 h 458"/>
                <a:gd name="T74" fmla="*/ 309 w 926"/>
                <a:gd name="T75" fmla="*/ 427 h 458"/>
                <a:gd name="T76" fmla="*/ 258 w 926"/>
                <a:gd name="T77" fmla="*/ 412 h 458"/>
                <a:gd name="T78" fmla="*/ 210 w 926"/>
                <a:gd name="T79" fmla="*/ 391 h 458"/>
                <a:gd name="T80" fmla="*/ 165 w 926"/>
                <a:gd name="T81" fmla="*/ 363 h 458"/>
                <a:gd name="T82" fmla="*/ 125 w 926"/>
                <a:gd name="T83" fmla="*/ 330 h 458"/>
                <a:gd name="T84" fmla="*/ 89 w 926"/>
                <a:gd name="T85" fmla="*/ 288 h 458"/>
                <a:gd name="T86" fmla="*/ 57 w 926"/>
                <a:gd name="T87" fmla="*/ 238 h 458"/>
                <a:gd name="T88" fmla="*/ 30 w 926"/>
                <a:gd name="T89" fmla="*/ 178 h 458"/>
                <a:gd name="T90" fmla="*/ 8 w 926"/>
                <a:gd name="T91" fmla="*/ 106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6" h="458">
                  <a:moveTo>
                    <a:pt x="0" y="67"/>
                  </a:moveTo>
                  <a:lnTo>
                    <a:pt x="18" y="51"/>
                  </a:lnTo>
                  <a:lnTo>
                    <a:pt x="32" y="39"/>
                  </a:lnTo>
                  <a:lnTo>
                    <a:pt x="46" y="33"/>
                  </a:lnTo>
                  <a:lnTo>
                    <a:pt x="60" y="30"/>
                  </a:lnTo>
                  <a:lnTo>
                    <a:pt x="72" y="34"/>
                  </a:lnTo>
                  <a:lnTo>
                    <a:pt x="82" y="43"/>
                  </a:lnTo>
                  <a:lnTo>
                    <a:pt x="91" y="59"/>
                  </a:lnTo>
                  <a:lnTo>
                    <a:pt x="99" y="82"/>
                  </a:lnTo>
                  <a:lnTo>
                    <a:pt x="118" y="137"/>
                  </a:lnTo>
                  <a:lnTo>
                    <a:pt x="139" y="186"/>
                  </a:lnTo>
                  <a:lnTo>
                    <a:pt x="159" y="226"/>
                  </a:lnTo>
                  <a:lnTo>
                    <a:pt x="183" y="260"/>
                  </a:lnTo>
                  <a:lnTo>
                    <a:pt x="209" y="287"/>
                  </a:lnTo>
                  <a:lnTo>
                    <a:pt x="236" y="309"/>
                  </a:lnTo>
                  <a:lnTo>
                    <a:pt x="266" y="326"/>
                  </a:lnTo>
                  <a:lnTo>
                    <a:pt x="299" y="340"/>
                  </a:lnTo>
                  <a:lnTo>
                    <a:pt x="333" y="351"/>
                  </a:lnTo>
                  <a:lnTo>
                    <a:pt x="371" y="359"/>
                  </a:lnTo>
                  <a:lnTo>
                    <a:pt x="413" y="364"/>
                  </a:lnTo>
                  <a:lnTo>
                    <a:pt x="457" y="370"/>
                  </a:lnTo>
                  <a:lnTo>
                    <a:pt x="504" y="375"/>
                  </a:lnTo>
                  <a:lnTo>
                    <a:pt x="556" y="379"/>
                  </a:lnTo>
                  <a:lnTo>
                    <a:pt x="610" y="385"/>
                  </a:lnTo>
                  <a:lnTo>
                    <a:pt x="669" y="392"/>
                  </a:lnTo>
                  <a:lnTo>
                    <a:pt x="703" y="387"/>
                  </a:lnTo>
                  <a:lnTo>
                    <a:pt x="734" y="384"/>
                  </a:lnTo>
                  <a:lnTo>
                    <a:pt x="760" y="379"/>
                  </a:lnTo>
                  <a:lnTo>
                    <a:pt x="783" y="376"/>
                  </a:lnTo>
                  <a:lnTo>
                    <a:pt x="801" y="371"/>
                  </a:lnTo>
                  <a:lnTo>
                    <a:pt x="816" y="366"/>
                  </a:lnTo>
                  <a:lnTo>
                    <a:pt x="829" y="359"/>
                  </a:lnTo>
                  <a:lnTo>
                    <a:pt x="839" y="351"/>
                  </a:lnTo>
                  <a:lnTo>
                    <a:pt x="847" y="340"/>
                  </a:lnTo>
                  <a:lnTo>
                    <a:pt x="854" y="327"/>
                  </a:lnTo>
                  <a:lnTo>
                    <a:pt x="859" y="311"/>
                  </a:lnTo>
                  <a:lnTo>
                    <a:pt x="863" y="293"/>
                  </a:lnTo>
                  <a:lnTo>
                    <a:pt x="867" y="271"/>
                  </a:lnTo>
                  <a:lnTo>
                    <a:pt x="870" y="245"/>
                  </a:lnTo>
                  <a:lnTo>
                    <a:pt x="874" y="213"/>
                  </a:lnTo>
                  <a:lnTo>
                    <a:pt x="877" y="179"/>
                  </a:lnTo>
                  <a:lnTo>
                    <a:pt x="873" y="134"/>
                  </a:lnTo>
                  <a:lnTo>
                    <a:pt x="868" y="89"/>
                  </a:lnTo>
                  <a:lnTo>
                    <a:pt x="862" y="45"/>
                  </a:lnTo>
                  <a:lnTo>
                    <a:pt x="858" y="0"/>
                  </a:lnTo>
                  <a:lnTo>
                    <a:pt x="866" y="11"/>
                  </a:lnTo>
                  <a:lnTo>
                    <a:pt x="875" y="21"/>
                  </a:lnTo>
                  <a:lnTo>
                    <a:pt x="883" y="31"/>
                  </a:lnTo>
                  <a:lnTo>
                    <a:pt x="891" y="42"/>
                  </a:lnTo>
                  <a:lnTo>
                    <a:pt x="899" y="67"/>
                  </a:lnTo>
                  <a:lnTo>
                    <a:pt x="908" y="94"/>
                  </a:lnTo>
                  <a:lnTo>
                    <a:pt x="916" y="119"/>
                  </a:lnTo>
                  <a:lnTo>
                    <a:pt x="925" y="145"/>
                  </a:lnTo>
                  <a:lnTo>
                    <a:pt x="926" y="200"/>
                  </a:lnTo>
                  <a:lnTo>
                    <a:pt x="921" y="254"/>
                  </a:lnTo>
                  <a:lnTo>
                    <a:pt x="911" y="308"/>
                  </a:lnTo>
                  <a:lnTo>
                    <a:pt x="895" y="356"/>
                  </a:lnTo>
                  <a:lnTo>
                    <a:pt x="872" y="399"/>
                  </a:lnTo>
                  <a:lnTo>
                    <a:pt x="842" y="432"/>
                  </a:lnTo>
                  <a:lnTo>
                    <a:pt x="805" y="452"/>
                  </a:lnTo>
                  <a:lnTo>
                    <a:pt x="760" y="458"/>
                  </a:lnTo>
                  <a:lnTo>
                    <a:pt x="727" y="457"/>
                  </a:lnTo>
                  <a:lnTo>
                    <a:pt x="695" y="455"/>
                  </a:lnTo>
                  <a:lnTo>
                    <a:pt x="664" y="454"/>
                  </a:lnTo>
                  <a:lnTo>
                    <a:pt x="632" y="454"/>
                  </a:lnTo>
                  <a:lnTo>
                    <a:pt x="601" y="453"/>
                  </a:lnTo>
                  <a:lnTo>
                    <a:pt x="570" y="453"/>
                  </a:lnTo>
                  <a:lnTo>
                    <a:pt x="538" y="452"/>
                  </a:lnTo>
                  <a:lnTo>
                    <a:pt x="508" y="451"/>
                  </a:lnTo>
                  <a:lnTo>
                    <a:pt x="479" y="450"/>
                  </a:lnTo>
                  <a:lnTo>
                    <a:pt x="449" y="447"/>
                  </a:lnTo>
                  <a:lnTo>
                    <a:pt x="420" y="445"/>
                  </a:lnTo>
                  <a:lnTo>
                    <a:pt x="391" y="442"/>
                  </a:lnTo>
                  <a:lnTo>
                    <a:pt x="363" y="438"/>
                  </a:lnTo>
                  <a:lnTo>
                    <a:pt x="336" y="432"/>
                  </a:lnTo>
                  <a:lnTo>
                    <a:pt x="309" y="427"/>
                  </a:lnTo>
                  <a:lnTo>
                    <a:pt x="284" y="420"/>
                  </a:lnTo>
                  <a:lnTo>
                    <a:pt x="258" y="412"/>
                  </a:lnTo>
                  <a:lnTo>
                    <a:pt x="233" y="401"/>
                  </a:lnTo>
                  <a:lnTo>
                    <a:pt x="210" y="391"/>
                  </a:lnTo>
                  <a:lnTo>
                    <a:pt x="187" y="378"/>
                  </a:lnTo>
                  <a:lnTo>
                    <a:pt x="165" y="363"/>
                  </a:lnTo>
                  <a:lnTo>
                    <a:pt x="144" y="348"/>
                  </a:lnTo>
                  <a:lnTo>
                    <a:pt x="125" y="330"/>
                  </a:lnTo>
                  <a:lnTo>
                    <a:pt x="106" y="310"/>
                  </a:lnTo>
                  <a:lnTo>
                    <a:pt x="89" y="288"/>
                  </a:lnTo>
                  <a:lnTo>
                    <a:pt x="72" y="264"/>
                  </a:lnTo>
                  <a:lnTo>
                    <a:pt x="57" y="238"/>
                  </a:lnTo>
                  <a:lnTo>
                    <a:pt x="43" y="209"/>
                  </a:lnTo>
                  <a:lnTo>
                    <a:pt x="30" y="178"/>
                  </a:lnTo>
                  <a:lnTo>
                    <a:pt x="19" y="143"/>
                  </a:lnTo>
                  <a:lnTo>
                    <a:pt x="8" y="106"/>
                  </a:lnTo>
                  <a:lnTo>
                    <a:pt x="0" y="67"/>
                  </a:lnTo>
                  <a:close/>
                </a:path>
              </a:pathLst>
            </a:custGeom>
            <a:solidFill>
              <a:srgbClr val="5E6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67"/>
            <p:cNvSpPr>
              <a:spLocks/>
            </p:cNvSpPr>
            <p:nvPr/>
          </p:nvSpPr>
          <p:spPr bwMode="auto">
            <a:xfrm>
              <a:off x="4557713" y="3911600"/>
              <a:ext cx="728662" cy="355600"/>
            </a:xfrm>
            <a:custGeom>
              <a:avLst/>
              <a:gdLst>
                <a:gd name="T0" fmla="*/ 16 w 917"/>
                <a:gd name="T1" fmla="*/ 49 h 447"/>
                <a:gd name="T2" fmla="*/ 43 w 917"/>
                <a:gd name="T3" fmla="*/ 31 h 447"/>
                <a:gd name="T4" fmla="*/ 65 w 917"/>
                <a:gd name="T5" fmla="*/ 32 h 447"/>
                <a:gd name="T6" fmla="*/ 84 w 917"/>
                <a:gd name="T7" fmla="*/ 57 h 447"/>
                <a:gd name="T8" fmla="*/ 111 w 917"/>
                <a:gd name="T9" fmla="*/ 135 h 447"/>
                <a:gd name="T10" fmla="*/ 152 w 917"/>
                <a:gd name="T11" fmla="*/ 223 h 447"/>
                <a:gd name="T12" fmla="*/ 202 w 917"/>
                <a:gd name="T13" fmla="*/ 284 h 447"/>
                <a:gd name="T14" fmla="*/ 259 w 917"/>
                <a:gd name="T15" fmla="*/ 323 h 447"/>
                <a:gd name="T16" fmla="*/ 327 w 917"/>
                <a:gd name="T17" fmla="*/ 347 h 447"/>
                <a:gd name="T18" fmla="*/ 406 w 917"/>
                <a:gd name="T19" fmla="*/ 361 h 447"/>
                <a:gd name="T20" fmla="*/ 498 w 917"/>
                <a:gd name="T21" fmla="*/ 371 h 447"/>
                <a:gd name="T22" fmla="*/ 604 w 917"/>
                <a:gd name="T23" fmla="*/ 382 h 447"/>
                <a:gd name="T24" fmla="*/ 697 w 917"/>
                <a:gd name="T25" fmla="*/ 384 h 447"/>
                <a:gd name="T26" fmla="*/ 754 w 917"/>
                <a:gd name="T27" fmla="*/ 376 h 447"/>
                <a:gd name="T28" fmla="*/ 795 w 917"/>
                <a:gd name="T29" fmla="*/ 368 h 447"/>
                <a:gd name="T30" fmla="*/ 824 w 917"/>
                <a:gd name="T31" fmla="*/ 355 h 447"/>
                <a:gd name="T32" fmla="*/ 842 w 917"/>
                <a:gd name="T33" fmla="*/ 335 h 447"/>
                <a:gd name="T34" fmla="*/ 854 w 917"/>
                <a:gd name="T35" fmla="*/ 307 h 447"/>
                <a:gd name="T36" fmla="*/ 862 w 917"/>
                <a:gd name="T37" fmla="*/ 265 h 447"/>
                <a:gd name="T38" fmla="*/ 869 w 917"/>
                <a:gd name="T39" fmla="*/ 208 h 447"/>
                <a:gd name="T40" fmla="*/ 868 w 917"/>
                <a:gd name="T41" fmla="*/ 129 h 447"/>
                <a:gd name="T42" fmla="*/ 859 w 917"/>
                <a:gd name="T43" fmla="*/ 43 h 447"/>
                <a:gd name="T44" fmla="*/ 862 w 917"/>
                <a:gd name="T45" fmla="*/ 11 h 447"/>
                <a:gd name="T46" fmla="*/ 877 w 917"/>
                <a:gd name="T47" fmla="*/ 30 h 447"/>
                <a:gd name="T48" fmla="*/ 893 w 917"/>
                <a:gd name="T49" fmla="*/ 65 h 447"/>
                <a:gd name="T50" fmla="*/ 909 w 917"/>
                <a:gd name="T51" fmla="*/ 115 h 447"/>
                <a:gd name="T52" fmla="*/ 917 w 917"/>
                <a:gd name="T53" fmla="*/ 195 h 447"/>
                <a:gd name="T54" fmla="*/ 902 w 917"/>
                <a:gd name="T55" fmla="*/ 302 h 447"/>
                <a:gd name="T56" fmla="*/ 862 w 917"/>
                <a:gd name="T57" fmla="*/ 391 h 447"/>
                <a:gd name="T58" fmla="*/ 795 w 917"/>
                <a:gd name="T59" fmla="*/ 443 h 447"/>
                <a:gd name="T60" fmla="*/ 718 w 917"/>
                <a:gd name="T61" fmla="*/ 446 h 447"/>
                <a:gd name="T62" fmla="*/ 655 w 917"/>
                <a:gd name="T63" fmla="*/ 444 h 447"/>
                <a:gd name="T64" fmla="*/ 592 w 917"/>
                <a:gd name="T65" fmla="*/ 443 h 447"/>
                <a:gd name="T66" fmla="*/ 531 w 917"/>
                <a:gd name="T67" fmla="*/ 441 h 447"/>
                <a:gd name="T68" fmla="*/ 471 w 917"/>
                <a:gd name="T69" fmla="*/ 439 h 447"/>
                <a:gd name="T70" fmla="*/ 414 w 917"/>
                <a:gd name="T71" fmla="*/ 435 h 447"/>
                <a:gd name="T72" fmla="*/ 357 w 917"/>
                <a:gd name="T73" fmla="*/ 428 h 447"/>
                <a:gd name="T74" fmla="*/ 304 w 917"/>
                <a:gd name="T75" fmla="*/ 417 h 447"/>
                <a:gd name="T76" fmla="*/ 255 w 917"/>
                <a:gd name="T77" fmla="*/ 402 h 447"/>
                <a:gd name="T78" fmla="*/ 207 w 917"/>
                <a:gd name="T79" fmla="*/ 382 h 447"/>
                <a:gd name="T80" fmla="*/ 164 w 917"/>
                <a:gd name="T81" fmla="*/ 355 h 447"/>
                <a:gd name="T82" fmla="*/ 124 w 917"/>
                <a:gd name="T83" fmla="*/ 322 h 447"/>
                <a:gd name="T84" fmla="*/ 89 w 917"/>
                <a:gd name="T85" fmla="*/ 281 h 447"/>
                <a:gd name="T86" fmla="*/ 56 w 917"/>
                <a:gd name="T87" fmla="*/ 232 h 447"/>
                <a:gd name="T88" fmla="*/ 30 w 917"/>
                <a:gd name="T89" fmla="*/ 172 h 447"/>
                <a:gd name="T90" fmla="*/ 9 w 917"/>
                <a:gd name="T91" fmla="*/ 103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7" h="447">
                  <a:moveTo>
                    <a:pt x="0" y="64"/>
                  </a:moveTo>
                  <a:lnTo>
                    <a:pt x="16" y="49"/>
                  </a:lnTo>
                  <a:lnTo>
                    <a:pt x="30" y="38"/>
                  </a:lnTo>
                  <a:lnTo>
                    <a:pt x="43" y="31"/>
                  </a:lnTo>
                  <a:lnTo>
                    <a:pt x="54" y="29"/>
                  </a:lnTo>
                  <a:lnTo>
                    <a:pt x="65" y="32"/>
                  </a:lnTo>
                  <a:lnTo>
                    <a:pt x="75" y="41"/>
                  </a:lnTo>
                  <a:lnTo>
                    <a:pt x="84" y="57"/>
                  </a:lnTo>
                  <a:lnTo>
                    <a:pt x="92" y="80"/>
                  </a:lnTo>
                  <a:lnTo>
                    <a:pt x="111" y="135"/>
                  </a:lnTo>
                  <a:lnTo>
                    <a:pt x="131" y="182"/>
                  </a:lnTo>
                  <a:lnTo>
                    <a:pt x="152" y="223"/>
                  </a:lnTo>
                  <a:lnTo>
                    <a:pt x="176" y="256"/>
                  </a:lnTo>
                  <a:lnTo>
                    <a:pt x="202" y="284"/>
                  </a:lnTo>
                  <a:lnTo>
                    <a:pt x="229" y="306"/>
                  </a:lnTo>
                  <a:lnTo>
                    <a:pt x="259" y="323"/>
                  </a:lnTo>
                  <a:lnTo>
                    <a:pt x="292" y="337"/>
                  </a:lnTo>
                  <a:lnTo>
                    <a:pt x="327" y="347"/>
                  </a:lnTo>
                  <a:lnTo>
                    <a:pt x="365" y="355"/>
                  </a:lnTo>
                  <a:lnTo>
                    <a:pt x="406" y="361"/>
                  </a:lnTo>
                  <a:lnTo>
                    <a:pt x="451" y="367"/>
                  </a:lnTo>
                  <a:lnTo>
                    <a:pt x="498" y="371"/>
                  </a:lnTo>
                  <a:lnTo>
                    <a:pt x="549" y="376"/>
                  </a:lnTo>
                  <a:lnTo>
                    <a:pt x="604" y="382"/>
                  </a:lnTo>
                  <a:lnTo>
                    <a:pt x="663" y="388"/>
                  </a:lnTo>
                  <a:lnTo>
                    <a:pt x="697" y="384"/>
                  </a:lnTo>
                  <a:lnTo>
                    <a:pt x="728" y="380"/>
                  </a:lnTo>
                  <a:lnTo>
                    <a:pt x="754" y="376"/>
                  </a:lnTo>
                  <a:lnTo>
                    <a:pt x="777" y="372"/>
                  </a:lnTo>
                  <a:lnTo>
                    <a:pt x="795" y="368"/>
                  </a:lnTo>
                  <a:lnTo>
                    <a:pt x="811" y="362"/>
                  </a:lnTo>
                  <a:lnTo>
                    <a:pt x="824" y="355"/>
                  </a:lnTo>
                  <a:lnTo>
                    <a:pt x="834" y="346"/>
                  </a:lnTo>
                  <a:lnTo>
                    <a:pt x="842" y="335"/>
                  </a:lnTo>
                  <a:lnTo>
                    <a:pt x="849" y="323"/>
                  </a:lnTo>
                  <a:lnTo>
                    <a:pt x="854" y="307"/>
                  </a:lnTo>
                  <a:lnTo>
                    <a:pt x="859" y="287"/>
                  </a:lnTo>
                  <a:lnTo>
                    <a:pt x="862" y="265"/>
                  </a:lnTo>
                  <a:lnTo>
                    <a:pt x="866" y="239"/>
                  </a:lnTo>
                  <a:lnTo>
                    <a:pt x="869" y="208"/>
                  </a:lnTo>
                  <a:lnTo>
                    <a:pt x="872" y="172"/>
                  </a:lnTo>
                  <a:lnTo>
                    <a:pt x="868" y="129"/>
                  </a:lnTo>
                  <a:lnTo>
                    <a:pt x="863" y="87"/>
                  </a:lnTo>
                  <a:lnTo>
                    <a:pt x="859" y="43"/>
                  </a:lnTo>
                  <a:lnTo>
                    <a:pt x="854" y="0"/>
                  </a:lnTo>
                  <a:lnTo>
                    <a:pt x="862" y="11"/>
                  </a:lnTo>
                  <a:lnTo>
                    <a:pt x="870" y="20"/>
                  </a:lnTo>
                  <a:lnTo>
                    <a:pt x="877" y="30"/>
                  </a:lnTo>
                  <a:lnTo>
                    <a:pt x="885" y="39"/>
                  </a:lnTo>
                  <a:lnTo>
                    <a:pt x="893" y="65"/>
                  </a:lnTo>
                  <a:lnTo>
                    <a:pt x="901" y="90"/>
                  </a:lnTo>
                  <a:lnTo>
                    <a:pt x="909" y="115"/>
                  </a:lnTo>
                  <a:lnTo>
                    <a:pt x="917" y="141"/>
                  </a:lnTo>
                  <a:lnTo>
                    <a:pt x="917" y="195"/>
                  </a:lnTo>
                  <a:lnTo>
                    <a:pt x="913" y="249"/>
                  </a:lnTo>
                  <a:lnTo>
                    <a:pt x="902" y="302"/>
                  </a:lnTo>
                  <a:lnTo>
                    <a:pt x="886" y="349"/>
                  </a:lnTo>
                  <a:lnTo>
                    <a:pt x="862" y="391"/>
                  </a:lnTo>
                  <a:lnTo>
                    <a:pt x="832" y="423"/>
                  </a:lnTo>
                  <a:lnTo>
                    <a:pt x="795" y="443"/>
                  </a:lnTo>
                  <a:lnTo>
                    <a:pt x="750" y="447"/>
                  </a:lnTo>
                  <a:lnTo>
                    <a:pt x="718" y="446"/>
                  </a:lnTo>
                  <a:lnTo>
                    <a:pt x="687" y="445"/>
                  </a:lnTo>
                  <a:lnTo>
                    <a:pt x="655" y="444"/>
                  </a:lnTo>
                  <a:lnTo>
                    <a:pt x="624" y="443"/>
                  </a:lnTo>
                  <a:lnTo>
                    <a:pt x="592" y="443"/>
                  </a:lnTo>
                  <a:lnTo>
                    <a:pt x="561" y="441"/>
                  </a:lnTo>
                  <a:lnTo>
                    <a:pt x="531" y="441"/>
                  </a:lnTo>
                  <a:lnTo>
                    <a:pt x="501" y="440"/>
                  </a:lnTo>
                  <a:lnTo>
                    <a:pt x="471" y="439"/>
                  </a:lnTo>
                  <a:lnTo>
                    <a:pt x="443" y="437"/>
                  </a:lnTo>
                  <a:lnTo>
                    <a:pt x="414" y="435"/>
                  </a:lnTo>
                  <a:lnTo>
                    <a:pt x="385" y="431"/>
                  </a:lnTo>
                  <a:lnTo>
                    <a:pt x="357" y="428"/>
                  </a:lnTo>
                  <a:lnTo>
                    <a:pt x="331" y="423"/>
                  </a:lnTo>
                  <a:lnTo>
                    <a:pt x="304" y="417"/>
                  </a:lnTo>
                  <a:lnTo>
                    <a:pt x="279" y="410"/>
                  </a:lnTo>
                  <a:lnTo>
                    <a:pt x="255" y="402"/>
                  </a:lnTo>
                  <a:lnTo>
                    <a:pt x="230" y="393"/>
                  </a:lnTo>
                  <a:lnTo>
                    <a:pt x="207" y="382"/>
                  </a:lnTo>
                  <a:lnTo>
                    <a:pt x="186" y="369"/>
                  </a:lnTo>
                  <a:lnTo>
                    <a:pt x="164" y="355"/>
                  </a:lnTo>
                  <a:lnTo>
                    <a:pt x="143" y="340"/>
                  </a:lnTo>
                  <a:lnTo>
                    <a:pt x="124" y="322"/>
                  </a:lnTo>
                  <a:lnTo>
                    <a:pt x="106" y="303"/>
                  </a:lnTo>
                  <a:lnTo>
                    <a:pt x="89" y="281"/>
                  </a:lnTo>
                  <a:lnTo>
                    <a:pt x="71" y="257"/>
                  </a:lnTo>
                  <a:lnTo>
                    <a:pt x="56" y="232"/>
                  </a:lnTo>
                  <a:lnTo>
                    <a:pt x="43" y="203"/>
                  </a:lnTo>
                  <a:lnTo>
                    <a:pt x="30" y="172"/>
                  </a:lnTo>
                  <a:lnTo>
                    <a:pt x="18" y="138"/>
                  </a:lnTo>
                  <a:lnTo>
                    <a:pt x="9" y="103"/>
                  </a:lnTo>
                  <a:lnTo>
                    <a:pt x="0" y="64"/>
                  </a:lnTo>
                  <a:close/>
                </a:path>
              </a:pathLst>
            </a:custGeom>
            <a:solidFill>
              <a:srgbClr val="636B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68"/>
            <p:cNvSpPr>
              <a:spLocks/>
            </p:cNvSpPr>
            <p:nvPr/>
          </p:nvSpPr>
          <p:spPr bwMode="auto">
            <a:xfrm>
              <a:off x="4562475" y="3917950"/>
              <a:ext cx="722312" cy="346075"/>
            </a:xfrm>
            <a:custGeom>
              <a:avLst/>
              <a:gdLst>
                <a:gd name="T0" fmla="*/ 14 w 910"/>
                <a:gd name="T1" fmla="*/ 45 h 436"/>
                <a:gd name="T2" fmla="*/ 39 w 910"/>
                <a:gd name="T3" fmla="*/ 29 h 436"/>
                <a:gd name="T4" fmla="*/ 59 w 910"/>
                <a:gd name="T5" fmla="*/ 30 h 436"/>
                <a:gd name="T6" fmla="*/ 77 w 910"/>
                <a:gd name="T7" fmla="*/ 54 h 436"/>
                <a:gd name="T8" fmla="*/ 103 w 910"/>
                <a:gd name="T9" fmla="*/ 132 h 436"/>
                <a:gd name="T10" fmla="*/ 145 w 910"/>
                <a:gd name="T11" fmla="*/ 219 h 436"/>
                <a:gd name="T12" fmla="*/ 195 w 910"/>
                <a:gd name="T13" fmla="*/ 280 h 436"/>
                <a:gd name="T14" fmla="*/ 252 w 910"/>
                <a:gd name="T15" fmla="*/ 319 h 436"/>
                <a:gd name="T16" fmla="*/ 320 w 910"/>
                <a:gd name="T17" fmla="*/ 344 h 436"/>
                <a:gd name="T18" fmla="*/ 400 w 910"/>
                <a:gd name="T19" fmla="*/ 357 h 436"/>
                <a:gd name="T20" fmla="*/ 492 w 910"/>
                <a:gd name="T21" fmla="*/ 367 h 436"/>
                <a:gd name="T22" fmla="*/ 598 w 910"/>
                <a:gd name="T23" fmla="*/ 377 h 436"/>
                <a:gd name="T24" fmla="*/ 692 w 910"/>
                <a:gd name="T25" fmla="*/ 379 h 436"/>
                <a:gd name="T26" fmla="*/ 749 w 910"/>
                <a:gd name="T27" fmla="*/ 371 h 436"/>
                <a:gd name="T28" fmla="*/ 790 w 910"/>
                <a:gd name="T29" fmla="*/ 362 h 436"/>
                <a:gd name="T30" fmla="*/ 819 w 910"/>
                <a:gd name="T31" fmla="*/ 349 h 436"/>
                <a:gd name="T32" fmla="*/ 838 w 910"/>
                <a:gd name="T33" fmla="*/ 330 h 436"/>
                <a:gd name="T34" fmla="*/ 849 w 910"/>
                <a:gd name="T35" fmla="*/ 301 h 436"/>
                <a:gd name="T36" fmla="*/ 857 w 910"/>
                <a:gd name="T37" fmla="*/ 258 h 436"/>
                <a:gd name="T38" fmla="*/ 864 w 910"/>
                <a:gd name="T39" fmla="*/ 202 h 436"/>
                <a:gd name="T40" fmla="*/ 863 w 910"/>
                <a:gd name="T41" fmla="*/ 125 h 436"/>
                <a:gd name="T42" fmla="*/ 856 w 910"/>
                <a:gd name="T43" fmla="*/ 42 h 436"/>
                <a:gd name="T44" fmla="*/ 858 w 910"/>
                <a:gd name="T45" fmla="*/ 10 h 436"/>
                <a:gd name="T46" fmla="*/ 873 w 910"/>
                <a:gd name="T47" fmla="*/ 28 h 436"/>
                <a:gd name="T48" fmla="*/ 887 w 910"/>
                <a:gd name="T49" fmla="*/ 61 h 436"/>
                <a:gd name="T50" fmla="*/ 902 w 910"/>
                <a:gd name="T51" fmla="*/ 111 h 436"/>
                <a:gd name="T52" fmla="*/ 910 w 910"/>
                <a:gd name="T53" fmla="*/ 189 h 436"/>
                <a:gd name="T54" fmla="*/ 894 w 910"/>
                <a:gd name="T55" fmla="*/ 294 h 436"/>
                <a:gd name="T56" fmla="*/ 854 w 910"/>
                <a:gd name="T57" fmla="*/ 382 h 436"/>
                <a:gd name="T58" fmla="*/ 786 w 910"/>
                <a:gd name="T59" fmla="*/ 431 h 436"/>
                <a:gd name="T60" fmla="*/ 677 w 910"/>
                <a:gd name="T61" fmla="*/ 433 h 436"/>
                <a:gd name="T62" fmla="*/ 553 w 910"/>
                <a:gd name="T63" fmla="*/ 431 h 436"/>
                <a:gd name="T64" fmla="*/ 435 w 910"/>
                <a:gd name="T65" fmla="*/ 425 h 436"/>
                <a:gd name="T66" fmla="*/ 326 w 910"/>
                <a:gd name="T67" fmla="*/ 413 h 436"/>
                <a:gd name="T68" fmla="*/ 227 w 910"/>
                <a:gd name="T69" fmla="*/ 383 h 436"/>
                <a:gd name="T70" fmla="*/ 142 w 910"/>
                <a:gd name="T71" fmla="*/ 331 h 436"/>
                <a:gd name="T72" fmla="*/ 71 w 910"/>
                <a:gd name="T73" fmla="*/ 250 h 436"/>
                <a:gd name="T74" fmla="*/ 18 w 910"/>
                <a:gd name="T75" fmla="*/ 133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0" h="436">
                  <a:moveTo>
                    <a:pt x="0" y="59"/>
                  </a:moveTo>
                  <a:lnTo>
                    <a:pt x="14" y="45"/>
                  </a:lnTo>
                  <a:lnTo>
                    <a:pt x="27" y="36"/>
                  </a:lnTo>
                  <a:lnTo>
                    <a:pt x="39" y="29"/>
                  </a:lnTo>
                  <a:lnTo>
                    <a:pt x="49" y="27"/>
                  </a:lnTo>
                  <a:lnTo>
                    <a:pt x="59" y="30"/>
                  </a:lnTo>
                  <a:lnTo>
                    <a:pt x="68" y="39"/>
                  </a:lnTo>
                  <a:lnTo>
                    <a:pt x="77" y="54"/>
                  </a:lnTo>
                  <a:lnTo>
                    <a:pt x="85" y="76"/>
                  </a:lnTo>
                  <a:lnTo>
                    <a:pt x="103" y="132"/>
                  </a:lnTo>
                  <a:lnTo>
                    <a:pt x="123" y="179"/>
                  </a:lnTo>
                  <a:lnTo>
                    <a:pt x="145" y="219"/>
                  </a:lnTo>
                  <a:lnTo>
                    <a:pt x="169" y="253"/>
                  </a:lnTo>
                  <a:lnTo>
                    <a:pt x="195" y="280"/>
                  </a:lnTo>
                  <a:lnTo>
                    <a:pt x="222" y="302"/>
                  </a:lnTo>
                  <a:lnTo>
                    <a:pt x="252" y="319"/>
                  </a:lnTo>
                  <a:lnTo>
                    <a:pt x="286" y="333"/>
                  </a:lnTo>
                  <a:lnTo>
                    <a:pt x="320" y="344"/>
                  </a:lnTo>
                  <a:lnTo>
                    <a:pt x="359" y="352"/>
                  </a:lnTo>
                  <a:lnTo>
                    <a:pt x="400" y="357"/>
                  </a:lnTo>
                  <a:lnTo>
                    <a:pt x="445" y="362"/>
                  </a:lnTo>
                  <a:lnTo>
                    <a:pt x="492" y="367"/>
                  </a:lnTo>
                  <a:lnTo>
                    <a:pt x="544" y="371"/>
                  </a:lnTo>
                  <a:lnTo>
                    <a:pt x="598" y="377"/>
                  </a:lnTo>
                  <a:lnTo>
                    <a:pt x="657" y="384"/>
                  </a:lnTo>
                  <a:lnTo>
                    <a:pt x="692" y="379"/>
                  </a:lnTo>
                  <a:lnTo>
                    <a:pt x="722" y="375"/>
                  </a:lnTo>
                  <a:lnTo>
                    <a:pt x="749" y="371"/>
                  </a:lnTo>
                  <a:lnTo>
                    <a:pt x="771" y="367"/>
                  </a:lnTo>
                  <a:lnTo>
                    <a:pt x="790" y="362"/>
                  </a:lnTo>
                  <a:lnTo>
                    <a:pt x="805" y="356"/>
                  </a:lnTo>
                  <a:lnTo>
                    <a:pt x="819" y="349"/>
                  </a:lnTo>
                  <a:lnTo>
                    <a:pt x="830" y="340"/>
                  </a:lnTo>
                  <a:lnTo>
                    <a:pt x="838" y="330"/>
                  </a:lnTo>
                  <a:lnTo>
                    <a:pt x="845" y="316"/>
                  </a:lnTo>
                  <a:lnTo>
                    <a:pt x="849" y="301"/>
                  </a:lnTo>
                  <a:lnTo>
                    <a:pt x="854" y="281"/>
                  </a:lnTo>
                  <a:lnTo>
                    <a:pt x="857" y="258"/>
                  </a:lnTo>
                  <a:lnTo>
                    <a:pt x="861" y="232"/>
                  </a:lnTo>
                  <a:lnTo>
                    <a:pt x="864" y="202"/>
                  </a:lnTo>
                  <a:lnTo>
                    <a:pt x="868" y="166"/>
                  </a:lnTo>
                  <a:lnTo>
                    <a:pt x="863" y="125"/>
                  </a:lnTo>
                  <a:lnTo>
                    <a:pt x="860" y="83"/>
                  </a:lnTo>
                  <a:lnTo>
                    <a:pt x="856" y="42"/>
                  </a:lnTo>
                  <a:lnTo>
                    <a:pt x="851" y="0"/>
                  </a:lnTo>
                  <a:lnTo>
                    <a:pt x="858" y="10"/>
                  </a:lnTo>
                  <a:lnTo>
                    <a:pt x="866" y="19"/>
                  </a:lnTo>
                  <a:lnTo>
                    <a:pt x="873" y="28"/>
                  </a:lnTo>
                  <a:lnTo>
                    <a:pt x="880" y="37"/>
                  </a:lnTo>
                  <a:lnTo>
                    <a:pt x="887" y="61"/>
                  </a:lnTo>
                  <a:lnTo>
                    <a:pt x="895" y="87"/>
                  </a:lnTo>
                  <a:lnTo>
                    <a:pt x="902" y="111"/>
                  </a:lnTo>
                  <a:lnTo>
                    <a:pt x="909" y="136"/>
                  </a:lnTo>
                  <a:lnTo>
                    <a:pt x="910" y="189"/>
                  </a:lnTo>
                  <a:lnTo>
                    <a:pt x="904" y="243"/>
                  </a:lnTo>
                  <a:lnTo>
                    <a:pt x="894" y="294"/>
                  </a:lnTo>
                  <a:lnTo>
                    <a:pt x="877" y="341"/>
                  </a:lnTo>
                  <a:lnTo>
                    <a:pt x="854" y="382"/>
                  </a:lnTo>
                  <a:lnTo>
                    <a:pt x="824" y="412"/>
                  </a:lnTo>
                  <a:lnTo>
                    <a:pt x="786" y="431"/>
                  </a:lnTo>
                  <a:lnTo>
                    <a:pt x="741" y="436"/>
                  </a:lnTo>
                  <a:lnTo>
                    <a:pt x="677" y="433"/>
                  </a:lnTo>
                  <a:lnTo>
                    <a:pt x="614" y="431"/>
                  </a:lnTo>
                  <a:lnTo>
                    <a:pt x="553" y="431"/>
                  </a:lnTo>
                  <a:lnTo>
                    <a:pt x="493" y="429"/>
                  </a:lnTo>
                  <a:lnTo>
                    <a:pt x="435" y="425"/>
                  </a:lnTo>
                  <a:lnTo>
                    <a:pt x="379" y="421"/>
                  </a:lnTo>
                  <a:lnTo>
                    <a:pt x="326" y="413"/>
                  </a:lnTo>
                  <a:lnTo>
                    <a:pt x="275" y="400"/>
                  </a:lnTo>
                  <a:lnTo>
                    <a:pt x="227" y="383"/>
                  </a:lnTo>
                  <a:lnTo>
                    <a:pt x="183" y="360"/>
                  </a:lnTo>
                  <a:lnTo>
                    <a:pt x="142" y="331"/>
                  </a:lnTo>
                  <a:lnTo>
                    <a:pt x="105" y="295"/>
                  </a:lnTo>
                  <a:lnTo>
                    <a:pt x="71" y="250"/>
                  </a:lnTo>
                  <a:lnTo>
                    <a:pt x="42" y="196"/>
                  </a:lnTo>
                  <a:lnTo>
                    <a:pt x="18" y="133"/>
                  </a:lnTo>
                  <a:lnTo>
                    <a:pt x="0" y="59"/>
                  </a:lnTo>
                  <a:close/>
                </a:path>
              </a:pathLst>
            </a:custGeom>
            <a:solidFill>
              <a:srgbClr val="6870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69"/>
            <p:cNvSpPr>
              <a:spLocks/>
            </p:cNvSpPr>
            <p:nvPr/>
          </p:nvSpPr>
          <p:spPr bwMode="auto">
            <a:xfrm>
              <a:off x="4565650" y="3924300"/>
              <a:ext cx="717550" cy="336550"/>
            </a:xfrm>
            <a:custGeom>
              <a:avLst/>
              <a:gdLst>
                <a:gd name="T0" fmla="*/ 14 w 904"/>
                <a:gd name="T1" fmla="*/ 43 h 425"/>
                <a:gd name="T2" fmla="*/ 36 w 904"/>
                <a:gd name="T3" fmla="*/ 28 h 425"/>
                <a:gd name="T4" fmla="*/ 55 w 904"/>
                <a:gd name="T5" fmla="*/ 29 h 425"/>
                <a:gd name="T6" fmla="*/ 71 w 904"/>
                <a:gd name="T7" fmla="*/ 52 h 425"/>
                <a:gd name="T8" fmla="*/ 97 w 904"/>
                <a:gd name="T9" fmla="*/ 128 h 425"/>
                <a:gd name="T10" fmla="*/ 140 w 904"/>
                <a:gd name="T11" fmla="*/ 217 h 425"/>
                <a:gd name="T12" fmla="*/ 189 w 904"/>
                <a:gd name="T13" fmla="*/ 277 h 425"/>
                <a:gd name="T14" fmla="*/ 248 w 904"/>
                <a:gd name="T15" fmla="*/ 317 h 425"/>
                <a:gd name="T16" fmla="*/ 316 w 904"/>
                <a:gd name="T17" fmla="*/ 340 h 425"/>
                <a:gd name="T18" fmla="*/ 396 w 904"/>
                <a:gd name="T19" fmla="*/ 354 h 425"/>
                <a:gd name="T20" fmla="*/ 488 w 904"/>
                <a:gd name="T21" fmla="*/ 363 h 425"/>
                <a:gd name="T22" fmla="*/ 594 w 904"/>
                <a:gd name="T23" fmla="*/ 373 h 425"/>
                <a:gd name="T24" fmla="*/ 688 w 904"/>
                <a:gd name="T25" fmla="*/ 376 h 425"/>
                <a:gd name="T26" fmla="*/ 745 w 904"/>
                <a:gd name="T27" fmla="*/ 368 h 425"/>
                <a:gd name="T28" fmla="*/ 786 w 904"/>
                <a:gd name="T29" fmla="*/ 358 h 425"/>
                <a:gd name="T30" fmla="*/ 815 w 904"/>
                <a:gd name="T31" fmla="*/ 345 h 425"/>
                <a:gd name="T32" fmla="*/ 834 w 904"/>
                <a:gd name="T33" fmla="*/ 325 h 425"/>
                <a:gd name="T34" fmla="*/ 846 w 904"/>
                <a:gd name="T35" fmla="*/ 295 h 425"/>
                <a:gd name="T36" fmla="*/ 854 w 904"/>
                <a:gd name="T37" fmla="*/ 254 h 425"/>
                <a:gd name="T38" fmla="*/ 861 w 904"/>
                <a:gd name="T39" fmla="*/ 196 h 425"/>
                <a:gd name="T40" fmla="*/ 861 w 904"/>
                <a:gd name="T41" fmla="*/ 120 h 425"/>
                <a:gd name="T42" fmla="*/ 854 w 904"/>
                <a:gd name="T43" fmla="*/ 41 h 425"/>
                <a:gd name="T44" fmla="*/ 857 w 904"/>
                <a:gd name="T45" fmla="*/ 9 h 425"/>
                <a:gd name="T46" fmla="*/ 871 w 904"/>
                <a:gd name="T47" fmla="*/ 27 h 425"/>
                <a:gd name="T48" fmla="*/ 883 w 904"/>
                <a:gd name="T49" fmla="*/ 60 h 425"/>
                <a:gd name="T50" fmla="*/ 897 w 904"/>
                <a:gd name="T51" fmla="*/ 108 h 425"/>
                <a:gd name="T52" fmla="*/ 904 w 904"/>
                <a:gd name="T53" fmla="*/ 186 h 425"/>
                <a:gd name="T54" fmla="*/ 888 w 904"/>
                <a:gd name="T55" fmla="*/ 288 h 425"/>
                <a:gd name="T56" fmla="*/ 846 w 904"/>
                <a:gd name="T57" fmla="*/ 373 h 425"/>
                <a:gd name="T58" fmla="*/ 778 w 904"/>
                <a:gd name="T59" fmla="*/ 421 h 425"/>
                <a:gd name="T60" fmla="*/ 670 w 904"/>
                <a:gd name="T61" fmla="*/ 423 h 425"/>
                <a:gd name="T62" fmla="*/ 547 w 904"/>
                <a:gd name="T63" fmla="*/ 420 h 425"/>
                <a:gd name="T64" fmla="*/ 430 w 904"/>
                <a:gd name="T65" fmla="*/ 415 h 425"/>
                <a:gd name="T66" fmla="*/ 322 w 904"/>
                <a:gd name="T67" fmla="*/ 402 h 425"/>
                <a:gd name="T68" fmla="*/ 225 w 904"/>
                <a:gd name="T69" fmla="*/ 373 h 425"/>
                <a:gd name="T70" fmla="*/ 141 w 904"/>
                <a:gd name="T71" fmla="*/ 323 h 425"/>
                <a:gd name="T72" fmla="*/ 72 w 904"/>
                <a:gd name="T73" fmla="*/ 243 h 425"/>
                <a:gd name="T74" fmla="*/ 20 w 904"/>
                <a:gd name="T75" fmla="*/ 12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4" h="425">
                  <a:moveTo>
                    <a:pt x="0" y="56"/>
                  </a:moveTo>
                  <a:lnTo>
                    <a:pt x="14" y="43"/>
                  </a:lnTo>
                  <a:lnTo>
                    <a:pt x="26" y="34"/>
                  </a:lnTo>
                  <a:lnTo>
                    <a:pt x="36" y="28"/>
                  </a:lnTo>
                  <a:lnTo>
                    <a:pt x="46" y="26"/>
                  </a:lnTo>
                  <a:lnTo>
                    <a:pt x="55" y="29"/>
                  </a:lnTo>
                  <a:lnTo>
                    <a:pt x="63" y="37"/>
                  </a:lnTo>
                  <a:lnTo>
                    <a:pt x="71" y="52"/>
                  </a:lnTo>
                  <a:lnTo>
                    <a:pt x="79" y="73"/>
                  </a:lnTo>
                  <a:lnTo>
                    <a:pt x="97" y="128"/>
                  </a:lnTo>
                  <a:lnTo>
                    <a:pt x="118" y="176"/>
                  </a:lnTo>
                  <a:lnTo>
                    <a:pt x="140" y="217"/>
                  </a:lnTo>
                  <a:lnTo>
                    <a:pt x="163" y="250"/>
                  </a:lnTo>
                  <a:lnTo>
                    <a:pt x="189" y="277"/>
                  </a:lnTo>
                  <a:lnTo>
                    <a:pt x="217" y="300"/>
                  </a:lnTo>
                  <a:lnTo>
                    <a:pt x="248" y="317"/>
                  </a:lnTo>
                  <a:lnTo>
                    <a:pt x="280" y="330"/>
                  </a:lnTo>
                  <a:lnTo>
                    <a:pt x="316" y="340"/>
                  </a:lnTo>
                  <a:lnTo>
                    <a:pt x="354" y="348"/>
                  </a:lnTo>
                  <a:lnTo>
                    <a:pt x="396" y="354"/>
                  </a:lnTo>
                  <a:lnTo>
                    <a:pt x="441" y="358"/>
                  </a:lnTo>
                  <a:lnTo>
                    <a:pt x="488" y="363"/>
                  </a:lnTo>
                  <a:lnTo>
                    <a:pt x="540" y="368"/>
                  </a:lnTo>
                  <a:lnTo>
                    <a:pt x="594" y="373"/>
                  </a:lnTo>
                  <a:lnTo>
                    <a:pt x="653" y="380"/>
                  </a:lnTo>
                  <a:lnTo>
                    <a:pt x="688" y="376"/>
                  </a:lnTo>
                  <a:lnTo>
                    <a:pt x="718" y="371"/>
                  </a:lnTo>
                  <a:lnTo>
                    <a:pt x="745" y="368"/>
                  </a:lnTo>
                  <a:lnTo>
                    <a:pt x="767" y="363"/>
                  </a:lnTo>
                  <a:lnTo>
                    <a:pt x="786" y="358"/>
                  </a:lnTo>
                  <a:lnTo>
                    <a:pt x="803" y="353"/>
                  </a:lnTo>
                  <a:lnTo>
                    <a:pt x="815" y="345"/>
                  </a:lnTo>
                  <a:lnTo>
                    <a:pt x="826" y="335"/>
                  </a:lnTo>
                  <a:lnTo>
                    <a:pt x="834" y="325"/>
                  </a:lnTo>
                  <a:lnTo>
                    <a:pt x="841" y="311"/>
                  </a:lnTo>
                  <a:lnTo>
                    <a:pt x="846" y="295"/>
                  </a:lnTo>
                  <a:lnTo>
                    <a:pt x="851" y="276"/>
                  </a:lnTo>
                  <a:lnTo>
                    <a:pt x="854" y="254"/>
                  </a:lnTo>
                  <a:lnTo>
                    <a:pt x="858" y="227"/>
                  </a:lnTo>
                  <a:lnTo>
                    <a:pt x="861" y="196"/>
                  </a:lnTo>
                  <a:lnTo>
                    <a:pt x="865" y="160"/>
                  </a:lnTo>
                  <a:lnTo>
                    <a:pt x="861" y="120"/>
                  </a:lnTo>
                  <a:lnTo>
                    <a:pt x="858" y="80"/>
                  </a:lnTo>
                  <a:lnTo>
                    <a:pt x="854" y="41"/>
                  </a:lnTo>
                  <a:lnTo>
                    <a:pt x="850" y="0"/>
                  </a:lnTo>
                  <a:lnTo>
                    <a:pt x="857" y="9"/>
                  </a:lnTo>
                  <a:lnTo>
                    <a:pt x="864" y="17"/>
                  </a:lnTo>
                  <a:lnTo>
                    <a:pt x="871" y="27"/>
                  </a:lnTo>
                  <a:lnTo>
                    <a:pt x="876" y="36"/>
                  </a:lnTo>
                  <a:lnTo>
                    <a:pt x="883" y="60"/>
                  </a:lnTo>
                  <a:lnTo>
                    <a:pt x="890" y="84"/>
                  </a:lnTo>
                  <a:lnTo>
                    <a:pt x="897" y="108"/>
                  </a:lnTo>
                  <a:lnTo>
                    <a:pt x="903" y="133"/>
                  </a:lnTo>
                  <a:lnTo>
                    <a:pt x="904" y="186"/>
                  </a:lnTo>
                  <a:lnTo>
                    <a:pt x="898" y="239"/>
                  </a:lnTo>
                  <a:lnTo>
                    <a:pt x="888" y="288"/>
                  </a:lnTo>
                  <a:lnTo>
                    <a:pt x="871" y="334"/>
                  </a:lnTo>
                  <a:lnTo>
                    <a:pt x="846" y="373"/>
                  </a:lnTo>
                  <a:lnTo>
                    <a:pt x="816" y="402"/>
                  </a:lnTo>
                  <a:lnTo>
                    <a:pt x="778" y="421"/>
                  </a:lnTo>
                  <a:lnTo>
                    <a:pt x="733" y="425"/>
                  </a:lnTo>
                  <a:lnTo>
                    <a:pt x="670" y="423"/>
                  </a:lnTo>
                  <a:lnTo>
                    <a:pt x="608" y="421"/>
                  </a:lnTo>
                  <a:lnTo>
                    <a:pt x="547" y="420"/>
                  </a:lnTo>
                  <a:lnTo>
                    <a:pt x="487" y="418"/>
                  </a:lnTo>
                  <a:lnTo>
                    <a:pt x="430" y="415"/>
                  </a:lnTo>
                  <a:lnTo>
                    <a:pt x="375" y="410"/>
                  </a:lnTo>
                  <a:lnTo>
                    <a:pt x="322" y="402"/>
                  </a:lnTo>
                  <a:lnTo>
                    <a:pt x="272" y="391"/>
                  </a:lnTo>
                  <a:lnTo>
                    <a:pt x="225" y="373"/>
                  </a:lnTo>
                  <a:lnTo>
                    <a:pt x="181" y="352"/>
                  </a:lnTo>
                  <a:lnTo>
                    <a:pt x="141" y="323"/>
                  </a:lnTo>
                  <a:lnTo>
                    <a:pt x="105" y="287"/>
                  </a:lnTo>
                  <a:lnTo>
                    <a:pt x="72" y="243"/>
                  </a:lnTo>
                  <a:lnTo>
                    <a:pt x="44" y="191"/>
                  </a:lnTo>
                  <a:lnTo>
                    <a:pt x="20" y="128"/>
                  </a:lnTo>
                  <a:lnTo>
                    <a:pt x="0" y="56"/>
                  </a:lnTo>
                  <a:close/>
                </a:path>
              </a:pathLst>
            </a:custGeom>
            <a:solidFill>
              <a:srgbClr val="6B72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70"/>
            <p:cNvSpPr>
              <a:spLocks/>
            </p:cNvSpPr>
            <p:nvPr/>
          </p:nvSpPr>
          <p:spPr bwMode="auto">
            <a:xfrm>
              <a:off x="4570413" y="3929063"/>
              <a:ext cx="711200" cy="328613"/>
            </a:xfrm>
            <a:custGeom>
              <a:avLst/>
              <a:gdLst>
                <a:gd name="T0" fmla="*/ 12 w 896"/>
                <a:gd name="T1" fmla="*/ 40 h 415"/>
                <a:gd name="T2" fmla="*/ 32 w 896"/>
                <a:gd name="T3" fmla="*/ 27 h 415"/>
                <a:gd name="T4" fmla="*/ 49 w 896"/>
                <a:gd name="T5" fmla="*/ 28 h 415"/>
                <a:gd name="T6" fmla="*/ 64 w 896"/>
                <a:gd name="T7" fmla="*/ 50 h 415"/>
                <a:gd name="T8" fmla="*/ 90 w 896"/>
                <a:gd name="T9" fmla="*/ 126 h 415"/>
                <a:gd name="T10" fmla="*/ 133 w 896"/>
                <a:gd name="T11" fmla="*/ 213 h 415"/>
                <a:gd name="T12" fmla="*/ 182 w 896"/>
                <a:gd name="T13" fmla="*/ 273 h 415"/>
                <a:gd name="T14" fmla="*/ 241 w 896"/>
                <a:gd name="T15" fmla="*/ 313 h 415"/>
                <a:gd name="T16" fmla="*/ 310 w 896"/>
                <a:gd name="T17" fmla="*/ 337 h 415"/>
                <a:gd name="T18" fmla="*/ 391 w 896"/>
                <a:gd name="T19" fmla="*/ 350 h 415"/>
                <a:gd name="T20" fmla="*/ 483 w 896"/>
                <a:gd name="T21" fmla="*/ 360 h 415"/>
                <a:gd name="T22" fmla="*/ 589 w 896"/>
                <a:gd name="T23" fmla="*/ 370 h 415"/>
                <a:gd name="T24" fmla="*/ 684 w 896"/>
                <a:gd name="T25" fmla="*/ 372 h 415"/>
                <a:gd name="T26" fmla="*/ 740 w 896"/>
                <a:gd name="T27" fmla="*/ 364 h 415"/>
                <a:gd name="T28" fmla="*/ 782 w 896"/>
                <a:gd name="T29" fmla="*/ 354 h 415"/>
                <a:gd name="T30" fmla="*/ 810 w 896"/>
                <a:gd name="T31" fmla="*/ 340 h 415"/>
                <a:gd name="T32" fmla="*/ 829 w 896"/>
                <a:gd name="T33" fmla="*/ 320 h 415"/>
                <a:gd name="T34" fmla="*/ 841 w 896"/>
                <a:gd name="T35" fmla="*/ 290 h 415"/>
                <a:gd name="T36" fmla="*/ 850 w 896"/>
                <a:gd name="T37" fmla="*/ 248 h 415"/>
                <a:gd name="T38" fmla="*/ 856 w 896"/>
                <a:gd name="T39" fmla="*/ 190 h 415"/>
                <a:gd name="T40" fmla="*/ 856 w 896"/>
                <a:gd name="T41" fmla="*/ 115 h 415"/>
                <a:gd name="T42" fmla="*/ 850 w 896"/>
                <a:gd name="T43" fmla="*/ 38 h 415"/>
                <a:gd name="T44" fmla="*/ 853 w 896"/>
                <a:gd name="T45" fmla="*/ 8 h 415"/>
                <a:gd name="T46" fmla="*/ 866 w 896"/>
                <a:gd name="T47" fmla="*/ 25 h 415"/>
                <a:gd name="T48" fmla="*/ 877 w 896"/>
                <a:gd name="T49" fmla="*/ 58 h 415"/>
                <a:gd name="T50" fmla="*/ 890 w 896"/>
                <a:gd name="T51" fmla="*/ 105 h 415"/>
                <a:gd name="T52" fmla="*/ 896 w 896"/>
                <a:gd name="T53" fmla="*/ 181 h 415"/>
                <a:gd name="T54" fmla="*/ 879 w 896"/>
                <a:gd name="T55" fmla="*/ 282 h 415"/>
                <a:gd name="T56" fmla="*/ 838 w 896"/>
                <a:gd name="T57" fmla="*/ 364 h 415"/>
                <a:gd name="T58" fmla="*/ 769 w 896"/>
                <a:gd name="T59" fmla="*/ 410 h 415"/>
                <a:gd name="T60" fmla="*/ 661 w 896"/>
                <a:gd name="T61" fmla="*/ 411 h 415"/>
                <a:gd name="T62" fmla="*/ 538 w 896"/>
                <a:gd name="T63" fmla="*/ 409 h 415"/>
                <a:gd name="T64" fmla="*/ 423 w 896"/>
                <a:gd name="T65" fmla="*/ 404 h 415"/>
                <a:gd name="T66" fmla="*/ 317 w 896"/>
                <a:gd name="T67" fmla="*/ 392 h 415"/>
                <a:gd name="T68" fmla="*/ 223 w 896"/>
                <a:gd name="T69" fmla="*/ 364 h 415"/>
                <a:gd name="T70" fmla="*/ 140 w 896"/>
                <a:gd name="T71" fmla="*/ 315 h 415"/>
                <a:gd name="T72" fmla="*/ 72 w 896"/>
                <a:gd name="T73" fmla="*/ 237 h 415"/>
                <a:gd name="T74" fmla="*/ 20 w 896"/>
                <a:gd name="T75" fmla="*/ 12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6" h="415">
                  <a:moveTo>
                    <a:pt x="0" y="52"/>
                  </a:moveTo>
                  <a:lnTo>
                    <a:pt x="12" y="40"/>
                  </a:lnTo>
                  <a:lnTo>
                    <a:pt x="23" y="32"/>
                  </a:lnTo>
                  <a:lnTo>
                    <a:pt x="32" y="27"/>
                  </a:lnTo>
                  <a:lnTo>
                    <a:pt x="40" y="24"/>
                  </a:lnTo>
                  <a:lnTo>
                    <a:pt x="49" y="28"/>
                  </a:lnTo>
                  <a:lnTo>
                    <a:pt x="57" y="36"/>
                  </a:lnTo>
                  <a:lnTo>
                    <a:pt x="64" y="50"/>
                  </a:lnTo>
                  <a:lnTo>
                    <a:pt x="72" y="70"/>
                  </a:lnTo>
                  <a:lnTo>
                    <a:pt x="90" y="126"/>
                  </a:lnTo>
                  <a:lnTo>
                    <a:pt x="111" y="173"/>
                  </a:lnTo>
                  <a:lnTo>
                    <a:pt x="133" y="213"/>
                  </a:lnTo>
                  <a:lnTo>
                    <a:pt x="157" y="247"/>
                  </a:lnTo>
                  <a:lnTo>
                    <a:pt x="182" y="273"/>
                  </a:lnTo>
                  <a:lnTo>
                    <a:pt x="211" y="295"/>
                  </a:lnTo>
                  <a:lnTo>
                    <a:pt x="241" y="313"/>
                  </a:lnTo>
                  <a:lnTo>
                    <a:pt x="274" y="326"/>
                  </a:lnTo>
                  <a:lnTo>
                    <a:pt x="310" y="337"/>
                  </a:lnTo>
                  <a:lnTo>
                    <a:pt x="349" y="345"/>
                  </a:lnTo>
                  <a:lnTo>
                    <a:pt x="391" y="350"/>
                  </a:lnTo>
                  <a:lnTo>
                    <a:pt x="435" y="355"/>
                  </a:lnTo>
                  <a:lnTo>
                    <a:pt x="483" y="360"/>
                  </a:lnTo>
                  <a:lnTo>
                    <a:pt x="535" y="364"/>
                  </a:lnTo>
                  <a:lnTo>
                    <a:pt x="589" y="370"/>
                  </a:lnTo>
                  <a:lnTo>
                    <a:pt x="648" y="377"/>
                  </a:lnTo>
                  <a:lnTo>
                    <a:pt x="684" y="372"/>
                  </a:lnTo>
                  <a:lnTo>
                    <a:pt x="714" y="368"/>
                  </a:lnTo>
                  <a:lnTo>
                    <a:pt x="740" y="364"/>
                  </a:lnTo>
                  <a:lnTo>
                    <a:pt x="762" y="360"/>
                  </a:lnTo>
                  <a:lnTo>
                    <a:pt x="782" y="354"/>
                  </a:lnTo>
                  <a:lnTo>
                    <a:pt x="798" y="348"/>
                  </a:lnTo>
                  <a:lnTo>
                    <a:pt x="810" y="340"/>
                  </a:lnTo>
                  <a:lnTo>
                    <a:pt x="821" y="331"/>
                  </a:lnTo>
                  <a:lnTo>
                    <a:pt x="829" y="320"/>
                  </a:lnTo>
                  <a:lnTo>
                    <a:pt x="836" y="307"/>
                  </a:lnTo>
                  <a:lnTo>
                    <a:pt x="841" y="290"/>
                  </a:lnTo>
                  <a:lnTo>
                    <a:pt x="846" y="271"/>
                  </a:lnTo>
                  <a:lnTo>
                    <a:pt x="850" y="248"/>
                  </a:lnTo>
                  <a:lnTo>
                    <a:pt x="853" y="221"/>
                  </a:lnTo>
                  <a:lnTo>
                    <a:pt x="856" y="190"/>
                  </a:lnTo>
                  <a:lnTo>
                    <a:pt x="860" y="154"/>
                  </a:lnTo>
                  <a:lnTo>
                    <a:pt x="856" y="115"/>
                  </a:lnTo>
                  <a:lnTo>
                    <a:pt x="853" y="77"/>
                  </a:lnTo>
                  <a:lnTo>
                    <a:pt x="850" y="38"/>
                  </a:lnTo>
                  <a:lnTo>
                    <a:pt x="846" y="0"/>
                  </a:lnTo>
                  <a:lnTo>
                    <a:pt x="853" y="8"/>
                  </a:lnTo>
                  <a:lnTo>
                    <a:pt x="859" y="17"/>
                  </a:lnTo>
                  <a:lnTo>
                    <a:pt x="866" y="25"/>
                  </a:lnTo>
                  <a:lnTo>
                    <a:pt x="871" y="34"/>
                  </a:lnTo>
                  <a:lnTo>
                    <a:pt x="877" y="58"/>
                  </a:lnTo>
                  <a:lnTo>
                    <a:pt x="884" y="81"/>
                  </a:lnTo>
                  <a:lnTo>
                    <a:pt x="890" y="105"/>
                  </a:lnTo>
                  <a:lnTo>
                    <a:pt x="896" y="128"/>
                  </a:lnTo>
                  <a:lnTo>
                    <a:pt x="896" y="181"/>
                  </a:lnTo>
                  <a:lnTo>
                    <a:pt x="891" y="233"/>
                  </a:lnTo>
                  <a:lnTo>
                    <a:pt x="879" y="282"/>
                  </a:lnTo>
                  <a:lnTo>
                    <a:pt x="862" y="326"/>
                  </a:lnTo>
                  <a:lnTo>
                    <a:pt x="838" y="364"/>
                  </a:lnTo>
                  <a:lnTo>
                    <a:pt x="807" y="393"/>
                  </a:lnTo>
                  <a:lnTo>
                    <a:pt x="769" y="410"/>
                  </a:lnTo>
                  <a:lnTo>
                    <a:pt x="724" y="415"/>
                  </a:lnTo>
                  <a:lnTo>
                    <a:pt x="661" y="411"/>
                  </a:lnTo>
                  <a:lnTo>
                    <a:pt x="598" y="410"/>
                  </a:lnTo>
                  <a:lnTo>
                    <a:pt x="538" y="409"/>
                  </a:lnTo>
                  <a:lnTo>
                    <a:pt x="480" y="407"/>
                  </a:lnTo>
                  <a:lnTo>
                    <a:pt x="423" y="404"/>
                  </a:lnTo>
                  <a:lnTo>
                    <a:pt x="369" y="400"/>
                  </a:lnTo>
                  <a:lnTo>
                    <a:pt x="317" y="392"/>
                  </a:lnTo>
                  <a:lnTo>
                    <a:pt x="269" y="380"/>
                  </a:lnTo>
                  <a:lnTo>
                    <a:pt x="223" y="364"/>
                  </a:lnTo>
                  <a:lnTo>
                    <a:pt x="180" y="342"/>
                  </a:lnTo>
                  <a:lnTo>
                    <a:pt x="140" y="315"/>
                  </a:lnTo>
                  <a:lnTo>
                    <a:pt x="104" y="280"/>
                  </a:lnTo>
                  <a:lnTo>
                    <a:pt x="72" y="237"/>
                  </a:lnTo>
                  <a:lnTo>
                    <a:pt x="44" y="186"/>
                  </a:lnTo>
                  <a:lnTo>
                    <a:pt x="20" y="123"/>
                  </a:lnTo>
                  <a:lnTo>
                    <a:pt x="0" y="52"/>
                  </a:lnTo>
                  <a:close/>
                </a:path>
              </a:pathLst>
            </a:custGeom>
            <a:solidFill>
              <a:srgbClr val="707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71"/>
            <p:cNvSpPr>
              <a:spLocks/>
            </p:cNvSpPr>
            <p:nvPr/>
          </p:nvSpPr>
          <p:spPr bwMode="auto">
            <a:xfrm>
              <a:off x="4575175" y="3933825"/>
              <a:ext cx="704850" cy="322263"/>
            </a:xfrm>
            <a:custGeom>
              <a:avLst/>
              <a:gdLst>
                <a:gd name="T0" fmla="*/ 10 w 887"/>
                <a:gd name="T1" fmla="*/ 39 h 407"/>
                <a:gd name="T2" fmla="*/ 29 w 887"/>
                <a:gd name="T3" fmla="*/ 26 h 407"/>
                <a:gd name="T4" fmla="*/ 43 w 887"/>
                <a:gd name="T5" fmla="*/ 28 h 407"/>
                <a:gd name="T6" fmla="*/ 56 w 887"/>
                <a:gd name="T7" fmla="*/ 49 h 407"/>
                <a:gd name="T8" fmla="*/ 83 w 887"/>
                <a:gd name="T9" fmla="*/ 124 h 407"/>
                <a:gd name="T10" fmla="*/ 126 w 887"/>
                <a:gd name="T11" fmla="*/ 212 h 407"/>
                <a:gd name="T12" fmla="*/ 175 w 887"/>
                <a:gd name="T13" fmla="*/ 272 h 407"/>
                <a:gd name="T14" fmla="*/ 234 w 887"/>
                <a:gd name="T15" fmla="*/ 311 h 407"/>
                <a:gd name="T16" fmla="*/ 303 w 887"/>
                <a:gd name="T17" fmla="*/ 335 h 407"/>
                <a:gd name="T18" fmla="*/ 384 w 887"/>
                <a:gd name="T19" fmla="*/ 348 h 407"/>
                <a:gd name="T20" fmla="*/ 477 w 887"/>
                <a:gd name="T21" fmla="*/ 357 h 407"/>
                <a:gd name="T22" fmla="*/ 583 w 887"/>
                <a:gd name="T23" fmla="*/ 367 h 407"/>
                <a:gd name="T24" fmla="*/ 678 w 887"/>
                <a:gd name="T25" fmla="*/ 370 h 407"/>
                <a:gd name="T26" fmla="*/ 734 w 887"/>
                <a:gd name="T27" fmla="*/ 360 h 407"/>
                <a:gd name="T28" fmla="*/ 776 w 887"/>
                <a:gd name="T29" fmla="*/ 351 h 407"/>
                <a:gd name="T30" fmla="*/ 804 w 887"/>
                <a:gd name="T31" fmla="*/ 337 h 407"/>
                <a:gd name="T32" fmla="*/ 824 w 887"/>
                <a:gd name="T33" fmla="*/ 317 h 407"/>
                <a:gd name="T34" fmla="*/ 837 w 887"/>
                <a:gd name="T35" fmla="*/ 286 h 407"/>
                <a:gd name="T36" fmla="*/ 845 w 887"/>
                <a:gd name="T37" fmla="*/ 243 h 407"/>
                <a:gd name="T38" fmla="*/ 852 w 887"/>
                <a:gd name="T39" fmla="*/ 185 h 407"/>
                <a:gd name="T40" fmla="*/ 853 w 887"/>
                <a:gd name="T41" fmla="*/ 112 h 407"/>
                <a:gd name="T42" fmla="*/ 846 w 887"/>
                <a:gd name="T43" fmla="*/ 37 h 407"/>
                <a:gd name="T44" fmla="*/ 849 w 887"/>
                <a:gd name="T45" fmla="*/ 9 h 407"/>
                <a:gd name="T46" fmla="*/ 860 w 887"/>
                <a:gd name="T47" fmla="*/ 25 h 407"/>
                <a:gd name="T48" fmla="*/ 871 w 887"/>
                <a:gd name="T49" fmla="*/ 56 h 407"/>
                <a:gd name="T50" fmla="*/ 882 w 887"/>
                <a:gd name="T51" fmla="*/ 102 h 407"/>
                <a:gd name="T52" fmla="*/ 887 w 887"/>
                <a:gd name="T53" fmla="*/ 177 h 407"/>
                <a:gd name="T54" fmla="*/ 871 w 887"/>
                <a:gd name="T55" fmla="*/ 278 h 407"/>
                <a:gd name="T56" fmla="*/ 829 w 887"/>
                <a:gd name="T57" fmla="*/ 357 h 407"/>
                <a:gd name="T58" fmla="*/ 759 w 887"/>
                <a:gd name="T59" fmla="*/ 402 h 407"/>
                <a:gd name="T60" fmla="*/ 651 w 887"/>
                <a:gd name="T61" fmla="*/ 403 h 407"/>
                <a:gd name="T62" fmla="*/ 529 w 887"/>
                <a:gd name="T63" fmla="*/ 400 h 407"/>
                <a:gd name="T64" fmla="*/ 416 w 887"/>
                <a:gd name="T65" fmla="*/ 395 h 407"/>
                <a:gd name="T66" fmla="*/ 312 w 887"/>
                <a:gd name="T67" fmla="*/ 382 h 407"/>
                <a:gd name="T68" fmla="*/ 219 w 887"/>
                <a:gd name="T69" fmla="*/ 356 h 407"/>
                <a:gd name="T70" fmla="*/ 138 w 887"/>
                <a:gd name="T71" fmla="*/ 307 h 407"/>
                <a:gd name="T72" fmla="*/ 71 w 887"/>
                <a:gd name="T73" fmla="*/ 231 h 407"/>
                <a:gd name="T74" fmla="*/ 19 w 887"/>
                <a:gd name="T75" fmla="*/ 12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7" h="407">
                  <a:moveTo>
                    <a:pt x="0" y="48"/>
                  </a:moveTo>
                  <a:lnTo>
                    <a:pt x="10" y="39"/>
                  </a:lnTo>
                  <a:lnTo>
                    <a:pt x="19" y="31"/>
                  </a:lnTo>
                  <a:lnTo>
                    <a:pt x="29" y="26"/>
                  </a:lnTo>
                  <a:lnTo>
                    <a:pt x="36" y="25"/>
                  </a:lnTo>
                  <a:lnTo>
                    <a:pt x="43" y="28"/>
                  </a:lnTo>
                  <a:lnTo>
                    <a:pt x="49" y="36"/>
                  </a:lnTo>
                  <a:lnTo>
                    <a:pt x="56" y="49"/>
                  </a:lnTo>
                  <a:lnTo>
                    <a:pt x="64" y="69"/>
                  </a:lnTo>
                  <a:lnTo>
                    <a:pt x="83" y="124"/>
                  </a:lnTo>
                  <a:lnTo>
                    <a:pt x="104" y="172"/>
                  </a:lnTo>
                  <a:lnTo>
                    <a:pt x="126" y="212"/>
                  </a:lnTo>
                  <a:lnTo>
                    <a:pt x="150" y="244"/>
                  </a:lnTo>
                  <a:lnTo>
                    <a:pt x="175" y="272"/>
                  </a:lnTo>
                  <a:lnTo>
                    <a:pt x="204" y="294"/>
                  </a:lnTo>
                  <a:lnTo>
                    <a:pt x="234" y="311"/>
                  </a:lnTo>
                  <a:lnTo>
                    <a:pt x="267" y="325"/>
                  </a:lnTo>
                  <a:lnTo>
                    <a:pt x="303" y="335"/>
                  </a:lnTo>
                  <a:lnTo>
                    <a:pt x="342" y="342"/>
                  </a:lnTo>
                  <a:lnTo>
                    <a:pt x="384" y="348"/>
                  </a:lnTo>
                  <a:lnTo>
                    <a:pt x="429" y="352"/>
                  </a:lnTo>
                  <a:lnTo>
                    <a:pt x="477" y="357"/>
                  </a:lnTo>
                  <a:lnTo>
                    <a:pt x="528" y="362"/>
                  </a:lnTo>
                  <a:lnTo>
                    <a:pt x="583" y="367"/>
                  </a:lnTo>
                  <a:lnTo>
                    <a:pt x="642" y="374"/>
                  </a:lnTo>
                  <a:lnTo>
                    <a:pt x="678" y="370"/>
                  </a:lnTo>
                  <a:lnTo>
                    <a:pt x="708" y="365"/>
                  </a:lnTo>
                  <a:lnTo>
                    <a:pt x="734" y="360"/>
                  </a:lnTo>
                  <a:lnTo>
                    <a:pt x="757" y="356"/>
                  </a:lnTo>
                  <a:lnTo>
                    <a:pt x="776" y="351"/>
                  </a:lnTo>
                  <a:lnTo>
                    <a:pt x="792" y="344"/>
                  </a:lnTo>
                  <a:lnTo>
                    <a:pt x="804" y="337"/>
                  </a:lnTo>
                  <a:lnTo>
                    <a:pt x="816" y="327"/>
                  </a:lnTo>
                  <a:lnTo>
                    <a:pt x="824" y="317"/>
                  </a:lnTo>
                  <a:lnTo>
                    <a:pt x="831" y="303"/>
                  </a:lnTo>
                  <a:lnTo>
                    <a:pt x="837" y="286"/>
                  </a:lnTo>
                  <a:lnTo>
                    <a:pt x="841" y="266"/>
                  </a:lnTo>
                  <a:lnTo>
                    <a:pt x="845" y="243"/>
                  </a:lnTo>
                  <a:lnTo>
                    <a:pt x="848" y="216"/>
                  </a:lnTo>
                  <a:lnTo>
                    <a:pt x="852" y="185"/>
                  </a:lnTo>
                  <a:lnTo>
                    <a:pt x="855" y="150"/>
                  </a:lnTo>
                  <a:lnTo>
                    <a:pt x="853" y="112"/>
                  </a:lnTo>
                  <a:lnTo>
                    <a:pt x="849" y="75"/>
                  </a:lnTo>
                  <a:lnTo>
                    <a:pt x="846" y="37"/>
                  </a:lnTo>
                  <a:lnTo>
                    <a:pt x="844" y="0"/>
                  </a:lnTo>
                  <a:lnTo>
                    <a:pt x="849" y="9"/>
                  </a:lnTo>
                  <a:lnTo>
                    <a:pt x="855" y="17"/>
                  </a:lnTo>
                  <a:lnTo>
                    <a:pt x="860" y="25"/>
                  </a:lnTo>
                  <a:lnTo>
                    <a:pt x="865" y="33"/>
                  </a:lnTo>
                  <a:lnTo>
                    <a:pt x="871" y="56"/>
                  </a:lnTo>
                  <a:lnTo>
                    <a:pt x="877" y="79"/>
                  </a:lnTo>
                  <a:lnTo>
                    <a:pt x="882" y="102"/>
                  </a:lnTo>
                  <a:lnTo>
                    <a:pt x="887" y="125"/>
                  </a:lnTo>
                  <a:lnTo>
                    <a:pt x="887" y="177"/>
                  </a:lnTo>
                  <a:lnTo>
                    <a:pt x="883" y="229"/>
                  </a:lnTo>
                  <a:lnTo>
                    <a:pt x="871" y="278"/>
                  </a:lnTo>
                  <a:lnTo>
                    <a:pt x="853" y="321"/>
                  </a:lnTo>
                  <a:lnTo>
                    <a:pt x="829" y="357"/>
                  </a:lnTo>
                  <a:lnTo>
                    <a:pt x="797" y="385"/>
                  </a:lnTo>
                  <a:lnTo>
                    <a:pt x="759" y="402"/>
                  </a:lnTo>
                  <a:lnTo>
                    <a:pt x="714" y="407"/>
                  </a:lnTo>
                  <a:lnTo>
                    <a:pt x="651" y="403"/>
                  </a:lnTo>
                  <a:lnTo>
                    <a:pt x="589" y="401"/>
                  </a:lnTo>
                  <a:lnTo>
                    <a:pt x="529" y="400"/>
                  </a:lnTo>
                  <a:lnTo>
                    <a:pt x="471" y="397"/>
                  </a:lnTo>
                  <a:lnTo>
                    <a:pt x="416" y="395"/>
                  </a:lnTo>
                  <a:lnTo>
                    <a:pt x="363" y="390"/>
                  </a:lnTo>
                  <a:lnTo>
                    <a:pt x="312" y="382"/>
                  </a:lnTo>
                  <a:lnTo>
                    <a:pt x="264" y="372"/>
                  </a:lnTo>
                  <a:lnTo>
                    <a:pt x="219" y="356"/>
                  </a:lnTo>
                  <a:lnTo>
                    <a:pt x="176" y="335"/>
                  </a:lnTo>
                  <a:lnTo>
                    <a:pt x="138" y="307"/>
                  </a:lnTo>
                  <a:lnTo>
                    <a:pt x="102" y="273"/>
                  </a:lnTo>
                  <a:lnTo>
                    <a:pt x="71" y="231"/>
                  </a:lnTo>
                  <a:lnTo>
                    <a:pt x="44" y="180"/>
                  </a:lnTo>
                  <a:lnTo>
                    <a:pt x="19" y="120"/>
                  </a:lnTo>
                  <a:lnTo>
                    <a:pt x="0" y="48"/>
                  </a:lnTo>
                  <a:close/>
                </a:path>
              </a:pathLst>
            </a:custGeom>
            <a:solidFill>
              <a:srgbClr val="777A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72"/>
            <p:cNvSpPr>
              <a:spLocks/>
            </p:cNvSpPr>
            <p:nvPr/>
          </p:nvSpPr>
          <p:spPr bwMode="auto">
            <a:xfrm>
              <a:off x="4578350" y="3941763"/>
              <a:ext cx="700087" cy="312738"/>
            </a:xfrm>
            <a:custGeom>
              <a:avLst/>
              <a:gdLst>
                <a:gd name="T0" fmla="*/ 11 w 882"/>
                <a:gd name="T1" fmla="*/ 35 h 394"/>
                <a:gd name="T2" fmla="*/ 26 w 882"/>
                <a:gd name="T3" fmla="*/ 23 h 394"/>
                <a:gd name="T4" fmla="*/ 39 w 882"/>
                <a:gd name="T5" fmla="*/ 24 h 394"/>
                <a:gd name="T6" fmla="*/ 51 w 882"/>
                <a:gd name="T7" fmla="*/ 45 h 394"/>
                <a:gd name="T8" fmla="*/ 77 w 882"/>
                <a:gd name="T9" fmla="*/ 119 h 394"/>
                <a:gd name="T10" fmla="*/ 119 w 882"/>
                <a:gd name="T11" fmla="*/ 206 h 394"/>
                <a:gd name="T12" fmla="*/ 170 w 882"/>
                <a:gd name="T13" fmla="*/ 267 h 394"/>
                <a:gd name="T14" fmla="*/ 230 w 882"/>
                <a:gd name="T15" fmla="*/ 307 h 394"/>
                <a:gd name="T16" fmla="*/ 300 w 882"/>
                <a:gd name="T17" fmla="*/ 330 h 394"/>
                <a:gd name="T18" fmla="*/ 381 w 882"/>
                <a:gd name="T19" fmla="*/ 343 h 394"/>
                <a:gd name="T20" fmla="*/ 474 w 882"/>
                <a:gd name="T21" fmla="*/ 351 h 394"/>
                <a:gd name="T22" fmla="*/ 580 w 882"/>
                <a:gd name="T23" fmla="*/ 362 h 394"/>
                <a:gd name="T24" fmla="*/ 675 w 882"/>
                <a:gd name="T25" fmla="*/ 364 h 394"/>
                <a:gd name="T26" fmla="*/ 731 w 882"/>
                <a:gd name="T27" fmla="*/ 355 h 394"/>
                <a:gd name="T28" fmla="*/ 773 w 882"/>
                <a:gd name="T29" fmla="*/ 345 h 394"/>
                <a:gd name="T30" fmla="*/ 802 w 882"/>
                <a:gd name="T31" fmla="*/ 331 h 394"/>
                <a:gd name="T32" fmla="*/ 821 w 882"/>
                <a:gd name="T33" fmla="*/ 309 h 394"/>
                <a:gd name="T34" fmla="*/ 834 w 882"/>
                <a:gd name="T35" fmla="*/ 279 h 394"/>
                <a:gd name="T36" fmla="*/ 842 w 882"/>
                <a:gd name="T37" fmla="*/ 235 h 394"/>
                <a:gd name="T38" fmla="*/ 849 w 882"/>
                <a:gd name="T39" fmla="*/ 178 h 394"/>
                <a:gd name="T40" fmla="*/ 850 w 882"/>
                <a:gd name="T41" fmla="*/ 106 h 394"/>
                <a:gd name="T42" fmla="*/ 844 w 882"/>
                <a:gd name="T43" fmla="*/ 36 h 394"/>
                <a:gd name="T44" fmla="*/ 848 w 882"/>
                <a:gd name="T45" fmla="*/ 7 h 394"/>
                <a:gd name="T46" fmla="*/ 858 w 882"/>
                <a:gd name="T47" fmla="*/ 22 h 394"/>
                <a:gd name="T48" fmla="*/ 867 w 882"/>
                <a:gd name="T49" fmla="*/ 52 h 394"/>
                <a:gd name="T50" fmla="*/ 878 w 882"/>
                <a:gd name="T51" fmla="*/ 97 h 394"/>
                <a:gd name="T52" fmla="*/ 882 w 882"/>
                <a:gd name="T53" fmla="*/ 172 h 394"/>
                <a:gd name="T54" fmla="*/ 865 w 882"/>
                <a:gd name="T55" fmla="*/ 270 h 394"/>
                <a:gd name="T56" fmla="*/ 822 w 882"/>
                <a:gd name="T57" fmla="*/ 347 h 394"/>
                <a:gd name="T58" fmla="*/ 752 w 882"/>
                <a:gd name="T59" fmla="*/ 389 h 394"/>
                <a:gd name="T60" fmla="*/ 644 w 882"/>
                <a:gd name="T61" fmla="*/ 391 h 394"/>
                <a:gd name="T62" fmla="*/ 523 w 882"/>
                <a:gd name="T63" fmla="*/ 387 h 394"/>
                <a:gd name="T64" fmla="*/ 411 w 882"/>
                <a:gd name="T65" fmla="*/ 383 h 394"/>
                <a:gd name="T66" fmla="*/ 308 w 882"/>
                <a:gd name="T67" fmla="*/ 371 h 394"/>
                <a:gd name="T68" fmla="*/ 217 w 882"/>
                <a:gd name="T69" fmla="*/ 345 h 394"/>
                <a:gd name="T70" fmla="*/ 139 w 882"/>
                <a:gd name="T71" fmla="*/ 297 h 394"/>
                <a:gd name="T72" fmla="*/ 72 w 882"/>
                <a:gd name="T73" fmla="*/ 222 h 394"/>
                <a:gd name="T74" fmla="*/ 20 w 882"/>
                <a:gd name="T75" fmla="*/ 11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2" h="394">
                  <a:moveTo>
                    <a:pt x="0" y="43"/>
                  </a:moveTo>
                  <a:lnTo>
                    <a:pt x="11" y="35"/>
                  </a:lnTo>
                  <a:lnTo>
                    <a:pt x="19" y="28"/>
                  </a:lnTo>
                  <a:lnTo>
                    <a:pt x="26" y="23"/>
                  </a:lnTo>
                  <a:lnTo>
                    <a:pt x="33" y="22"/>
                  </a:lnTo>
                  <a:lnTo>
                    <a:pt x="39" y="24"/>
                  </a:lnTo>
                  <a:lnTo>
                    <a:pt x="44" y="32"/>
                  </a:lnTo>
                  <a:lnTo>
                    <a:pt x="51" y="45"/>
                  </a:lnTo>
                  <a:lnTo>
                    <a:pt x="58" y="63"/>
                  </a:lnTo>
                  <a:lnTo>
                    <a:pt x="77" y="119"/>
                  </a:lnTo>
                  <a:lnTo>
                    <a:pt x="97" y="167"/>
                  </a:lnTo>
                  <a:lnTo>
                    <a:pt x="119" y="206"/>
                  </a:lnTo>
                  <a:lnTo>
                    <a:pt x="143" y="240"/>
                  </a:lnTo>
                  <a:lnTo>
                    <a:pt x="170" y="267"/>
                  </a:lnTo>
                  <a:lnTo>
                    <a:pt x="199" y="289"/>
                  </a:lnTo>
                  <a:lnTo>
                    <a:pt x="230" y="307"/>
                  </a:lnTo>
                  <a:lnTo>
                    <a:pt x="263" y="319"/>
                  </a:lnTo>
                  <a:lnTo>
                    <a:pt x="300" y="330"/>
                  </a:lnTo>
                  <a:lnTo>
                    <a:pt x="338" y="338"/>
                  </a:lnTo>
                  <a:lnTo>
                    <a:pt x="381" y="343"/>
                  </a:lnTo>
                  <a:lnTo>
                    <a:pt x="426" y="348"/>
                  </a:lnTo>
                  <a:lnTo>
                    <a:pt x="474" y="351"/>
                  </a:lnTo>
                  <a:lnTo>
                    <a:pt x="525" y="356"/>
                  </a:lnTo>
                  <a:lnTo>
                    <a:pt x="580" y="362"/>
                  </a:lnTo>
                  <a:lnTo>
                    <a:pt x="639" y="369"/>
                  </a:lnTo>
                  <a:lnTo>
                    <a:pt x="675" y="364"/>
                  </a:lnTo>
                  <a:lnTo>
                    <a:pt x="705" y="360"/>
                  </a:lnTo>
                  <a:lnTo>
                    <a:pt x="731" y="355"/>
                  </a:lnTo>
                  <a:lnTo>
                    <a:pt x="754" y="350"/>
                  </a:lnTo>
                  <a:lnTo>
                    <a:pt x="773" y="345"/>
                  </a:lnTo>
                  <a:lnTo>
                    <a:pt x="789" y="339"/>
                  </a:lnTo>
                  <a:lnTo>
                    <a:pt x="802" y="331"/>
                  </a:lnTo>
                  <a:lnTo>
                    <a:pt x="813" y="320"/>
                  </a:lnTo>
                  <a:lnTo>
                    <a:pt x="821" y="309"/>
                  </a:lnTo>
                  <a:lnTo>
                    <a:pt x="828" y="295"/>
                  </a:lnTo>
                  <a:lnTo>
                    <a:pt x="834" y="279"/>
                  </a:lnTo>
                  <a:lnTo>
                    <a:pt x="838" y="258"/>
                  </a:lnTo>
                  <a:lnTo>
                    <a:pt x="842" y="235"/>
                  </a:lnTo>
                  <a:lnTo>
                    <a:pt x="845" y="209"/>
                  </a:lnTo>
                  <a:lnTo>
                    <a:pt x="849" y="178"/>
                  </a:lnTo>
                  <a:lnTo>
                    <a:pt x="852" y="142"/>
                  </a:lnTo>
                  <a:lnTo>
                    <a:pt x="850" y="106"/>
                  </a:lnTo>
                  <a:lnTo>
                    <a:pt x="848" y="70"/>
                  </a:lnTo>
                  <a:lnTo>
                    <a:pt x="844" y="36"/>
                  </a:lnTo>
                  <a:lnTo>
                    <a:pt x="842" y="0"/>
                  </a:lnTo>
                  <a:lnTo>
                    <a:pt x="848" y="7"/>
                  </a:lnTo>
                  <a:lnTo>
                    <a:pt x="852" y="15"/>
                  </a:lnTo>
                  <a:lnTo>
                    <a:pt x="858" y="22"/>
                  </a:lnTo>
                  <a:lnTo>
                    <a:pt x="863" y="30"/>
                  </a:lnTo>
                  <a:lnTo>
                    <a:pt x="867" y="52"/>
                  </a:lnTo>
                  <a:lnTo>
                    <a:pt x="873" y="74"/>
                  </a:lnTo>
                  <a:lnTo>
                    <a:pt x="878" y="97"/>
                  </a:lnTo>
                  <a:lnTo>
                    <a:pt x="882" y="119"/>
                  </a:lnTo>
                  <a:lnTo>
                    <a:pt x="882" y="172"/>
                  </a:lnTo>
                  <a:lnTo>
                    <a:pt x="876" y="222"/>
                  </a:lnTo>
                  <a:lnTo>
                    <a:pt x="865" y="270"/>
                  </a:lnTo>
                  <a:lnTo>
                    <a:pt x="846" y="311"/>
                  </a:lnTo>
                  <a:lnTo>
                    <a:pt x="822" y="347"/>
                  </a:lnTo>
                  <a:lnTo>
                    <a:pt x="790" y="373"/>
                  </a:lnTo>
                  <a:lnTo>
                    <a:pt x="752" y="389"/>
                  </a:lnTo>
                  <a:lnTo>
                    <a:pt x="707" y="394"/>
                  </a:lnTo>
                  <a:lnTo>
                    <a:pt x="644" y="391"/>
                  </a:lnTo>
                  <a:lnTo>
                    <a:pt x="583" y="388"/>
                  </a:lnTo>
                  <a:lnTo>
                    <a:pt x="523" y="387"/>
                  </a:lnTo>
                  <a:lnTo>
                    <a:pt x="466" y="386"/>
                  </a:lnTo>
                  <a:lnTo>
                    <a:pt x="411" y="383"/>
                  </a:lnTo>
                  <a:lnTo>
                    <a:pt x="359" y="378"/>
                  </a:lnTo>
                  <a:lnTo>
                    <a:pt x="308" y="371"/>
                  </a:lnTo>
                  <a:lnTo>
                    <a:pt x="262" y="360"/>
                  </a:lnTo>
                  <a:lnTo>
                    <a:pt x="217" y="345"/>
                  </a:lnTo>
                  <a:lnTo>
                    <a:pt x="177" y="324"/>
                  </a:lnTo>
                  <a:lnTo>
                    <a:pt x="139" y="297"/>
                  </a:lnTo>
                  <a:lnTo>
                    <a:pt x="103" y="264"/>
                  </a:lnTo>
                  <a:lnTo>
                    <a:pt x="72" y="222"/>
                  </a:lnTo>
                  <a:lnTo>
                    <a:pt x="44" y="172"/>
                  </a:lnTo>
                  <a:lnTo>
                    <a:pt x="20" y="113"/>
                  </a:lnTo>
                  <a:lnTo>
                    <a:pt x="0" y="43"/>
                  </a:lnTo>
                  <a:close/>
                </a:path>
              </a:pathLst>
            </a:custGeom>
            <a:solidFill>
              <a:srgbClr val="7A7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73"/>
            <p:cNvSpPr>
              <a:spLocks/>
            </p:cNvSpPr>
            <p:nvPr/>
          </p:nvSpPr>
          <p:spPr bwMode="auto">
            <a:xfrm>
              <a:off x="4583113" y="3946525"/>
              <a:ext cx="695325" cy="304800"/>
            </a:xfrm>
            <a:custGeom>
              <a:avLst/>
              <a:gdLst>
                <a:gd name="T0" fmla="*/ 8 w 875"/>
                <a:gd name="T1" fmla="*/ 32 h 384"/>
                <a:gd name="T2" fmla="*/ 22 w 875"/>
                <a:gd name="T3" fmla="*/ 22 h 384"/>
                <a:gd name="T4" fmla="*/ 33 w 875"/>
                <a:gd name="T5" fmla="*/ 24 h 384"/>
                <a:gd name="T6" fmla="*/ 44 w 875"/>
                <a:gd name="T7" fmla="*/ 43 h 384"/>
                <a:gd name="T8" fmla="*/ 69 w 875"/>
                <a:gd name="T9" fmla="*/ 116 h 384"/>
                <a:gd name="T10" fmla="*/ 112 w 875"/>
                <a:gd name="T11" fmla="*/ 204 h 384"/>
                <a:gd name="T12" fmla="*/ 164 w 875"/>
                <a:gd name="T13" fmla="*/ 264 h 384"/>
                <a:gd name="T14" fmla="*/ 223 w 875"/>
                <a:gd name="T15" fmla="*/ 303 h 384"/>
                <a:gd name="T16" fmla="*/ 293 w 875"/>
                <a:gd name="T17" fmla="*/ 326 h 384"/>
                <a:gd name="T18" fmla="*/ 375 w 875"/>
                <a:gd name="T19" fmla="*/ 339 h 384"/>
                <a:gd name="T20" fmla="*/ 468 w 875"/>
                <a:gd name="T21" fmla="*/ 348 h 384"/>
                <a:gd name="T22" fmla="*/ 574 w 875"/>
                <a:gd name="T23" fmla="*/ 358 h 384"/>
                <a:gd name="T24" fmla="*/ 669 w 875"/>
                <a:gd name="T25" fmla="*/ 361 h 384"/>
                <a:gd name="T26" fmla="*/ 725 w 875"/>
                <a:gd name="T27" fmla="*/ 351 h 384"/>
                <a:gd name="T28" fmla="*/ 767 w 875"/>
                <a:gd name="T29" fmla="*/ 341 h 384"/>
                <a:gd name="T30" fmla="*/ 797 w 875"/>
                <a:gd name="T31" fmla="*/ 326 h 384"/>
                <a:gd name="T32" fmla="*/ 816 w 875"/>
                <a:gd name="T33" fmla="*/ 304 h 384"/>
                <a:gd name="T34" fmla="*/ 828 w 875"/>
                <a:gd name="T35" fmla="*/ 273 h 384"/>
                <a:gd name="T36" fmla="*/ 837 w 875"/>
                <a:gd name="T37" fmla="*/ 229 h 384"/>
                <a:gd name="T38" fmla="*/ 844 w 875"/>
                <a:gd name="T39" fmla="*/ 172 h 384"/>
                <a:gd name="T40" fmla="*/ 845 w 875"/>
                <a:gd name="T41" fmla="*/ 103 h 384"/>
                <a:gd name="T42" fmla="*/ 840 w 875"/>
                <a:gd name="T43" fmla="*/ 33 h 384"/>
                <a:gd name="T44" fmla="*/ 843 w 875"/>
                <a:gd name="T45" fmla="*/ 7 h 384"/>
                <a:gd name="T46" fmla="*/ 853 w 875"/>
                <a:gd name="T47" fmla="*/ 21 h 384"/>
                <a:gd name="T48" fmla="*/ 861 w 875"/>
                <a:gd name="T49" fmla="*/ 50 h 384"/>
                <a:gd name="T50" fmla="*/ 869 w 875"/>
                <a:gd name="T51" fmla="*/ 93 h 384"/>
                <a:gd name="T52" fmla="*/ 875 w 875"/>
                <a:gd name="T53" fmla="*/ 142 h 384"/>
                <a:gd name="T54" fmla="*/ 873 w 875"/>
                <a:gd name="T55" fmla="*/ 192 h 384"/>
                <a:gd name="T56" fmla="*/ 863 w 875"/>
                <a:gd name="T57" fmla="*/ 241 h 384"/>
                <a:gd name="T58" fmla="*/ 849 w 875"/>
                <a:gd name="T59" fmla="*/ 285 h 384"/>
                <a:gd name="T60" fmla="*/ 827 w 875"/>
                <a:gd name="T61" fmla="*/ 323 h 384"/>
                <a:gd name="T62" fmla="*/ 798 w 875"/>
                <a:gd name="T63" fmla="*/ 353 h 384"/>
                <a:gd name="T64" fmla="*/ 763 w 875"/>
                <a:gd name="T65" fmla="*/ 373 h 384"/>
                <a:gd name="T66" fmla="*/ 721 w 875"/>
                <a:gd name="T67" fmla="*/ 384 h 384"/>
                <a:gd name="T68" fmla="*/ 634 w 875"/>
                <a:gd name="T69" fmla="*/ 380 h 384"/>
                <a:gd name="T70" fmla="*/ 514 w 875"/>
                <a:gd name="T71" fmla="*/ 377 h 384"/>
                <a:gd name="T72" fmla="*/ 404 w 875"/>
                <a:gd name="T73" fmla="*/ 372 h 384"/>
                <a:gd name="T74" fmla="*/ 303 w 875"/>
                <a:gd name="T75" fmla="*/ 361 h 384"/>
                <a:gd name="T76" fmla="*/ 213 w 875"/>
                <a:gd name="T77" fmla="*/ 335 h 384"/>
                <a:gd name="T78" fmla="*/ 136 w 875"/>
                <a:gd name="T79" fmla="*/ 289 h 384"/>
                <a:gd name="T80" fmla="*/ 72 w 875"/>
                <a:gd name="T81" fmla="*/ 215 h 384"/>
                <a:gd name="T82" fmla="*/ 21 w 875"/>
                <a:gd name="T83" fmla="*/ 10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5" h="384">
                  <a:moveTo>
                    <a:pt x="0" y="39"/>
                  </a:moveTo>
                  <a:lnTo>
                    <a:pt x="8" y="32"/>
                  </a:lnTo>
                  <a:lnTo>
                    <a:pt x="15" y="25"/>
                  </a:lnTo>
                  <a:lnTo>
                    <a:pt x="22" y="22"/>
                  </a:lnTo>
                  <a:lnTo>
                    <a:pt x="27" y="21"/>
                  </a:lnTo>
                  <a:lnTo>
                    <a:pt x="33" y="24"/>
                  </a:lnTo>
                  <a:lnTo>
                    <a:pt x="37" y="31"/>
                  </a:lnTo>
                  <a:lnTo>
                    <a:pt x="44" y="43"/>
                  </a:lnTo>
                  <a:lnTo>
                    <a:pt x="51" y="61"/>
                  </a:lnTo>
                  <a:lnTo>
                    <a:pt x="69" y="116"/>
                  </a:lnTo>
                  <a:lnTo>
                    <a:pt x="90" y="164"/>
                  </a:lnTo>
                  <a:lnTo>
                    <a:pt x="112" y="204"/>
                  </a:lnTo>
                  <a:lnTo>
                    <a:pt x="137" y="237"/>
                  </a:lnTo>
                  <a:lnTo>
                    <a:pt x="164" y="264"/>
                  </a:lnTo>
                  <a:lnTo>
                    <a:pt x="192" y="286"/>
                  </a:lnTo>
                  <a:lnTo>
                    <a:pt x="223" y="303"/>
                  </a:lnTo>
                  <a:lnTo>
                    <a:pt x="257" y="316"/>
                  </a:lnTo>
                  <a:lnTo>
                    <a:pt x="293" y="326"/>
                  </a:lnTo>
                  <a:lnTo>
                    <a:pt x="332" y="333"/>
                  </a:lnTo>
                  <a:lnTo>
                    <a:pt x="375" y="339"/>
                  </a:lnTo>
                  <a:lnTo>
                    <a:pt x="420" y="343"/>
                  </a:lnTo>
                  <a:lnTo>
                    <a:pt x="468" y="348"/>
                  </a:lnTo>
                  <a:lnTo>
                    <a:pt x="519" y="353"/>
                  </a:lnTo>
                  <a:lnTo>
                    <a:pt x="574" y="358"/>
                  </a:lnTo>
                  <a:lnTo>
                    <a:pt x="633" y="365"/>
                  </a:lnTo>
                  <a:lnTo>
                    <a:pt x="669" y="361"/>
                  </a:lnTo>
                  <a:lnTo>
                    <a:pt x="699" y="356"/>
                  </a:lnTo>
                  <a:lnTo>
                    <a:pt x="725" y="351"/>
                  </a:lnTo>
                  <a:lnTo>
                    <a:pt x="748" y="347"/>
                  </a:lnTo>
                  <a:lnTo>
                    <a:pt x="767" y="341"/>
                  </a:lnTo>
                  <a:lnTo>
                    <a:pt x="783" y="334"/>
                  </a:lnTo>
                  <a:lnTo>
                    <a:pt x="797" y="326"/>
                  </a:lnTo>
                  <a:lnTo>
                    <a:pt x="807" y="316"/>
                  </a:lnTo>
                  <a:lnTo>
                    <a:pt x="816" y="304"/>
                  </a:lnTo>
                  <a:lnTo>
                    <a:pt x="823" y="290"/>
                  </a:lnTo>
                  <a:lnTo>
                    <a:pt x="828" y="273"/>
                  </a:lnTo>
                  <a:lnTo>
                    <a:pt x="832" y="253"/>
                  </a:lnTo>
                  <a:lnTo>
                    <a:pt x="837" y="229"/>
                  </a:lnTo>
                  <a:lnTo>
                    <a:pt x="840" y="203"/>
                  </a:lnTo>
                  <a:lnTo>
                    <a:pt x="844" y="172"/>
                  </a:lnTo>
                  <a:lnTo>
                    <a:pt x="847" y="136"/>
                  </a:lnTo>
                  <a:lnTo>
                    <a:pt x="845" y="103"/>
                  </a:lnTo>
                  <a:lnTo>
                    <a:pt x="843" y="68"/>
                  </a:lnTo>
                  <a:lnTo>
                    <a:pt x="840" y="33"/>
                  </a:lnTo>
                  <a:lnTo>
                    <a:pt x="838" y="0"/>
                  </a:lnTo>
                  <a:lnTo>
                    <a:pt x="843" y="7"/>
                  </a:lnTo>
                  <a:lnTo>
                    <a:pt x="849" y="14"/>
                  </a:lnTo>
                  <a:lnTo>
                    <a:pt x="853" y="21"/>
                  </a:lnTo>
                  <a:lnTo>
                    <a:pt x="858" y="28"/>
                  </a:lnTo>
                  <a:lnTo>
                    <a:pt x="861" y="50"/>
                  </a:lnTo>
                  <a:lnTo>
                    <a:pt x="866" y="71"/>
                  </a:lnTo>
                  <a:lnTo>
                    <a:pt x="869" y="93"/>
                  </a:lnTo>
                  <a:lnTo>
                    <a:pt x="874" y="115"/>
                  </a:lnTo>
                  <a:lnTo>
                    <a:pt x="875" y="142"/>
                  </a:lnTo>
                  <a:lnTo>
                    <a:pt x="874" y="167"/>
                  </a:lnTo>
                  <a:lnTo>
                    <a:pt x="873" y="192"/>
                  </a:lnTo>
                  <a:lnTo>
                    <a:pt x="868" y="217"/>
                  </a:lnTo>
                  <a:lnTo>
                    <a:pt x="863" y="241"/>
                  </a:lnTo>
                  <a:lnTo>
                    <a:pt x="857" y="264"/>
                  </a:lnTo>
                  <a:lnTo>
                    <a:pt x="849" y="285"/>
                  </a:lnTo>
                  <a:lnTo>
                    <a:pt x="838" y="304"/>
                  </a:lnTo>
                  <a:lnTo>
                    <a:pt x="827" y="323"/>
                  </a:lnTo>
                  <a:lnTo>
                    <a:pt x="813" y="339"/>
                  </a:lnTo>
                  <a:lnTo>
                    <a:pt x="798" y="353"/>
                  </a:lnTo>
                  <a:lnTo>
                    <a:pt x="782" y="365"/>
                  </a:lnTo>
                  <a:lnTo>
                    <a:pt x="763" y="373"/>
                  </a:lnTo>
                  <a:lnTo>
                    <a:pt x="742" y="380"/>
                  </a:lnTo>
                  <a:lnTo>
                    <a:pt x="721" y="384"/>
                  </a:lnTo>
                  <a:lnTo>
                    <a:pt x="698" y="384"/>
                  </a:lnTo>
                  <a:lnTo>
                    <a:pt x="634" y="380"/>
                  </a:lnTo>
                  <a:lnTo>
                    <a:pt x="573" y="378"/>
                  </a:lnTo>
                  <a:lnTo>
                    <a:pt x="514" y="377"/>
                  </a:lnTo>
                  <a:lnTo>
                    <a:pt x="458" y="374"/>
                  </a:lnTo>
                  <a:lnTo>
                    <a:pt x="404" y="372"/>
                  </a:lnTo>
                  <a:lnTo>
                    <a:pt x="352" y="367"/>
                  </a:lnTo>
                  <a:lnTo>
                    <a:pt x="303" y="361"/>
                  </a:lnTo>
                  <a:lnTo>
                    <a:pt x="257" y="350"/>
                  </a:lnTo>
                  <a:lnTo>
                    <a:pt x="213" y="335"/>
                  </a:lnTo>
                  <a:lnTo>
                    <a:pt x="173" y="316"/>
                  </a:lnTo>
                  <a:lnTo>
                    <a:pt x="136" y="289"/>
                  </a:lnTo>
                  <a:lnTo>
                    <a:pt x="103" y="257"/>
                  </a:lnTo>
                  <a:lnTo>
                    <a:pt x="72" y="215"/>
                  </a:lnTo>
                  <a:lnTo>
                    <a:pt x="44" y="167"/>
                  </a:lnTo>
                  <a:lnTo>
                    <a:pt x="21" y="108"/>
                  </a:lnTo>
                  <a:lnTo>
                    <a:pt x="0" y="39"/>
                  </a:lnTo>
                  <a:close/>
                </a:path>
              </a:pathLst>
            </a:custGeom>
            <a:solidFill>
              <a:srgbClr val="7F82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74"/>
            <p:cNvSpPr>
              <a:spLocks/>
            </p:cNvSpPr>
            <p:nvPr/>
          </p:nvSpPr>
          <p:spPr bwMode="auto">
            <a:xfrm>
              <a:off x="4589463" y="3951288"/>
              <a:ext cx="687387" cy="296863"/>
            </a:xfrm>
            <a:custGeom>
              <a:avLst/>
              <a:gdLst>
                <a:gd name="T0" fmla="*/ 7 w 867"/>
                <a:gd name="T1" fmla="*/ 30 h 373"/>
                <a:gd name="T2" fmla="*/ 17 w 867"/>
                <a:gd name="T3" fmla="*/ 21 h 373"/>
                <a:gd name="T4" fmla="*/ 26 w 867"/>
                <a:gd name="T5" fmla="*/ 23 h 373"/>
                <a:gd name="T6" fmla="*/ 36 w 867"/>
                <a:gd name="T7" fmla="*/ 41 h 373"/>
                <a:gd name="T8" fmla="*/ 61 w 867"/>
                <a:gd name="T9" fmla="*/ 114 h 373"/>
                <a:gd name="T10" fmla="*/ 105 w 867"/>
                <a:gd name="T11" fmla="*/ 202 h 373"/>
                <a:gd name="T12" fmla="*/ 156 w 867"/>
                <a:gd name="T13" fmla="*/ 261 h 373"/>
                <a:gd name="T14" fmla="*/ 216 w 867"/>
                <a:gd name="T15" fmla="*/ 301 h 373"/>
                <a:gd name="T16" fmla="*/ 286 w 867"/>
                <a:gd name="T17" fmla="*/ 324 h 373"/>
                <a:gd name="T18" fmla="*/ 368 w 867"/>
                <a:gd name="T19" fmla="*/ 336 h 373"/>
                <a:gd name="T20" fmla="*/ 461 w 867"/>
                <a:gd name="T21" fmla="*/ 344 h 373"/>
                <a:gd name="T22" fmla="*/ 568 w 867"/>
                <a:gd name="T23" fmla="*/ 354 h 373"/>
                <a:gd name="T24" fmla="*/ 663 w 867"/>
                <a:gd name="T25" fmla="*/ 356 h 373"/>
                <a:gd name="T26" fmla="*/ 719 w 867"/>
                <a:gd name="T27" fmla="*/ 347 h 373"/>
                <a:gd name="T28" fmla="*/ 761 w 867"/>
                <a:gd name="T29" fmla="*/ 336 h 373"/>
                <a:gd name="T30" fmla="*/ 791 w 867"/>
                <a:gd name="T31" fmla="*/ 321 h 373"/>
                <a:gd name="T32" fmla="*/ 810 w 867"/>
                <a:gd name="T33" fmla="*/ 299 h 373"/>
                <a:gd name="T34" fmla="*/ 822 w 867"/>
                <a:gd name="T35" fmla="*/ 268 h 373"/>
                <a:gd name="T36" fmla="*/ 831 w 867"/>
                <a:gd name="T37" fmla="*/ 225 h 373"/>
                <a:gd name="T38" fmla="*/ 838 w 867"/>
                <a:gd name="T39" fmla="*/ 166 h 373"/>
                <a:gd name="T40" fmla="*/ 840 w 867"/>
                <a:gd name="T41" fmla="*/ 98 h 373"/>
                <a:gd name="T42" fmla="*/ 837 w 867"/>
                <a:gd name="T43" fmla="*/ 32 h 373"/>
                <a:gd name="T44" fmla="*/ 839 w 867"/>
                <a:gd name="T45" fmla="*/ 7 h 373"/>
                <a:gd name="T46" fmla="*/ 846 w 867"/>
                <a:gd name="T47" fmla="*/ 20 h 373"/>
                <a:gd name="T48" fmla="*/ 854 w 867"/>
                <a:gd name="T49" fmla="*/ 47 h 373"/>
                <a:gd name="T50" fmla="*/ 861 w 867"/>
                <a:gd name="T51" fmla="*/ 90 h 373"/>
                <a:gd name="T52" fmla="*/ 867 w 867"/>
                <a:gd name="T53" fmla="*/ 138 h 373"/>
                <a:gd name="T54" fmla="*/ 863 w 867"/>
                <a:gd name="T55" fmla="*/ 188 h 373"/>
                <a:gd name="T56" fmla="*/ 854 w 867"/>
                <a:gd name="T57" fmla="*/ 236 h 373"/>
                <a:gd name="T58" fmla="*/ 838 w 867"/>
                <a:gd name="T59" fmla="*/ 279 h 373"/>
                <a:gd name="T60" fmla="*/ 816 w 867"/>
                <a:gd name="T61" fmla="*/ 316 h 373"/>
                <a:gd name="T62" fmla="*/ 787 w 867"/>
                <a:gd name="T63" fmla="*/ 344 h 373"/>
                <a:gd name="T64" fmla="*/ 753 w 867"/>
                <a:gd name="T65" fmla="*/ 364 h 373"/>
                <a:gd name="T66" fmla="*/ 710 w 867"/>
                <a:gd name="T67" fmla="*/ 373 h 373"/>
                <a:gd name="T68" fmla="*/ 624 w 867"/>
                <a:gd name="T69" fmla="*/ 370 h 373"/>
                <a:gd name="T70" fmla="*/ 505 w 867"/>
                <a:gd name="T71" fmla="*/ 365 h 373"/>
                <a:gd name="T72" fmla="*/ 395 w 867"/>
                <a:gd name="T73" fmla="*/ 362 h 373"/>
                <a:gd name="T74" fmla="*/ 298 w 867"/>
                <a:gd name="T75" fmla="*/ 351 h 373"/>
                <a:gd name="T76" fmla="*/ 210 w 867"/>
                <a:gd name="T77" fmla="*/ 327 h 373"/>
                <a:gd name="T78" fmla="*/ 135 w 867"/>
                <a:gd name="T79" fmla="*/ 282 h 373"/>
                <a:gd name="T80" fmla="*/ 70 w 867"/>
                <a:gd name="T81" fmla="*/ 210 h 373"/>
                <a:gd name="T82" fmla="*/ 21 w 867"/>
                <a:gd name="T83" fmla="*/ 1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7" h="373">
                  <a:moveTo>
                    <a:pt x="0" y="36"/>
                  </a:moveTo>
                  <a:lnTo>
                    <a:pt x="7" y="30"/>
                  </a:lnTo>
                  <a:lnTo>
                    <a:pt x="13" y="24"/>
                  </a:lnTo>
                  <a:lnTo>
                    <a:pt x="17" y="21"/>
                  </a:lnTo>
                  <a:lnTo>
                    <a:pt x="21" y="20"/>
                  </a:lnTo>
                  <a:lnTo>
                    <a:pt x="26" y="23"/>
                  </a:lnTo>
                  <a:lnTo>
                    <a:pt x="30" y="30"/>
                  </a:lnTo>
                  <a:lnTo>
                    <a:pt x="36" y="41"/>
                  </a:lnTo>
                  <a:lnTo>
                    <a:pt x="43" y="59"/>
                  </a:lnTo>
                  <a:lnTo>
                    <a:pt x="61" y="114"/>
                  </a:lnTo>
                  <a:lnTo>
                    <a:pt x="82" y="161"/>
                  </a:lnTo>
                  <a:lnTo>
                    <a:pt x="105" y="202"/>
                  </a:lnTo>
                  <a:lnTo>
                    <a:pt x="129" y="235"/>
                  </a:lnTo>
                  <a:lnTo>
                    <a:pt x="156" y="261"/>
                  </a:lnTo>
                  <a:lnTo>
                    <a:pt x="185" y="283"/>
                  </a:lnTo>
                  <a:lnTo>
                    <a:pt x="216" y="301"/>
                  </a:lnTo>
                  <a:lnTo>
                    <a:pt x="250" y="313"/>
                  </a:lnTo>
                  <a:lnTo>
                    <a:pt x="286" y="324"/>
                  </a:lnTo>
                  <a:lnTo>
                    <a:pt x="325" y="331"/>
                  </a:lnTo>
                  <a:lnTo>
                    <a:pt x="368" y="336"/>
                  </a:lnTo>
                  <a:lnTo>
                    <a:pt x="413" y="340"/>
                  </a:lnTo>
                  <a:lnTo>
                    <a:pt x="461" y="344"/>
                  </a:lnTo>
                  <a:lnTo>
                    <a:pt x="513" y="348"/>
                  </a:lnTo>
                  <a:lnTo>
                    <a:pt x="568" y="354"/>
                  </a:lnTo>
                  <a:lnTo>
                    <a:pt x="627" y="360"/>
                  </a:lnTo>
                  <a:lnTo>
                    <a:pt x="663" y="356"/>
                  </a:lnTo>
                  <a:lnTo>
                    <a:pt x="693" y="351"/>
                  </a:lnTo>
                  <a:lnTo>
                    <a:pt x="719" y="347"/>
                  </a:lnTo>
                  <a:lnTo>
                    <a:pt x="742" y="342"/>
                  </a:lnTo>
                  <a:lnTo>
                    <a:pt x="761" y="336"/>
                  </a:lnTo>
                  <a:lnTo>
                    <a:pt x="777" y="329"/>
                  </a:lnTo>
                  <a:lnTo>
                    <a:pt x="791" y="321"/>
                  </a:lnTo>
                  <a:lnTo>
                    <a:pt x="801" y="311"/>
                  </a:lnTo>
                  <a:lnTo>
                    <a:pt x="810" y="299"/>
                  </a:lnTo>
                  <a:lnTo>
                    <a:pt x="817" y="284"/>
                  </a:lnTo>
                  <a:lnTo>
                    <a:pt x="822" y="268"/>
                  </a:lnTo>
                  <a:lnTo>
                    <a:pt x="827" y="248"/>
                  </a:lnTo>
                  <a:lnTo>
                    <a:pt x="831" y="225"/>
                  </a:lnTo>
                  <a:lnTo>
                    <a:pt x="835" y="197"/>
                  </a:lnTo>
                  <a:lnTo>
                    <a:pt x="838" y="166"/>
                  </a:lnTo>
                  <a:lnTo>
                    <a:pt x="842" y="130"/>
                  </a:lnTo>
                  <a:lnTo>
                    <a:pt x="840" y="98"/>
                  </a:lnTo>
                  <a:lnTo>
                    <a:pt x="838" y="66"/>
                  </a:lnTo>
                  <a:lnTo>
                    <a:pt x="837" y="32"/>
                  </a:lnTo>
                  <a:lnTo>
                    <a:pt x="835" y="0"/>
                  </a:lnTo>
                  <a:lnTo>
                    <a:pt x="839" y="7"/>
                  </a:lnTo>
                  <a:lnTo>
                    <a:pt x="843" y="13"/>
                  </a:lnTo>
                  <a:lnTo>
                    <a:pt x="846" y="20"/>
                  </a:lnTo>
                  <a:lnTo>
                    <a:pt x="851" y="25"/>
                  </a:lnTo>
                  <a:lnTo>
                    <a:pt x="854" y="47"/>
                  </a:lnTo>
                  <a:lnTo>
                    <a:pt x="858" y="69"/>
                  </a:lnTo>
                  <a:lnTo>
                    <a:pt x="861" y="90"/>
                  </a:lnTo>
                  <a:lnTo>
                    <a:pt x="866" y="112"/>
                  </a:lnTo>
                  <a:lnTo>
                    <a:pt x="867" y="138"/>
                  </a:lnTo>
                  <a:lnTo>
                    <a:pt x="866" y="164"/>
                  </a:lnTo>
                  <a:lnTo>
                    <a:pt x="863" y="188"/>
                  </a:lnTo>
                  <a:lnTo>
                    <a:pt x="860" y="212"/>
                  </a:lnTo>
                  <a:lnTo>
                    <a:pt x="854" y="236"/>
                  </a:lnTo>
                  <a:lnTo>
                    <a:pt x="847" y="258"/>
                  </a:lnTo>
                  <a:lnTo>
                    <a:pt x="838" y="279"/>
                  </a:lnTo>
                  <a:lnTo>
                    <a:pt x="829" y="297"/>
                  </a:lnTo>
                  <a:lnTo>
                    <a:pt x="816" y="316"/>
                  </a:lnTo>
                  <a:lnTo>
                    <a:pt x="803" y="331"/>
                  </a:lnTo>
                  <a:lnTo>
                    <a:pt x="787" y="344"/>
                  </a:lnTo>
                  <a:lnTo>
                    <a:pt x="771" y="355"/>
                  </a:lnTo>
                  <a:lnTo>
                    <a:pt x="753" y="364"/>
                  </a:lnTo>
                  <a:lnTo>
                    <a:pt x="732" y="370"/>
                  </a:lnTo>
                  <a:lnTo>
                    <a:pt x="710" y="373"/>
                  </a:lnTo>
                  <a:lnTo>
                    <a:pt x="687" y="373"/>
                  </a:lnTo>
                  <a:lnTo>
                    <a:pt x="624" y="370"/>
                  </a:lnTo>
                  <a:lnTo>
                    <a:pt x="564" y="367"/>
                  </a:lnTo>
                  <a:lnTo>
                    <a:pt x="505" y="365"/>
                  </a:lnTo>
                  <a:lnTo>
                    <a:pt x="450" y="364"/>
                  </a:lnTo>
                  <a:lnTo>
                    <a:pt x="395" y="362"/>
                  </a:lnTo>
                  <a:lnTo>
                    <a:pt x="346" y="358"/>
                  </a:lnTo>
                  <a:lnTo>
                    <a:pt x="298" y="351"/>
                  </a:lnTo>
                  <a:lnTo>
                    <a:pt x="253" y="341"/>
                  </a:lnTo>
                  <a:lnTo>
                    <a:pt x="210" y="327"/>
                  </a:lnTo>
                  <a:lnTo>
                    <a:pt x="171" y="308"/>
                  </a:lnTo>
                  <a:lnTo>
                    <a:pt x="135" y="282"/>
                  </a:lnTo>
                  <a:lnTo>
                    <a:pt x="102" y="250"/>
                  </a:lnTo>
                  <a:lnTo>
                    <a:pt x="70" y="210"/>
                  </a:lnTo>
                  <a:lnTo>
                    <a:pt x="44" y="161"/>
                  </a:lnTo>
                  <a:lnTo>
                    <a:pt x="21" y="104"/>
                  </a:lnTo>
                  <a:lnTo>
                    <a:pt x="0" y="36"/>
                  </a:lnTo>
                  <a:close/>
                </a:path>
              </a:pathLst>
            </a:custGeom>
            <a:solidFill>
              <a:srgbClr val="8487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75"/>
            <p:cNvSpPr>
              <a:spLocks/>
            </p:cNvSpPr>
            <p:nvPr/>
          </p:nvSpPr>
          <p:spPr bwMode="auto">
            <a:xfrm>
              <a:off x="4591050" y="3957638"/>
              <a:ext cx="684212" cy="287338"/>
            </a:xfrm>
            <a:custGeom>
              <a:avLst/>
              <a:gdLst>
                <a:gd name="T0" fmla="*/ 7 w 861"/>
                <a:gd name="T1" fmla="*/ 27 h 363"/>
                <a:gd name="T2" fmla="*/ 15 w 861"/>
                <a:gd name="T3" fmla="*/ 19 h 363"/>
                <a:gd name="T4" fmla="*/ 22 w 861"/>
                <a:gd name="T5" fmla="*/ 22 h 363"/>
                <a:gd name="T6" fmla="*/ 31 w 861"/>
                <a:gd name="T7" fmla="*/ 39 h 363"/>
                <a:gd name="T8" fmla="*/ 56 w 861"/>
                <a:gd name="T9" fmla="*/ 110 h 363"/>
                <a:gd name="T10" fmla="*/ 99 w 861"/>
                <a:gd name="T11" fmla="*/ 198 h 363"/>
                <a:gd name="T12" fmla="*/ 151 w 861"/>
                <a:gd name="T13" fmla="*/ 259 h 363"/>
                <a:gd name="T14" fmla="*/ 211 w 861"/>
                <a:gd name="T15" fmla="*/ 297 h 363"/>
                <a:gd name="T16" fmla="*/ 282 w 861"/>
                <a:gd name="T17" fmla="*/ 320 h 363"/>
                <a:gd name="T18" fmla="*/ 364 w 861"/>
                <a:gd name="T19" fmla="*/ 333 h 363"/>
                <a:gd name="T20" fmla="*/ 457 w 861"/>
                <a:gd name="T21" fmla="*/ 341 h 363"/>
                <a:gd name="T22" fmla="*/ 564 w 861"/>
                <a:gd name="T23" fmla="*/ 350 h 363"/>
                <a:gd name="T24" fmla="*/ 659 w 861"/>
                <a:gd name="T25" fmla="*/ 352 h 363"/>
                <a:gd name="T26" fmla="*/ 715 w 861"/>
                <a:gd name="T27" fmla="*/ 343 h 363"/>
                <a:gd name="T28" fmla="*/ 758 w 861"/>
                <a:gd name="T29" fmla="*/ 333 h 363"/>
                <a:gd name="T30" fmla="*/ 787 w 861"/>
                <a:gd name="T31" fmla="*/ 317 h 363"/>
                <a:gd name="T32" fmla="*/ 806 w 861"/>
                <a:gd name="T33" fmla="*/ 295 h 363"/>
                <a:gd name="T34" fmla="*/ 819 w 861"/>
                <a:gd name="T35" fmla="*/ 262 h 363"/>
                <a:gd name="T36" fmla="*/ 828 w 861"/>
                <a:gd name="T37" fmla="*/ 219 h 363"/>
                <a:gd name="T38" fmla="*/ 835 w 861"/>
                <a:gd name="T39" fmla="*/ 160 h 363"/>
                <a:gd name="T40" fmla="*/ 833 w 861"/>
                <a:gd name="T41" fmla="*/ 0 h 363"/>
                <a:gd name="T42" fmla="*/ 859 w 861"/>
                <a:gd name="T43" fmla="*/ 107 h 363"/>
                <a:gd name="T44" fmla="*/ 859 w 861"/>
                <a:gd name="T45" fmla="*/ 159 h 363"/>
                <a:gd name="T46" fmla="*/ 854 w 861"/>
                <a:gd name="T47" fmla="*/ 207 h 363"/>
                <a:gd name="T48" fmla="*/ 841 w 861"/>
                <a:gd name="T49" fmla="*/ 251 h 363"/>
                <a:gd name="T50" fmla="*/ 821 w 861"/>
                <a:gd name="T51" fmla="*/ 290 h 363"/>
                <a:gd name="T52" fmla="*/ 796 w 861"/>
                <a:gd name="T53" fmla="*/ 322 h 363"/>
                <a:gd name="T54" fmla="*/ 764 w 861"/>
                <a:gd name="T55" fmla="*/ 345 h 363"/>
                <a:gd name="T56" fmla="*/ 725 w 861"/>
                <a:gd name="T57" fmla="*/ 359 h 363"/>
                <a:gd name="T58" fmla="*/ 680 w 861"/>
                <a:gd name="T59" fmla="*/ 363 h 363"/>
                <a:gd name="T60" fmla="*/ 556 w 861"/>
                <a:gd name="T61" fmla="*/ 356 h 363"/>
                <a:gd name="T62" fmla="*/ 443 w 861"/>
                <a:gd name="T63" fmla="*/ 353 h 363"/>
                <a:gd name="T64" fmla="*/ 341 w 861"/>
                <a:gd name="T65" fmla="*/ 348 h 363"/>
                <a:gd name="T66" fmla="*/ 250 w 861"/>
                <a:gd name="T67" fmla="*/ 332 h 363"/>
                <a:gd name="T68" fmla="*/ 169 w 861"/>
                <a:gd name="T69" fmla="*/ 298 h 363"/>
                <a:gd name="T70" fmla="*/ 101 w 861"/>
                <a:gd name="T71" fmla="*/ 242 h 363"/>
                <a:gd name="T72" fmla="*/ 45 w 861"/>
                <a:gd name="T73" fmla="*/ 155 h 363"/>
                <a:gd name="T74" fmla="*/ 0 w 861"/>
                <a:gd name="T75" fmla="*/ 3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1" h="363">
                  <a:moveTo>
                    <a:pt x="0" y="32"/>
                  </a:moveTo>
                  <a:lnTo>
                    <a:pt x="7" y="27"/>
                  </a:lnTo>
                  <a:lnTo>
                    <a:pt x="11" y="23"/>
                  </a:lnTo>
                  <a:lnTo>
                    <a:pt x="15" y="19"/>
                  </a:lnTo>
                  <a:lnTo>
                    <a:pt x="18" y="19"/>
                  </a:lnTo>
                  <a:lnTo>
                    <a:pt x="22" y="22"/>
                  </a:lnTo>
                  <a:lnTo>
                    <a:pt x="25" y="27"/>
                  </a:lnTo>
                  <a:lnTo>
                    <a:pt x="31" y="39"/>
                  </a:lnTo>
                  <a:lnTo>
                    <a:pt x="38" y="55"/>
                  </a:lnTo>
                  <a:lnTo>
                    <a:pt x="56" y="110"/>
                  </a:lnTo>
                  <a:lnTo>
                    <a:pt x="77" y="159"/>
                  </a:lnTo>
                  <a:lnTo>
                    <a:pt x="99" y="198"/>
                  </a:lnTo>
                  <a:lnTo>
                    <a:pt x="124" y="231"/>
                  </a:lnTo>
                  <a:lnTo>
                    <a:pt x="151" y="259"/>
                  </a:lnTo>
                  <a:lnTo>
                    <a:pt x="179" y="280"/>
                  </a:lnTo>
                  <a:lnTo>
                    <a:pt x="211" y="297"/>
                  </a:lnTo>
                  <a:lnTo>
                    <a:pt x="245" y="310"/>
                  </a:lnTo>
                  <a:lnTo>
                    <a:pt x="282" y="320"/>
                  </a:lnTo>
                  <a:lnTo>
                    <a:pt x="321" y="327"/>
                  </a:lnTo>
                  <a:lnTo>
                    <a:pt x="364" y="333"/>
                  </a:lnTo>
                  <a:lnTo>
                    <a:pt x="409" y="337"/>
                  </a:lnTo>
                  <a:lnTo>
                    <a:pt x="457" y="341"/>
                  </a:lnTo>
                  <a:lnTo>
                    <a:pt x="509" y="345"/>
                  </a:lnTo>
                  <a:lnTo>
                    <a:pt x="564" y="350"/>
                  </a:lnTo>
                  <a:lnTo>
                    <a:pt x="623" y="357"/>
                  </a:lnTo>
                  <a:lnTo>
                    <a:pt x="659" y="352"/>
                  </a:lnTo>
                  <a:lnTo>
                    <a:pt x="689" y="348"/>
                  </a:lnTo>
                  <a:lnTo>
                    <a:pt x="715" y="343"/>
                  </a:lnTo>
                  <a:lnTo>
                    <a:pt x="738" y="339"/>
                  </a:lnTo>
                  <a:lnTo>
                    <a:pt x="758" y="333"/>
                  </a:lnTo>
                  <a:lnTo>
                    <a:pt x="774" y="326"/>
                  </a:lnTo>
                  <a:lnTo>
                    <a:pt x="787" y="317"/>
                  </a:lnTo>
                  <a:lnTo>
                    <a:pt x="798" y="306"/>
                  </a:lnTo>
                  <a:lnTo>
                    <a:pt x="806" y="295"/>
                  </a:lnTo>
                  <a:lnTo>
                    <a:pt x="813" y="280"/>
                  </a:lnTo>
                  <a:lnTo>
                    <a:pt x="819" y="262"/>
                  </a:lnTo>
                  <a:lnTo>
                    <a:pt x="824" y="242"/>
                  </a:lnTo>
                  <a:lnTo>
                    <a:pt x="828" y="219"/>
                  </a:lnTo>
                  <a:lnTo>
                    <a:pt x="832" y="191"/>
                  </a:lnTo>
                  <a:lnTo>
                    <a:pt x="835" y="160"/>
                  </a:lnTo>
                  <a:lnTo>
                    <a:pt x="839" y="124"/>
                  </a:lnTo>
                  <a:lnTo>
                    <a:pt x="833" y="0"/>
                  </a:lnTo>
                  <a:lnTo>
                    <a:pt x="848" y="25"/>
                  </a:lnTo>
                  <a:lnTo>
                    <a:pt x="859" y="107"/>
                  </a:lnTo>
                  <a:lnTo>
                    <a:pt x="861" y="133"/>
                  </a:lnTo>
                  <a:lnTo>
                    <a:pt x="859" y="159"/>
                  </a:lnTo>
                  <a:lnTo>
                    <a:pt x="857" y="183"/>
                  </a:lnTo>
                  <a:lnTo>
                    <a:pt x="854" y="207"/>
                  </a:lnTo>
                  <a:lnTo>
                    <a:pt x="848" y="230"/>
                  </a:lnTo>
                  <a:lnTo>
                    <a:pt x="841" y="251"/>
                  </a:lnTo>
                  <a:lnTo>
                    <a:pt x="832" y="272"/>
                  </a:lnTo>
                  <a:lnTo>
                    <a:pt x="821" y="290"/>
                  </a:lnTo>
                  <a:lnTo>
                    <a:pt x="810" y="307"/>
                  </a:lnTo>
                  <a:lnTo>
                    <a:pt x="796" y="322"/>
                  </a:lnTo>
                  <a:lnTo>
                    <a:pt x="781" y="335"/>
                  </a:lnTo>
                  <a:lnTo>
                    <a:pt x="764" y="345"/>
                  </a:lnTo>
                  <a:lnTo>
                    <a:pt x="745" y="353"/>
                  </a:lnTo>
                  <a:lnTo>
                    <a:pt x="725" y="359"/>
                  </a:lnTo>
                  <a:lnTo>
                    <a:pt x="703" y="363"/>
                  </a:lnTo>
                  <a:lnTo>
                    <a:pt x="680" y="363"/>
                  </a:lnTo>
                  <a:lnTo>
                    <a:pt x="616" y="358"/>
                  </a:lnTo>
                  <a:lnTo>
                    <a:pt x="556" y="356"/>
                  </a:lnTo>
                  <a:lnTo>
                    <a:pt x="499" y="355"/>
                  </a:lnTo>
                  <a:lnTo>
                    <a:pt x="443" y="353"/>
                  </a:lnTo>
                  <a:lnTo>
                    <a:pt x="390" y="351"/>
                  </a:lnTo>
                  <a:lnTo>
                    <a:pt x="341" y="348"/>
                  </a:lnTo>
                  <a:lnTo>
                    <a:pt x="294" y="341"/>
                  </a:lnTo>
                  <a:lnTo>
                    <a:pt x="250" y="332"/>
                  </a:lnTo>
                  <a:lnTo>
                    <a:pt x="208" y="318"/>
                  </a:lnTo>
                  <a:lnTo>
                    <a:pt x="169" y="298"/>
                  </a:lnTo>
                  <a:lnTo>
                    <a:pt x="133" y="274"/>
                  </a:lnTo>
                  <a:lnTo>
                    <a:pt x="101" y="242"/>
                  </a:lnTo>
                  <a:lnTo>
                    <a:pt x="71" y="203"/>
                  </a:lnTo>
                  <a:lnTo>
                    <a:pt x="45" y="155"/>
                  </a:lnTo>
                  <a:lnTo>
                    <a:pt x="20" y="99"/>
                  </a:lnTo>
                  <a:lnTo>
                    <a:pt x="0" y="32"/>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76"/>
            <p:cNvSpPr>
              <a:spLocks/>
            </p:cNvSpPr>
            <p:nvPr/>
          </p:nvSpPr>
          <p:spPr bwMode="auto">
            <a:xfrm>
              <a:off x="4356100" y="3900488"/>
              <a:ext cx="55562" cy="336550"/>
            </a:xfrm>
            <a:custGeom>
              <a:avLst/>
              <a:gdLst>
                <a:gd name="T0" fmla="*/ 42 w 71"/>
                <a:gd name="T1" fmla="*/ 0 h 424"/>
                <a:gd name="T2" fmla="*/ 21 w 71"/>
                <a:gd name="T3" fmla="*/ 50 h 424"/>
                <a:gd name="T4" fmla="*/ 0 w 71"/>
                <a:gd name="T5" fmla="*/ 383 h 424"/>
                <a:gd name="T6" fmla="*/ 35 w 71"/>
                <a:gd name="T7" fmla="*/ 424 h 424"/>
                <a:gd name="T8" fmla="*/ 71 w 71"/>
                <a:gd name="T9" fmla="*/ 424 h 424"/>
                <a:gd name="T10" fmla="*/ 71 w 71"/>
                <a:gd name="T11" fmla="*/ 57 h 424"/>
                <a:gd name="T12" fmla="*/ 42 w 71"/>
                <a:gd name="T13" fmla="*/ 0 h 424"/>
              </a:gdLst>
              <a:ahLst/>
              <a:cxnLst>
                <a:cxn ang="0">
                  <a:pos x="T0" y="T1"/>
                </a:cxn>
                <a:cxn ang="0">
                  <a:pos x="T2" y="T3"/>
                </a:cxn>
                <a:cxn ang="0">
                  <a:pos x="T4" y="T5"/>
                </a:cxn>
                <a:cxn ang="0">
                  <a:pos x="T6" y="T7"/>
                </a:cxn>
                <a:cxn ang="0">
                  <a:pos x="T8" y="T9"/>
                </a:cxn>
                <a:cxn ang="0">
                  <a:pos x="T10" y="T11"/>
                </a:cxn>
                <a:cxn ang="0">
                  <a:pos x="T12" y="T13"/>
                </a:cxn>
              </a:cxnLst>
              <a:rect l="0" t="0" r="r" b="b"/>
              <a:pathLst>
                <a:path w="71" h="424">
                  <a:moveTo>
                    <a:pt x="42" y="0"/>
                  </a:moveTo>
                  <a:lnTo>
                    <a:pt x="21" y="50"/>
                  </a:lnTo>
                  <a:lnTo>
                    <a:pt x="0" y="383"/>
                  </a:lnTo>
                  <a:lnTo>
                    <a:pt x="35" y="424"/>
                  </a:lnTo>
                  <a:lnTo>
                    <a:pt x="71" y="424"/>
                  </a:lnTo>
                  <a:lnTo>
                    <a:pt x="71" y="57"/>
                  </a:lnTo>
                  <a:lnTo>
                    <a:pt x="42"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77"/>
            <p:cNvSpPr>
              <a:spLocks/>
            </p:cNvSpPr>
            <p:nvPr/>
          </p:nvSpPr>
          <p:spPr bwMode="auto">
            <a:xfrm>
              <a:off x="4356100" y="3905250"/>
              <a:ext cx="53975" cy="330200"/>
            </a:xfrm>
            <a:custGeom>
              <a:avLst/>
              <a:gdLst>
                <a:gd name="T0" fmla="*/ 41 w 67"/>
                <a:gd name="T1" fmla="*/ 0 h 416"/>
                <a:gd name="T2" fmla="*/ 36 w 67"/>
                <a:gd name="T3" fmla="*/ 12 h 416"/>
                <a:gd name="T4" fmla="*/ 32 w 67"/>
                <a:gd name="T5" fmla="*/ 23 h 416"/>
                <a:gd name="T6" fmla="*/ 26 w 67"/>
                <a:gd name="T7" fmla="*/ 35 h 416"/>
                <a:gd name="T8" fmla="*/ 21 w 67"/>
                <a:gd name="T9" fmla="*/ 46 h 416"/>
                <a:gd name="T10" fmla="*/ 17 w 67"/>
                <a:gd name="T11" fmla="*/ 129 h 416"/>
                <a:gd name="T12" fmla="*/ 11 w 67"/>
                <a:gd name="T13" fmla="*/ 211 h 416"/>
                <a:gd name="T14" fmla="*/ 6 w 67"/>
                <a:gd name="T15" fmla="*/ 294 h 416"/>
                <a:gd name="T16" fmla="*/ 0 w 67"/>
                <a:gd name="T17" fmla="*/ 377 h 416"/>
                <a:gd name="T18" fmla="*/ 9 w 67"/>
                <a:gd name="T19" fmla="*/ 386 h 416"/>
                <a:gd name="T20" fmla="*/ 18 w 67"/>
                <a:gd name="T21" fmla="*/ 396 h 416"/>
                <a:gd name="T22" fmla="*/ 26 w 67"/>
                <a:gd name="T23" fmla="*/ 406 h 416"/>
                <a:gd name="T24" fmla="*/ 34 w 67"/>
                <a:gd name="T25" fmla="*/ 416 h 416"/>
                <a:gd name="T26" fmla="*/ 42 w 67"/>
                <a:gd name="T27" fmla="*/ 415 h 416"/>
                <a:gd name="T28" fmla="*/ 50 w 67"/>
                <a:gd name="T29" fmla="*/ 415 h 416"/>
                <a:gd name="T30" fmla="*/ 58 w 67"/>
                <a:gd name="T31" fmla="*/ 415 h 416"/>
                <a:gd name="T32" fmla="*/ 66 w 67"/>
                <a:gd name="T33" fmla="*/ 415 h 416"/>
                <a:gd name="T34" fmla="*/ 66 w 67"/>
                <a:gd name="T35" fmla="*/ 325 h 416"/>
                <a:gd name="T36" fmla="*/ 66 w 67"/>
                <a:gd name="T37" fmla="*/ 234 h 416"/>
                <a:gd name="T38" fmla="*/ 66 w 67"/>
                <a:gd name="T39" fmla="*/ 144 h 416"/>
                <a:gd name="T40" fmla="*/ 67 w 67"/>
                <a:gd name="T41" fmla="*/ 54 h 416"/>
                <a:gd name="T42" fmla="*/ 60 w 67"/>
                <a:gd name="T43" fmla="*/ 40 h 416"/>
                <a:gd name="T44" fmla="*/ 55 w 67"/>
                <a:gd name="T45" fmla="*/ 27 h 416"/>
                <a:gd name="T46" fmla="*/ 48 w 67"/>
                <a:gd name="T47" fmla="*/ 13 h 416"/>
                <a:gd name="T48" fmla="*/ 41 w 67"/>
                <a:gd name="T49"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416">
                  <a:moveTo>
                    <a:pt x="41" y="0"/>
                  </a:moveTo>
                  <a:lnTo>
                    <a:pt x="36" y="12"/>
                  </a:lnTo>
                  <a:lnTo>
                    <a:pt x="32" y="23"/>
                  </a:lnTo>
                  <a:lnTo>
                    <a:pt x="26" y="35"/>
                  </a:lnTo>
                  <a:lnTo>
                    <a:pt x="21" y="46"/>
                  </a:lnTo>
                  <a:lnTo>
                    <a:pt x="17" y="129"/>
                  </a:lnTo>
                  <a:lnTo>
                    <a:pt x="11" y="211"/>
                  </a:lnTo>
                  <a:lnTo>
                    <a:pt x="6" y="294"/>
                  </a:lnTo>
                  <a:lnTo>
                    <a:pt x="0" y="377"/>
                  </a:lnTo>
                  <a:lnTo>
                    <a:pt x="9" y="386"/>
                  </a:lnTo>
                  <a:lnTo>
                    <a:pt x="18" y="396"/>
                  </a:lnTo>
                  <a:lnTo>
                    <a:pt x="26" y="406"/>
                  </a:lnTo>
                  <a:lnTo>
                    <a:pt x="34" y="416"/>
                  </a:lnTo>
                  <a:lnTo>
                    <a:pt x="42" y="415"/>
                  </a:lnTo>
                  <a:lnTo>
                    <a:pt x="50" y="415"/>
                  </a:lnTo>
                  <a:lnTo>
                    <a:pt x="58" y="415"/>
                  </a:lnTo>
                  <a:lnTo>
                    <a:pt x="66" y="415"/>
                  </a:lnTo>
                  <a:lnTo>
                    <a:pt x="66" y="325"/>
                  </a:lnTo>
                  <a:lnTo>
                    <a:pt x="66" y="234"/>
                  </a:lnTo>
                  <a:lnTo>
                    <a:pt x="66" y="144"/>
                  </a:lnTo>
                  <a:lnTo>
                    <a:pt x="67" y="54"/>
                  </a:lnTo>
                  <a:lnTo>
                    <a:pt x="60" y="40"/>
                  </a:lnTo>
                  <a:lnTo>
                    <a:pt x="55" y="27"/>
                  </a:lnTo>
                  <a:lnTo>
                    <a:pt x="48" y="13"/>
                  </a:lnTo>
                  <a:lnTo>
                    <a:pt x="41" y="0"/>
                  </a:lnTo>
                  <a:close/>
                </a:path>
              </a:pathLst>
            </a:custGeom>
            <a:solidFill>
              <a:srgbClr val="5E6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78"/>
            <p:cNvSpPr>
              <a:spLocks/>
            </p:cNvSpPr>
            <p:nvPr/>
          </p:nvSpPr>
          <p:spPr bwMode="auto">
            <a:xfrm>
              <a:off x="4357688" y="3908425"/>
              <a:ext cx="49212" cy="323850"/>
            </a:xfrm>
            <a:custGeom>
              <a:avLst/>
              <a:gdLst>
                <a:gd name="T0" fmla="*/ 38 w 61"/>
                <a:gd name="T1" fmla="*/ 0 h 406"/>
                <a:gd name="T2" fmla="*/ 33 w 61"/>
                <a:gd name="T3" fmla="*/ 11 h 406"/>
                <a:gd name="T4" fmla="*/ 29 w 61"/>
                <a:gd name="T5" fmla="*/ 22 h 406"/>
                <a:gd name="T6" fmla="*/ 24 w 61"/>
                <a:gd name="T7" fmla="*/ 33 h 406"/>
                <a:gd name="T8" fmla="*/ 19 w 61"/>
                <a:gd name="T9" fmla="*/ 45 h 406"/>
                <a:gd name="T10" fmla="*/ 15 w 61"/>
                <a:gd name="T11" fmla="*/ 126 h 406"/>
                <a:gd name="T12" fmla="*/ 9 w 61"/>
                <a:gd name="T13" fmla="*/ 208 h 406"/>
                <a:gd name="T14" fmla="*/ 4 w 61"/>
                <a:gd name="T15" fmla="*/ 290 h 406"/>
                <a:gd name="T16" fmla="*/ 0 w 61"/>
                <a:gd name="T17" fmla="*/ 372 h 406"/>
                <a:gd name="T18" fmla="*/ 8 w 61"/>
                <a:gd name="T19" fmla="*/ 380 h 406"/>
                <a:gd name="T20" fmla="*/ 16 w 61"/>
                <a:gd name="T21" fmla="*/ 389 h 406"/>
                <a:gd name="T22" fmla="*/ 23 w 61"/>
                <a:gd name="T23" fmla="*/ 397 h 406"/>
                <a:gd name="T24" fmla="*/ 31 w 61"/>
                <a:gd name="T25" fmla="*/ 406 h 406"/>
                <a:gd name="T26" fmla="*/ 39 w 61"/>
                <a:gd name="T27" fmla="*/ 406 h 406"/>
                <a:gd name="T28" fmla="*/ 46 w 61"/>
                <a:gd name="T29" fmla="*/ 405 h 406"/>
                <a:gd name="T30" fmla="*/ 53 w 61"/>
                <a:gd name="T31" fmla="*/ 405 h 406"/>
                <a:gd name="T32" fmla="*/ 60 w 61"/>
                <a:gd name="T33" fmla="*/ 404 h 406"/>
                <a:gd name="T34" fmla="*/ 61 w 61"/>
                <a:gd name="T35" fmla="*/ 317 h 406"/>
                <a:gd name="T36" fmla="*/ 61 w 61"/>
                <a:gd name="T37" fmla="*/ 229 h 406"/>
                <a:gd name="T38" fmla="*/ 61 w 61"/>
                <a:gd name="T39" fmla="*/ 141 h 406"/>
                <a:gd name="T40" fmla="*/ 61 w 61"/>
                <a:gd name="T41" fmla="*/ 54 h 406"/>
                <a:gd name="T42" fmla="*/ 55 w 61"/>
                <a:gd name="T43" fmla="*/ 40 h 406"/>
                <a:gd name="T44" fmla="*/ 49 w 61"/>
                <a:gd name="T45" fmla="*/ 26 h 406"/>
                <a:gd name="T46" fmla="*/ 44 w 61"/>
                <a:gd name="T47" fmla="*/ 14 h 406"/>
                <a:gd name="T48" fmla="*/ 38 w 61"/>
                <a:gd name="T49"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406">
                  <a:moveTo>
                    <a:pt x="38" y="0"/>
                  </a:moveTo>
                  <a:lnTo>
                    <a:pt x="33" y="11"/>
                  </a:lnTo>
                  <a:lnTo>
                    <a:pt x="29" y="22"/>
                  </a:lnTo>
                  <a:lnTo>
                    <a:pt x="24" y="33"/>
                  </a:lnTo>
                  <a:lnTo>
                    <a:pt x="19" y="45"/>
                  </a:lnTo>
                  <a:lnTo>
                    <a:pt x="15" y="126"/>
                  </a:lnTo>
                  <a:lnTo>
                    <a:pt x="9" y="208"/>
                  </a:lnTo>
                  <a:lnTo>
                    <a:pt x="4" y="290"/>
                  </a:lnTo>
                  <a:lnTo>
                    <a:pt x="0" y="372"/>
                  </a:lnTo>
                  <a:lnTo>
                    <a:pt x="8" y="380"/>
                  </a:lnTo>
                  <a:lnTo>
                    <a:pt x="16" y="389"/>
                  </a:lnTo>
                  <a:lnTo>
                    <a:pt x="23" y="397"/>
                  </a:lnTo>
                  <a:lnTo>
                    <a:pt x="31" y="406"/>
                  </a:lnTo>
                  <a:lnTo>
                    <a:pt x="39" y="406"/>
                  </a:lnTo>
                  <a:lnTo>
                    <a:pt x="46" y="405"/>
                  </a:lnTo>
                  <a:lnTo>
                    <a:pt x="53" y="405"/>
                  </a:lnTo>
                  <a:lnTo>
                    <a:pt x="60" y="404"/>
                  </a:lnTo>
                  <a:lnTo>
                    <a:pt x="61" y="317"/>
                  </a:lnTo>
                  <a:lnTo>
                    <a:pt x="61" y="229"/>
                  </a:lnTo>
                  <a:lnTo>
                    <a:pt x="61" y="141"/>
                  </a:lnTo>
                  <a:lnTo>
                    <a:pt x="61" y="54"/>
                  </a:lnTo>
                  <a:lnTo>
                    <a:pt x="55" y="40"/>
                  </a:lnTo>
                  <a:lnTo>
                    <a:pt x="49" y="26"/>
                  </a:lnTo>
                  <a:lnTo>
                    <a:pt x="44" y="14"/>
                  </a:lnTo>
                  <a:lnTo>
                    <a:pt x="38" y="0"/>
                  </a:lnTo>
                  <a:close/>
                </a:path>
              </a:pathLst>
            </a:custGeom>
            <a:solidFill>
              <a:srgbClr val="636B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79"/>
            <p:cNvSpPr>
              <a:spLocks/>
            </p:cNvSpPr>
            <p:nvPr/>
          </p:nvSpPr>
          <p:spPr bwMode="auto">
            <a:xfrm>
              <a:off x="4359275" y="3913188"/>
              <a:ext cx="46037" cy="315913"/>
            </a:xfrm>
            <a:custGeom>
              <a:avLst/>
              <a:gdLst>
                <a:gd name="T0" fmla="*/ 37 w 58"/>
                <a:gd name="T1" fmla="*/ 0 h 397"/>
                <a:gd name="T2" fmla="*/ 32 w 58"/>
                <a:gd name="T3" fmla="*/ 10 h 397"/>
                <a:gd name="T4" fmla="*/ 29 w 58"/>
                <a:gd name="T5" fmla="*/ 20 h 397"/>
                <a:gd name="T6" fmla="*/ 24 w 58"/>
                <a:gd name="T7" fmla="*/ 31 h 397"/>
                <a:gd name="T8" fmla="*/ 19 w 58"/>
                <a:gd name="T9" fmla="*/ 41 h 397"/>
                <a:gd name="T10" fmla="*/ 15 w 58"/>
                <a:gd name="T11" fmla="*/ 122 h 397"/>
                <a:gd name="T12" fmla="*/ 10 w 58"/>
                <a:gd name="T13" fmla="*/ 202 h 397"/>
                <a:gd name="T14" fmla="*/ 5 w 58"/>
                <a:gd name="T15" fmla="*/ 284 h 397"/>
                <a:gd name="T16" fmla="*/ 0 w 58"/>
                <a:gd name="T17" fmla="*/ 365 h 397"/>
                <a:gd name="T18" fmla="*/ 8 w 58"/>
                <a:gd name="T19" fmla="*/ 373 h 397"/>
                <a:gd name="T20" fmla="*/ 15 w 58"/>
                <a:gd name="T21" fmla="*/ 381 h 397"/>
                <a:gd name="T22" fmla="*/ 23 w 58"/>
                <a:gd name="T23" fmla="*/ 389 h 397"/>
                <a:gd name="T24" fmla="*/ 30 w 58"/>
                <a:gd name="T25" fmla="*/ 397 h 397"/>
                <a:gd name="T26" fmla="*/ 37 w 58"/>
                <a:gd name="T27" fmla="*/ 396 h 397"/>
                <a:gd name="T28" fmla="*/ 43 w 58"/>
                <a:gd name="T29" fmla="*/ 395 h 397"/>
                <a:gd name="T30" fmla="*/ 49 w 58"/>
                <a:gd name="T31" fmla="*/ 395 h 397"/>
                <a:gd name="T32" fmla="*/ 55 w 58"/>
                <a:gd name="T33" fmla="*/ 394 h 397"/>
                <a:gd name="T34" fmla="*/ 56 w 58"/>
                <a:gd name="T35" fmla="*/ 308 h 397"/>
                <a:gd name="T36" fmla="*/ 56 w 58"/>
                <a:gd name="T37" fmla="*/ 222 h 397"/>
                <a:gd name="T38" fmla="*/ 56 w 58"/>
                <a:gd name="T39" fmla="*/ 137 h 397"/>
                <a:gd name="T40" fmla="*/ 58 w 58"/>
                <a:gd name="T41" fmla="*/ 51 h 397"/>
                <a:gd name="T42" fmla="*/ 53 w 58"/>
                <a:gd name="T43" fmla="*/ 39 h 397"/>
                <a:gd name="T44" fmla="*/ 47 w 58"/>
                <a:gd name="T45" fmla="*/ 25 h 397"/>
                <a:gd name="T46" fmla="*/ 43 w 58"/>
                <a:gd name="T47" fmla="*/ 12 h 397"/>
                <a:gd name="T48" fmla="*/ 37 w 58"/>
                <a:gd name="T49" fmla="*/ 0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7">
                  <a:moveTo>
                    <a:pt x="37" y="0"/>
                  </a:moveTo>
                  <a:lnTo>
                    <a:pt x="32" y="10"/>
                  </a:lnTo>
                  <a:lnTo>
                    <a:pt x="29" y="20"/>
                  </a:lnTo>
                  <a:lnTo>
                    <a:pt x="24" y="31"/>
                  </a:lnTo>
                  <a:lnTo>
                    <a:pt x="19" y="41"/>
                  </a:lnTo>
                  <a:lnTo>
                    <a:pt x="15" y="122"/>
                  </a:lnTo>
                  <a:lnTo>
                    <a:pt x="10" y="202"/>
                  </a:lnTo>
                  <a:lnTo>
                    <a:pt x="5" y="284"/>
                  </a:lnTo>
                  <a:lnTo>
                    <a:pt x="0" y="365"/>
                  </a:lnTo>
                  <a:lnTo>
                    <a:pt x="8" y="373"/>
                  </a:lnTo>
                  <a:lnTo>
                    <a:pt x="15" y="381"/>
                  </a:lnTo>
                  <a:lnTo>
                    <a:pt x="23" y="389"/>
                  </a:lnTo>
                  <a:lnTo>
                    <a:pt x="30" y="397"/>
                  </a:lnTo>
                  <a:lnTo>
                    <a:pt x="37" y="396"/>
                  </a:lnTo>
                  <a:lnTo>
                    <a:pt x="43" y="395"/>
                  </a:lnTo>
                  <a:lnTo>
                    <a:pt x="49" y="395"/>
                  </a:lnTo>
                  <a:lnTo>
                    <a:pt x="55" y="394"/>
                  </a:lnTo>
                  <a:lnTo>
                    <a:pt x="56" y="308"/>
                  </a:lnTo>
                  <a:lnTo>
                    <a:pt x="56" y="222"/>
                  </a:lnTo>
                  <a:lnTo>
                    <a:pt x="56" y="137"/>
                  </a:lnTo>
                  <a:lnTo>
                    <a:pt x="58" y="51"/>
                  </a:lnTo>
                  <a:lnTo>
                    <a:pt x="53" y="39"/>
                  </a:lnTo>
                  <a:lnTo>
                    <a:pt x="47" y="25"/>
                  </a:lnTo>
                  <a:lnTo>
                    <a:pt x="43" y="12"/>
                  </a:lnTo>
                  <a:lnTo>
                    <a:pt x="37" y="0"/>
                  </a:lnTo>
                  <a:close/>
                </a:path>
              </a:pathLst>
            </a:custGeom>
            <a:solidFill>
              <a:srgbClr val="6870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80"/>
            <p:cNvSpPr>
              <a:spLocks/>
            </p:cNvSpPr>
            <p:nvPr/>
          </p:nvSpPr>
          <p:spPr bwMode="auto">
            <a:xfrm>
              <a:off x="4360863" y="3917950"/>
              <a:ext cx="42862" cy="307975"/>
            </a:xfrm>
            <a:custGeom>
              <a:avLst/>
              <a:gdLst>
                <a:gd name="T0" fmla="*/ 35 w 53"/>
                <a:gd name="T1" fmla="*/ 0 h 388"/>
                <a:gd name="T2" fmla="*/ 30 w 53"/>
                <a:gd name="T3" fmla="*/ 11 h 388"/>
                <a:gd name="T4" fmla="*/ 27 w 53"/>
                <a:gd name="T5" fmla="*/ 20 h 388"/>
                <a:gd name="T6" fmla="*/ 23 w 53"/>
                <a:gd name="T7" fmla="*/ 30 h 388"/>
                <a:gd name="T8" fmla="*/ 19 w 53"/>
                <a:gd name="T9" fmla="*/ 39 h 388"/>
                <a:gd name="T10" fmla="*/ 14 w 53"/>
                <a:gd name="T11" fmla="*/ 120 h 388"/>
                <a:gd name="T12" fmla="*/ 9 w 53"/>
                <a:gd name="T13" fmla="*/ 199 h 388"/>
                <a:gd name="T14" fmla="*/ 5 w 53"/>
                <a:gd name="T15" fmla="*/ 280 h 388"/>
                <a:gd name="T16" fmla="*/ 0 w 53"/>
                <a:gd name="T17" fmla="*/ 361 h 388"/>
                <a:gd name="T18" fmla="*/ 7 w 53"/>
                <a:gd name="T19" fmla="*/ 368 h 388"/>
                <a:gd name="T20" fmla="*/ 14 w 53"/>
                <a:gd name="T21" fmla="*/ 375 h 388"/>
                <a:gd name="T22" fmla="*/ 21 w 53"/>
                <a:gd name="T23" fmla="*/ 381 h 388"/>
                <a:gd name="T24" fmla="*/ 28 w 53"/>
                <a:gd name="T25" fmla="*/ 388 h 388"/>
                <a:gd name="T26" fmla="*/ 34 w 53"/>
                <a:gd name="T27" fmla="*/ 387 h 388"/>
                <a:gd name="T28" fmla="*/ 39 w 53"/>
                <a:gd name="T29" fmla="*/ 386 h 388"/>
                <a:gd name="T30" fmla="*/ 44 w 53"/>
                <a:gd name="T31" fmla="*/ 386 h 388"/>
                <a:gd name="T32" fmla="*/ 50 w 53"/>
                <a:gd name="T33" fmla="*/ 385 h 388"/>
                <a:gd name="T34" fmla="*/ 51 w 53"/>
                <a:gd name="T35" fmla="*/ 301 h 388"/>
                <a:gd name="T36" fmla="*/ 52 w 53"/>
                <a:gd name="T37" fmla="*/ 218 h 388"/>
                <a:gd name="T38" fmla="*/ 52 w 53"/>
                <a:gd name="T39" fmla="*/ 134 h 388"/>
                <a:gd name="T40" fmla="*/ 53 w 53"/>
                <a:gd name="T41" fmla="*/ 51 h 388"/>
                <a:gd name="T42" fmla="*/ 49 w 53"/>
                <a:gd name="T43" fmla="*/ 38 h 388"/>
                <a:gd name="T44" fmla="*/ 44 w 53"/>
                <a:gd name="T45" fmla="*/ 25 h 388"/>
                <a:gd name="T46" fmla="*/ 39 w 53"/>
                <a:gd name="T47" fmla="*/ 13 h 388"/>
                <a:gd name="T48" fmla="*/ 35 w 53"/>
                <a:gd name="T49"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388">
                  <a:moveTo>
                    <a:pt x="35" y="0"/>
                  </a:moveTo>
                  <a:lnTo>
                    <a:pt x="30" y="11"/>
                  </a:lnTo>
                  <a:lnTo>
                    <a:pt x="27" y="20"/>
                  </a:lnTo>
                  <a:lnTo>
                    <a:pt x="23" y="30"/>
                  </a:lnTo>
                  <a:lnTo>
                    <a:pt x="19" y="39"/>
                  </a:lnTo>
                  <a:lnTo>
                    <a:pt x="14" y="120"/>
                  </a:lnTo>
                  <a:lnTo>
                    <a:pt x="9" y="199"/>
                  </a:lnTo>
                  <a:lnTo>
                    <a:pt x="5" y="280"/>
                  </a:lnTo>
                  <a:lnTo>
                    <a:pt x="0" y="361"/>
                  </a:lnTo>
                  <a:lnTo>
                    <a:pt x="7" y="368"/>
                  </a:lnTo>
                  <a:lnTo>
                    <a:pt x="14" y="375"/>
                  </a:lnTo>
                  <a:lnTo>
                    <a:pt x="21" y="381"/>
                  </a:lnTo>
                  <a:lnTo>
                    <a:pt x="28" y="388"/>
                  </a:lnTo>
                  <a:lnTo>
                    <a:pt x="34" y="387"/>
                  </a:lnTo>
                  <a:lnTo>
                    <a:pt x="39" y="386"/>
                  </a:lnTo>
                  <a:lnTo>
                    <a:pt x="44" y="386"/>
                  </a:lnTo>
                  <a:lnTo>
                    <a:pt x="50" y="385"/>
                  </a:lnTo>
                  <a:lnTo>
                    <a:pt x="51" y="301"/>
                  </a:lnTo>
                  <a:lnTo>
                    <a:pt x="52" y="218"/>
                  </a:lnTo>
                  <a:lnTo>
                    <a:pt x="52" y="134"/>
                  </a:lnTo>
                  <a:lnTo>
                    <a:pt x="53" y="51"/>
                  </a:lnTo>
                  <a:lnTo>
                    <a:pt x="49" y="38"/>
                  </a:lnTo>
                  <a:lnTo>
                    <a:pt x="44" y="25"/>
                  </a:lnTo>
                  <a:lnTo>
                    <a:pt x="39" y="13"/>
                  </a:lnTo>
                  <a:lnTo>
                    <a:pt x="35" y="0"/>
                  </a:lnTo>
                  <a:close/>
                </a:path>
              </a:pathLst>
            </a:custGeom>
            <a:solidFill>
              <a:srgbClr val="6B72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81"/>
            <p:cNvSpPr>
              <a:spLocks/>
            </p:cNvSpPr>
            <p:nvPr/>
          </p:nvSpPr>
          <p:spPr bwMode="auto">
            <a:xfrm>
              <a:off x="4362450" y="3921125"/>
              <a:ext cx="38100" cy="301625"/>
            </a:xfrm>
            <a:custGeom>
              <a:avLst/>
              <a:gdLst>
                <a:gd name="T0" fmla="*/ 34 w 49"/>
                <a:gd name="T1" fmla="*/ 0 h 379"/>
                <a:gd name="T2" fmla="*/ 30 w 49"/>
                <a:gd name="T3" fmla="*/ 9 h 379"/>
                <a:gd name="T4" fmla="*/ 26 w 49"/>
                <a:gd name="T5" fmla="*/ 18 h 379"/>
                <a:gd name="T6" fmla="*/ 22 w 49"/>
                <a:gd name="T7" fmla="*/ 28 h 379"/>
                <a:gd name="T8" fmla="*/ 18 w 49"/>
                <a:gd name="T9" fmla="*/ 37 h 379"/>
                <a:gd name="T10" fmla="*/ 13 w 49"/>
                <a:gd name="T11" fmla="*/ 116 h 379"/>
                <a:gd name="T12" fmla="*/ 10 w 49"/>
                <a:gd name="T13" fmla="*/ 196 h 379"/>
                <a:gd name="T14" fmla="*/ 5 w 49"/>
                <a:gd name="T15" fmla="*/ 275 h 379"/>
                <a:gd name="T16" fmla="*/ 0 w 49"/>
                <a:gd name="T17" fmla="*/ 355 h 379"/>
                <a:gd name="T18" fmla="*/ 7 w 49"/>
                <a:gd name="T19" fmla="*/ 360 h 379"/>
                <a:gd name="T20" fmla="*/ 14 w 49"/>
                <a:gd name="T21" fmla="*/ 366 h 379"/>
                <a:gd name="T22" fmla="*/ 21 w 49"/>
                <a:gd name="T23" fmla="*/ 373 h 379"/>
                <a:gd name="T24" fmla="*/ 27 w 49"/>
                <a:gd name="T25" fmla="*/ 379 h 379"/>
                <a:gd name="T26" fmla="*/ 31 w 49"/>
                <a:gd name="T27" fmla="*/ 378 h 379"/>
                <a:gd name="T28" fmla="*/ 37 w 49"/>
                <a:gd name="T29" fmla="*/ 375 h 379"/>
                <a:gd name="T30" fmla="*/ 42 w 49"/>
                <a:gd name="T31" fmla="*/ 374 h 379"/>
                <a:gd name="T32" fmla="*/ 46 w 49"/>
                <a:gd name="T33" fmla="*/ 373 h 379"/>
                <a:gd name="T34" fmla="*/ 48 w 49"/>
                <a:gd name="T35" fmla="*/ 291 h 379"/>
                <a:gd name="T36" fmla="*/ 49 w 49"/>
                <a:gd name="T37" fmla="*/ 211 h 379"/>
                <a:gd name="T38" fmla="*/ 49 w 49"/>
                <a:gd name="T39" fmla="*/ 129 h 379"/>
                <a:gd name="T40" fmla="*/ 49 w 49"/>
                <a:gd name="T41" fmla="*/ 48 h 379"/>
                <a:gd name="T42" fmla="*/ 45 w 49"/>
                <a:gd name="T43" fmla="*/ 36 h 379"/>
                <a:gd name="T44" fmla="*/ 42 w 49"/>
                <a:gd name="T45" fmla="*/ 24 h 379"/>
                <a:gd name="T46" fmla="*/ 38 w 49"/>
                <a:gd name="T47" fmla="*/ 11 h 379"/>
                <a:gd name="T48" fmla="*/ 34 w 49"/>
                <a:gd name="T49"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379">
                  <a:moveTo>
                    <a:pt x="34" y="0"/>
                  </a:moveTo>
                  <a:lnTo>
                    <a:pt x="30" y="9"/>
                  </a:lnTo>
                  <a:lnTo>
                    <a:pt x="26" y="18"/>
                  </a:lnTo>
                  <a:lnTo>
                    <a:pt x="22" y="28"/>
                  </a:lnTo>
                  <a:lnTo>
                    <a:pt x="18" y="37"/>
                  </a:lnTo>
                  <a:lnTo>
                    <a:pt x="13" y="116"/>
                  </a:lnTo>
                  <a:lnTo>
                    <a:pt x="10" y="196"/>
                  </a:lnTo>
                  <a:lnTo>
                    <a:pt x="5" y="275"/>
                  </a:lnTo>
                  <a:lnTo>
                    <a:pt x="0" y="355"/>
                  </a:lnTo>
                  <a:lnTo>
                    <a:pt x="7" y="360"/>
                  </a:lnTo>
                  <a:lnTo>
                    <a:pt x="14" y="366"/>
                  </a:lnTo>
                  <a:lnTo>
                    <a:pt x="21" y="373"/>
                  </a:lnTo>
                  <a:lnTo>
                    <a:pt x="27" y="379"/>
                  </a:lnTo>
                  <a:lnTo>
                    <a:pt x="31" y="378"/>
                  </a:lnTo>
                  <a:lnTo>
                    <a:pt x="37" y="375"/>
                  </a:lnTo>
                  <a:lnTo>
                    <a:pt x="42" y="374"/>
                  </a:lnTo>
                  <a:lnTo>
                    <a:pt x="46" y="373"/>
                  </a:lnTo>
                  <a:lnTo>
                    <a:pt x="48" y="291"/>
                  </a:lnTo>
                  <a:lnTo>
                    <a:pt x="49" y="211"/>
                  </a:lnTo>
                  <a:lnTo>
                    <a:pt x="49" y="129"/>
                  </a:lnTo>
                  <a:lnTo>
                    <a:pt x="49" y="48"/>
                  </a:lnTo>
                  <a:lnTo>
                    <a:pt x="45" y="36"/>
                  </a:lnTo>
                  <a:lnTo>
                    <a:pt x="42" y="24"/>
                  </a:lnTo>
                  <a:lnTo>
                    <a:pt x="38" y="11"/>
                  </a:lnTo>
                  <a:lnTo>
                    <a:pt x="34" y="0"/>
                  </a:lnTo>
                  <a:close/>
                </a:path>
              </a:pathLst>
            </a:custGeom>
            <a:solidFill>
              <a:srgbClr val="707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82"/>
            <p:cNvSpPr>
              <a:spLocks/>
            </p:cNvSpPr>
            <p:nvPr/>
          </p:nvSpPr>
          <p:spPr bwMode="auto">
            <a:xfrm>
              <a:off x="4362450" y="3925888"/>
              <a:ext cx="36512" cy="293688"/>
            </a:xfrm>
            <a:custGeom>
              <a:avLst/>
              <a:gdLst>
                <a:gd name="T0" fmla="*/ 32 w 44"/>
                <a:gd name="T1" fmla="*/ 0 h 368"/>
                <a:gd name="T2" fmla="*/ 28 w 44"/>
                <a:gd name="T3" fmla="*/ 7 h 368"/>
                <a:gd name="T4" fmla="*/ 25 w 44"/>
                <a:gd name="T5" fmla="*/ 16 h 368"/>
                <a:gd name="T6" fmla="*/ 21 w 44"/>
                <a:gd name="T7" fmla="*/ 24 h 368"/>
                <a:gd name="T8" fmla="*/ 17 w 44"/>
                <a:gd name="T9" fmla="*/ 33 h 368"/>
                <a:gd name="T10" fmla="*/ 12 w 44"/>
                <a:gd name="T11" fmla="*/ 111 h 368"/>
                <a:gd name="T12" fmla="*/ 9 w 44"/>
                <a:gd name="T13" fmla="*/ 190 h 368"/>
                <a:gd name="T14" fmla="*/ 4 w 44"/>
                <a:gd name="T15" fmla="*/ 268 h 368"/>
                <a:gd name="T16" fmla="*/ 0 w 44"/>
                <a:gd name="T17" fmla="*/ 346 h 368"/>
                <a:gd name="T18" fmla="*/ 6 w 44"/>
                <a:gd name="T19" fmla="*/ 352 h 368"/>
                <a:gd name="T20" fmla="*/ 12 w 44"/>
                <a:gd name="T21" fmla="*/ 358 h 368"/>
                <a:gd name="T22" fmla="*/ 19 w 44"/>
                <a:gd name="T23" fmla="*/ 363 h 368"/>
                <a:gd name="T24" fmla="*/ 25 w 44"/>
                <a:gd name="T25" fmla="*/ 368 h 368"/>
                <a:gd name="T26" fmla="*/ 29 w 44"/>
                <a:gd name="T27" fmla="*/ 367 h 368"/>
                <a:gd name="T28" fmla="*/ 33 w 44"/>
                <a:gd name="T29" fmla="*/ 366 h 368"/>
                <a:gd name="T30" fmla="*/ 36 w 44"/>
                <a:gd name="T31" fmla="*/ 364 h 368"/>
                <a:gd name="T32" fmla="*/ 41 w 44"/>
                <a:gd name="T33" fmla="*/ 363 h 368"/>
                <a:gd name="T34" fmla="*/ 42 w 44"/>
                <a:gd name="T35" fmla="*/ 283 h 368"/>
                <a:gd name="T36" fmla="*/ 43 w 44"/>
                <a:gd name="T37" fmla="*/ 204 h 368"/>
                <a:gd name="T38" fmla="*/ 43 w 44"/>
                <a:gd name="T39" fmla="*/ 125 h 368"/>
                <a:gd name="T40" fmla="*/ 44 w 44"/>
                <a:gd name="T41" fmla="*/ 46 h 368"/>
                <a:gd name="T42" fmla="*/ 42 w 44"/>
                <a:gd name="T43" fmla="*/ 34 h 368"/>
                <a:gd name="T44" fmla="*/ 39 w 44"/>
                <a:gd name="T45" fmla="*/ 23 h 368"/>
                <a:gd name="T46" fmla="*/ 35 w 44"/>
                <a:gd name="T47" fmla="*/ 11 h 368"/>
                <a:gd name="T48" fmla="*/ 32 w 44"/>
                <a:gd name="T49"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 h="368">
                  <a:moveTo>
                    <a:pt x="32" y="0"/>
                  </a:moveTo>
                  <a:lnTo>
                    <a:pt x="28" y="7"/>
                  </a:lnTo>
                  <a:lnTo>
                    <a:pt x="25" y="16"/>
                  </a:lnTo>
                  <a:lnTo>
                    <a:pt x="21" y="24"/>
                  </a:lnTo>
                  <a:lnTo>
                    <a:pt x="17" y="33"/>
                  </a:lnTo>
                  <a:lnTo>
                    <a:pt x="12" y="111"/>
                  </a:lnTo>
                  <a:lnTo>
                    <a:pt x="9" y="190"/>
                  </a:lnTo>
                  <a:lnTo>
                    <a:pt x="4" y="268"/>
                  </a:lnTo>
                  <a:lnTo>
                    <a:pt x="0" y="346"/>
                  </a:lnTo>
                  <a:lnTo>
                    <a:pt x="6" y="352"/>
                  </a:lnTo>
                  <a:lnTo>
                    <a:pt x="12" y="358"/>
                  </a:lnTo>
                  <a:lnTo>
                    <a:pt x="19" y="363"/>
                  </a:lnTo>
                  <a:lnTo>
                    <a:pt x="25" y="368"/>
                  </a:lnTo>
                  <a:lnTo>
                    <a:pt x="29" y="367"/>
                  </a:lnTo>
                  <a:lnTo>
                    <a:pt x="33" y="366"/>
                  </a:lnTo>
                  <a:lnTo>
                    <a:pt x="36" y="364"/>
                  </a:lnTo>
                  <a:lnTo>
                    <a:pt x="41" y="363"/>
                  </a:lnTo>
                  <a:lnTo>
                    <a:pt x="42" y="283"/>
                  </a:lnTo>
                  <a:lnTo>
                    <a:pt x="43" y="204"/>
                  </a:lnTo>
                  <a:lnTo>
                    <a:pt x="43" y="125"/>
                  </a:lnTo>
                  <a:lnTo>
                    <a:pt x="44" y="46"/>
                  </a:lnTo>
                  <a:lnTo>
                    <a:pt x="42" y="34"/>
                  </a:lnTo>
                  <a:lnTo>
                    <a:pt x="39" y="23"/>
                  </a:lnTo>
                  <a:lnTo>
                    <a:pt x="35" y="11"/>
                  </a:lnTo>
                  <a:lnTo>
                    <a:pt x="32" y="0"/>
                  </a:lnTo>
                  <a:close/>
                </a:path>
              </a:pathLst>
            </a:custGeom>
            <a:solidFill>
              <a:srgbClr val="777A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83"/>
            <p:cNvSpPr>
              <a:spLocks/>
            </p:cNvSpPr>
            <p:nvPr/>
          </p:nvSpPr>
          <p:spPr bwMode="auto">
            <a:xfrm>
              <a:off x="4364038" y="3930650"/>
              <a:ext cx="33337" cy="285750"/>
            </a:xfrm>
            <a:custGeom>
              <a:avLst/>
              <a:gdLst>
                <a:gd name="T0" fmla="*/ 30 w 40"/>
                <a:gd name="T1" fmla="*/ 0 h 361"/>
                <a:gd name="T2" fmla="*/ 26 w 40"/>
                <a:gd name="T3" fmla="*/ 8 h 361"/>
                <a:gd name="T4" fmla="*/ 23 w 40"/>
                <a:gd name="T5" fmla="*/ 15 h 361"/>
                <a:gd name="T6" fmla="*/ 19 w 40"/>
                <a:gd name="T7" fmla="*/ 23 h 361"/>
                <a:gd name="T8" fmla="*/ 16 w 40"/>
                <a:gd name="T9" fmla="*/ 31 h 361"/>
                <a:gd name="T10" fmla="*/ 11 w 40"/>
                <a:gd name="T11" fmla="*/ 110 h 361"/>
                <a:gd name="T12" fmla="*/ 8 w 40"/>
                <a:gd name="T13" fmla="*/ 187 h 361"/>
                <a:gd name="T14" fmla="*/ 4 w 40"/>
                <a:gd name="T15" fmla="*/ 265 h 361"/>
                <a:gd name="T16" fmla="*/ 0 w 40"/>
                <a:gd name="T17" fmla="*/ 342 h 361"/>
                <a:gd name="T18" fmla="*/ 6 w 40"/>
                <a:gd name="T19" fmla="*/ 347 h 361"/>
                <a:gd name="T20" fmla="*/ 11 w 40"/>
                <a:gd name="T21" fmla="*/ 352 h 361"/>
                <a:gd name="T22" fmla="*/ 17 w 40"/>
                <a:gd name="T23" fmla="*/ 356 h 361"/>
                <a:gd name="T24" fmla="*/ 23 w 40"/>
                <a:gd name="T25" fmla="*/ 361 h 361"/>
                <a:gd name="T26" fmla="*/ 26 w 40"/>
                <a:gd name="T27" fmla="*/ 359 h 361"/>
                <a:gd name="T28" fmla="*/ 30 w 40"/>
                <a:gd name="T29" fmla="*/ 357 h 361"/>
                <a:gd name="T30" fmla="*/ 32 w 40"/>
                <a:gd name="T31" fmla="*/ 355 h 361"/>
                <a:gd name="T32" fmla="*/ 36 w 40"/>
                <a:gd name="T33" fmla="*/ 354 h 361"/>
                <a:gd name="T34" fmla="*/ 37 w 40"/>
                <a:gd name="T35" fmla="*/ 277 h 361"/>
                <a:gd name="T36" fmla="*/ 38 w 40"/>
                <a:gd name="T37" fmla="*/ 200 h 361"/>
                <a:gd name="T38" fmla="*/ 39 w 40"/>
                <a:gd name="T39" fmla="*/ 122 h 361"/>
                <a:gd name="T40" fmla="*/ 40 w 40"/>
                <a:gd name="T41" fmla="*/ 45 h 361"/>
                <a:gd name="T42" fmla="*/ 38 w 40"/>
                <a:gd name="T43" fmla="*/ 34 h 361"/>
                <a:gd name="T44" fmla="*/ 36 w 40"/>
                <a:gd name="T45" fmla="*/ 22 h 361"/>
                <a:gd name="T46" fmla="*/ 32 w 40"/>
                <a:gd name="T47" fmla="*/ 12 h 361"/>
                <a:gd name="T48" fmla="*/ 30 w 40"/>
                <a:gd name="T49"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361">
                  <a:moveTo>
                    <a:pt x="30" y="0"/>
                  </a:moveTo>
                  <a:lnTo>
                    <a:pt x="26" y="8"/>
                  </a:lnTo>
                  <a:lnTo>
                    <a:pt x="23" y="15"/>
                  </a:lnTo>
                  <a:lnTo>
                    <a:pt x="19" y="23"/>
                  </a:lnTo>
                  <a:lnTo>
                    <a:pt x="16" y="31"/>
                  </a:lnTo>
                  <a:lnTo>
                    <a:pt x="11" y="110"/>
                  </a:lnTo>
                  <a:lnTo>
                    <a:pt x="8" y="187"/>
                  </a:lnTo>
                  <a:lnTo>
                    <a:pt x="4" y="265"/>
                  </a:lnTo>
                  <a:lnTo>
                    <a:pt x="0" y="342"/>
                  </a:lnTo>
                  <a:lnTo>
                    <a:pt x="6" y="347"/>
                  </a:lnTo>
                  <a:lnTo>
                    <a:pt x="11" y="352"/>
                  </a:lnTo>
                  <a:lnTo>
                    <a:pt x="17" y="356"/>
                  </a:lnTo>
                  <a:lnTo>
                    <a:pt x="23" y="361"/>
                  </a:lnTo>
                  <a:lnTo>
                    <a:pt x="26" y="359"/>
                  </a:lnTo>
                  <a:lnTo>
                    <a:pt x="30" y="357"/>
                  </a:lnTo>
                  <a:lnTo>
                    <a:pt x="32" y="355"/>
                  </a:lnTo>
                  <a:lnTo>
                    <a:pt x="36" y="354"/>
                  </a:lnTo>
                  <a:lnTo>
                    <a:pt x="37" y="277"/>
                  </a:lnTo>
                  <a:lnTo>
                    <a:pt x="38" y="200"/>
                  </a:lnTo>
                  <a:lnTo>
                    <a:pt x="39" y="122"/>
                  </a:lnTo>
                  <a:lnTo>
                    <a:pt x="40" y="45"/>
                  </a:lnTo>
                  <a:lnTo>
                    <a:pt x="38" y="34"/>
                  </a:lnTo>
                  <a:lnTo>
                    <a:pt x="36" y="22"/>
                  </a:lnTo>
                  <a:lnTo>
                    <a:pt x="32" y="12"/>
                  </a:lnTo>
                  <a:lnTo>
                    <a:pt x="30" y="0"/>
                  </a:lnTo>
                  <a:close/>
                </a:path>
              </a:pathLst>
            </a:custGeom>
            <a:solidFill>
              <a:srgbClr val="7A7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84"/>
            <p:cNvSpPr>
              <a:spLocks/>
            </p:cNvSpPr>
            <p:nvPr/>
          </p:nvSpPr>
          <p:spPr bwMode="auto">
            <a:xfrm>
              <a:off x="4365625" y="3933825"/>
              <a:ext cx="28575" cy="279400"/>
            </a:xfrm>
            <a:custGeom>
              <a:avLst/>
              <a:gdLst>
                <a:gd name="T0" fmla="*/ 29 w 37"/>
                <a:gd name="T1" fmla="*/ 0 h 351"/>
                <a:gd name="T2" fmla="*/ 26 w 37"/>
                <a:gd name="T3" fmla="*/ 8 h 351"/>
                <a:gd name="T4" fmla="*/ 23 w 37"/>
                <a:gd name="T5" fmla="*/ 15 h 351"/>
                <a:gd name="T6" fmla="*/ 20 w 37"/>
                <a:gd name="T7" fmla="*/ 22 h 351"/>
                <a:gd name="T8" fmla="*/ 16 w 37"/>
                <a:gd name="T9" fmla="*/ 29 h 351"/>
                <a:gd name="T10" fmla="*/ 11 w 37"/>
                <a:gd name="T11" fmla="*/ 106 h 351"/>
                <a:gd name="T12" fmla="*/ 8 w 37"/>
                <a:gd name="T13" fmla="*/ 183 h 351"/>
                <a:gd name="T14" fmla="*/ 5 w 37"/>
                <a:gd name="T15" fmla="*/ 260 h 351"/>
                <a:gd name="T16" fmla="*/ 0 w 37"/>
                <a:gd name="T17" fmla="*/ 337 h 351"/>
                <a:gd name="T18" fmla="*/ 6 w 37"/>
                <a:gd name="T19" fmla="*/ 342 h 351"/>
                <a:gd name="T20" fmla="*/ 11 w 37"/>
                <a:gd name="T21" fmla="*/ 345 h 351"/>
                <a:gd name="T22" fmla="*/ 16 w 37"/>
                <a:gd name="T23" fmla="*/ 349 h 351"/>
                <a:gd name="T24" fmla="*/ 22 w 37"/>
                <a:gd name="T25" fmla="*/ 351 h 351"/>
                <a:gd name="T26" fmla="*/ 24 w 37"/>
                <a:gd name="T27" fmla="*/ 349 h 351"/>
                <a:gd name="T28" fmla="*/ 26 w 37"/>
                <a:gd name="T29" fmla="*/ 348 h 351"/>
                <a:gd name="T30" fmla="*/ 29 w 37"/>
                <a:gd name="T31" fmla="*/ 345 h 351"/>
                <a:gd name="T32" fmla="*/ 31 w 37"/>
                <a:gd name="T33" fmla="*/ 344 h 351"/>
                <a:gd name="T34" fmla="*/ 32 w 37"/>
                <a:gd name="T35" fmla="*/ 268 h 351"/>
                <a:gd name="T36" fmla="*/ 35 w 37"/>
                <a:gd name="T37" fmla="*/ 193 h 351"/>
                <a:gd name="T38" fmla="*/ 36 w 37"/>
                <a:gd name="T39" fmla="*/ 119 h 351"/>
                <a:gd name="T40" fmla="*/ 37 w 37"/>
                <a:gd name="T41" fmla="*/ 44 h 351"/>
                <a:gd name="T42" fmla="*/ 35 w 37"/>
                <a:gd name="T43" fmla="*/ 33 h 351"/>
                <a:gd name="T44" fmla="*/ 33 w 37"/>
                <a:gd name="T45" fmla="*/ 22 h 351"/>
                <a:gd name="T46" fmla="*/ 31 w 37"/>
                <a:gd name="T47" fmla="*/ 11 h 351"/>
                <a:gd name="T48" fmla="*/ 29 w 37"/>
                <a:gd name="T49"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351">
                  <a:moveTo>
                    <a:pt x="29" y="0"/>
                  </a:moveTo>
                  <a:lnTo>
                    <a:pt x="26" y="8"/>
                  </a:lnTo>
                  <a:lnTo>
                    <a:pt x="23" y="15"/>
                  </a:lnTo>
                  <a:lnTo>
                    <a:pt x="20" y="22"/>
                  </a:lnTo>
                  <a:lnTo>
                    <a:pt x="16" y="29"/>
                  </a:lnTo>
                  <a:lnTo>
                    <a:pt x="11" y="106"/>
                  </a:lnTo>
                  <a:lnTo>
                    <a:pt x="8" y="183"/>
                  </a:lnTo>
                  <a:lnTo>
                    <a:pt x="5" y="260"/>
                  </a:lnTo>
                  <a:lnTo>
                    <a:pt x="0" y="337"/>
                  </a:lnTo>
                  <a:lnTo>
                    <a:pt x="6" y="342"/>
                  </a:lnTo>
                  <a:lnTo>
                    <a:pt x="11" y="345"/>
                  </a:lnTo>
                  <a:lnTo>
                    <a:pt x="16" y="349"/>
                  </a:lnTo>
                  <a:lnTo>
                    <a:pt x="22" y="351"/>
                  </a:lnTo>
                  <a:lnTo>
                    <a:pt x="24" y="349"/>
                  </a:lnTo>
                  <a:lnTo>
                    <a:pt x="26" y="348"/>
                  </a:lnTo>
                  <a:lnTo>
                    <a:pt x="29" y="345"/>
                  </a:lnTo>
                  <a:lnTo>
                    <a:pt x="31" y="344"/>
                  </a:lnTo>
                  <a:lnTo>
                    <a:pt x="32" y="268"/>
                  </a:lnTo>
                  <a:lnTo>
                    <a:pt x="35" y="193"/>
                  </a:lnTo>
                  <a:lnTo>
                    <a:pt x="36" y="119"/>
                  </a:lnTo>
                  <a:lnTo>
                    <a:pt x="37" y="44"/>
                  </a:lnTo>
                  <a:lnTo>
                    <a:pt x="35" y="33"/>
                  </a:lnTo>
                  <a:lnTo>
                    <a:pt x="33" y="22"/>
                  </a:lnTo>
                  <a:lnTo>
                    <a:pt x="31" y="11"/>
                  </a:lnTo>
                  <a:lnTo>
                    <a:pt x="29" y="0"/>
                  </a:lnTo>
                  <a:close/>
                </a:path>
              </a:pathLst>
            </a:custGeom>
            <a:solidFill>
              <a:srgbClr val="7F82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85"/>
            <p:cNvSpPr>
              <a:spLocks/>
            </p:cNvSpPr>
            <p:nvPr/>
          </p:nvSpPr>
          <p:spPr bwMode="auto">
            <a:xfrm>
              <a:off x="4367213" y="3938588"/>
              <a:ext cx="25400" cy="271463"/>
            </a:xfrm>
            <a:custGeom>
              <a:avLst/>
              <a:gdLst>
                <a:gd name="T0" fmla="*/ 27 w 31"/>
                <a:gd name="T1" fmla="*/ 0 h 342"/>
                <a:gd name="T2" fmla="*/ 24 w 31"/>
                <a:gd name="T3" fmla="*/ 7 h 342"/>
                <a:gd name="T4" fmla="*/ 21 w 31"/>
                <a:gd name="T5" fmla="*/ 12 h 342"/>
                <a:gd name="T6" fmla="*/ 18 w 31"/>
                <a:gd name="T7" fmla="*/ 19 h 342"/>
                <a:gd name="T8" fmla="*/ 15 w 31"/>
                <a:gd name="T9" fmla="*/ 26 h 342"/>
                <a:gd name="T10" fmla="*/ 11 w 31"/>
                <a:gd name="T11" fmla="*/ 102 h 342"/>
                <a:gd name="T12" fmla="*/ 7 w 31"/>
                <a:gd name="T13" fmla="*/ 178 h 342"/>
                <a:gd name="T14" fmla="*/ 4 w 31"/>
                <a:gd name="T15" fmla="*/ 255 h 342"/>
                <a:gd name="T16" fmla="*/ 0 w 31"/>
                <a:gd name="T17" fmla="*/ 331 h 342"/>
                <a:gd name="T18" fmla="*/ 5 w 31"/>
                <a:gd name="T19" fmla="*/ 334 h 342"/>
                <a:gd name="T20" fmla="*/ 11 w 31"/>
                <a:gd name="T21" fmla="*/ 336 h 342"/>
                <a:gd name="T22" fmla="*/ 15 w 31"/>
                <a:gd name="T23" fmla="*/ 339 h 342"/>
                <a:gd name="T24" fmla="*/ 20 w 31"/>
                <a:gd name="T25" fmla="*/ 342 h 342"/>
                <a:gd name="T26" fmla="*/ 21 w 31"/>
                <a:gd name="T27" fmla="*/ 339 h 342"/>
                <a:gd name="T28" fmla="*/ 23 w 31"/>
                <a:gd name="T29" fmla="*/ 337 h 342"/>
                <a:gd name="T30" fmla="*/ 24 w 31"/>
                <a:gd name="T31" fmla="*/ 335 h 342"/>
                <a:gd name="T32" fmla="*/ 26 w 31"/>
                <a:gd name="T33" fmla="*/ 331 h 342"/>
                <a:gd name="T34" fmla="*/ 27 w 31"/>
                <a:gd name="T35" fmla="*/ 259 h 342"/>
                <a:gd name="T36" fmla="*/ 29 w 31"/>
                <a:gd name="T37" fmla="*/ 186 h 342"/>
                <a:gd name="T38" fmla="*/ 30 w 31"/>
                <a:gd name="T39" fmla="*/ 115 h 342"/>
                <a:gd name="T40" fmla="*/ 31 w 31"/>
                <a:gd name="T41" fmla="*/ 42 h 342"/>
                <a:gd name="T42" fmla="*/ 30 w 31"/>
                <a:gd name="T43" fmla="*/ 32 h 342"/>
                <a:gd name="T44" fmla="*/ 29 w 31"/>
                <a:gd name="T45" fmla="*/ 20 h 342"/>
                <a:gd name="T46" fmla="*/ 28 w 31"/>
                <a:gd name="T47" fmla="*/ 10 h 342"/>
                <a:gd name="T48" fmla="*/ 27 w 31"/>
                <a:gd name="T49"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342">
                  <a:moveTo>
                    <a:pt x="27" y="0"/>
                  </a:moveTo>
                  <a:lnTo>
                    <a:pt x="24" y="7"/>
                  </a:lnTo>
                  <a:lnTo>
                    <a:pt x="21" y="12"/>
                  </a:lnTo>
                  <a:lnTo>
                    <a:pt x="18" y="19"/>
                  </a:lnTo>
                  <a:lnTo>
                    <a:pt x="15" y="26"/>
                  </a:lnTo>
                  <a:lnTo>
                    <a:pt x="11" y="102"/>
                  </a:lnTo>
                  <a:lnTo>
                    <a:pt x="7" y="178"/>
                  </a:lnTo>
                  <a:lnTo>
                    <a:pt x="4" y="255"/>
                  </a:lnTo>
                  <a:lnTo>
                    <a:pt x="0" y="331"/>
                  </a:lnTo>
                  <a:lnTo>
                    <a:pt x="5" y="334"/>
                  </a:lnTo>
                  <a:lnTo>
                    <a:pt x="11" y="336"/>
                  </a:lnTo>
                  <a:lnTo>
                    <a:pt x="15" y="339"/>
                  </a:lnTo>
                  <a:lnTo>
                    <a:pt x="20" y="342"/>
                  </a:lnTo>
                  <a:lnTo>
                    <a:pt x="21" y="339"/>
                  </a:lnTo>
                  <a:lnTo>
                    <a:pt x="23" y="337"/>
                  </a:lnTo>
                  <a:lnTo>
                    <a:pt x="24" y="335"/>
                  </a:lnTo>
                  <a:lnTo>
                    <a:pt x="26" y="331"/>
                  </a:lnTo>
                  <a:lnTo>
                    <a:pt x="27" y="259"/>
                  </a:lnTo>
                  <a:lnTo>
                    <a:pt x="29" y="186"/>
                  </a:lnTo>
                  <a:lnTo>
                    <a:pt x="30" y="115"/>
                  </a:lnTo>
                  <a:lnTo>
                    <a:pt x="31" y="42"/>
                  </a:lnTo>
                  <a:lnTo>
                    <a:pt x="30" y="32"/>
                  </a:lnTo>
                  <a:lnTo>
                    <a:pt x="29" y="20"/>
                  </a:lnTo>
                  <a:lnTo>
                    <a:pt x="28" y="10"/>
                  </a:lnTo>
                  <a:lnTo>
                    <a:pt x="27" y="0"/>
                  </a:lnTo>
                  <a:close/>
                </a:path>
              </a:pathLst>
            </a:custGeom>
            <a:solidFill>
              <a:srgbClr val="8487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86"/>
            <p:cNvSpPr>
              <a:spLocks/>
            </p:cNvSpPr>
            <p:nvPr/>
          </p:nvSpPr>
          <p:spPr bwMode="auto">
            <a:xfrm>
              <a:off x="4368800" y="3943350"/>
              <a:ext cx="22225" cy="263525"/>
            </a:xfrm>
            <a:custGeom>
              <a:avLst/>
              <a:gdLst>
                <a:gd name="T0" fmla="*/ 26 w 28"/>
                <a:gd name="T1" fmla="*/ 0 h 333"/>
                <a:gd name="T2" fmla="*/ 15 w 28"/>
                <a:gd name="T3" fmla="*/ 23 h 333"/>
                <a:gd name="T4" fmla="*/ 0 w 28"/>
                <a:gd name="T5" fmla="*/ 325 h 333"/>
                <a:gd name="T6" fmla="*/ 19 w 28"/>
                <a:gd name="T7" fmla="*/ 333 h 333"/>
                <a:gd name="T8" fmla="*/ 21 w 28"/>
                <a:gd name="T9" fmla="*/ 323 h 333"/>
                <a:gd name="T10" fmla="*/ 28 w 28"/>
                <a:gd name="T11" fmla="*/ 41 h 333"/>
                <a:gd name="T12" fmla="*/ 26 w 28"/>
                <a:gd name="T13" fmla="*/ 0 h 333"/>
              </a:gdLst>
              <a:ahLst/>
              <a:cxnLst>
                <a:cxn ang="0">
                  <a:pos x="T0" y="T1"/>
                </a:cxn>
                <a:cxn ang="0">
                  <a:pos x="T2" y="T3"/>
                </a:cxn>
                <a:cxn ang="0">
                  <a:pos x="T4" y="T5"/>
                </a:cxn>
                <a:cxn ang="0">
                  <a:pos x="T6" y="T7"/>
                </a:cxn>
                <a:cxn ang="0">
                  <a:pos x="T8" y="T9"/>
                </a:cxn>
                <a:cxn ang="0">
                  <a:pos x="T10" y="T11"/>
                </a:cxn>
                <a:cxn ang="0">
                  <a:pos x="T12" y="T13"/>
                </a:cxn>
              </a:cxnLst>
              <a:rect l="0" t="0" r="r" b="b"/>
              <a:pathLst>
                <a:path w="28" h="333">
                  <a:moveTo>
                    <a:pt x="26" y="0"/>
                  </a:moveTo>
                  <a:lnTo>
                    <a:pt x="15" y="23"/>
                  </a:lnTo>
                  <a:lnTo>
                    <a:pt x="0" y="325"/>
                  </a:lnTo>
                  <a:lnTo>
                    <a:pt x="19" y="333"/>
                  </a:lnTo>
                  <a:lnTo>
                    <a:pt x="21" y="323"/>
                  </a:lnTo>
                  <a:lnTo>
                    <a:pt x="28" y="41"/>
                  </a:lnTo>
                  <a:lnTo>
                    <a:pt x="26" y="0"/>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87"/>
            <p:cNvSpPr>
              <a:spLocks/>
            </p:cNvSpPr>
            <p:nvPr/>
          </p:nvSpPr>
          <p:spPr bwMode="auto">
            <a:xfrm>
              <a:off x="4686300" y="3757613"/>
              <a:ext cx="595312" cy="123825"/>
            </a:xfrm>
            <a:custGeom>
              <a:avLst/>
              <a:gdLst>
                <a:gd name="T0" fmla="*/ 0 w 750"/>
                <a:gd name="T1" fmla="*/ 92 h 154"/>
                <a:gd name="T2" fmla="*/ 47 w 750"/>
                <a:gd name="T3" fmla="*/ 65 h 154"/>
                <a:gd name="T4" fmla="*/ 90 w 750"/>
                <a:gd name="T5" fmla="*/ 45 h 154"/>
                <a:gd name="T6" fmla="*/ 134 w 750"/>
                <a:gd name="T7" fmla="*/ 27 h 154"/>
                <a:gd name="T8" fmla="*/ 178 w 750"/>
                <a:gd name="T9" fmla="*/ 15 h 154"/>
                <a:gd name="T10" fmla="*/ 219 w 750"/>
                <a:gd name="T11" fmla="*/ 5 h 154"/>
                <a:gd name="T12" fmla="*/ 262 w 750"/>
                <a:gd name="T13" fmla="*/ 1 h 154"/>
                <a:gd name="T14" fmla="*/ 304 w 750"/>
                <a:gd name="T15" fmla="*/ 0 h 154"/>
                <a:gd name="T16" fmla="*/ 346 w 750"/>
                <a:gd name="T17" fmla="*/ 1 h 154"/>
                <a:gd name="T18" fmla="*/ 389 w 750"/>
                <a:gd name="T19" fmla="*/ 4 h 154"/>
                <a:gd name="T20" fmla="*/ 432 w 750"/>
                <a:gd name="T21" fmla="*/ 11 h 154"/>
                <a:gd name="T22" fmla="*/ 476 w 750"/>
                <a:gd name="T23" fmla="*/ 20 h 154"/>
                <a:gd name="T24" fmla="*/ 521 w 750"/>
                <a:gd name="T25" fmla="*/ 31 h 154"/>
                <a:gd name="T26" fmla="*/ 568 w 750"/>
                <a:gd name="T27" fmla="*/ 43 h 154"/>
                <a:gd name="T28" fmla="*/ 615 w 750"/>
                <a:gd name="T29" fmla="*/ 57 h 154"/>
                <a:gd name="T30" fmla="*/ 664 w 750"/>
                <a:gd name="T31" fmla="*/ 72 h 154"/>
                <a:gd name="T32" fmla="*/ 716 w 750"/>
                <a:gd name="T33" fmla="*/ 87 h 154"/>
                <a:gd name="T34" fmla="*/ 735 w 750"/>
                <a:gd name="T35" fmla="*/ 113 h 154"/>
                <a:gd name="T36" fmla="*/ 745 w 750"/>
                <a:gd name="T37" fmla="*/ 132 h 154"/>
                <a:gd name="T38" fmla="*/ 750 w 750"/>
                <a:gd name="T39" fmla="*/ 146 h 154"/>
                <a:gd name="T40" fmla="*/ 747 w 750"/>
                <a:gd name="T41" fmla="*/ 153 h 154"/>
                <a:gd name="T42" fmla="*/ 738 w 750"/>
                <a:gd name="T43" fmla="*/ 154 h 154"/>
                <a:gd name="T44" fmla="*/ 723 w 750"/>
                <a:gd name="T45" fmla="*/ 149 h 154"/>
                <a:gd name="T46" fmla="*/ 701 w 750"/>
                <a:gd name="T47" fmla="*/ 139 h 154"/>
                <a:gd name="T48" fmla="*/ 675 w 750"/>
                <a:gd name="T49" fmla="*/ 123 h 154"/>
                <a:gd name="T50" fmla="*/ 630 w 750"/>
                <a:gd name="T51" fmla="*/ 110 h 154"/>
                <a:gd name="T52" fmla="*/ 585 w 750"/>
                <a:gd name="T53" fmla="*/ 98 h 154"/>
                <a:gd name="T54" fmla="*/ 541 w 750"/>
                <a:gd name="T55" fmla="*/ 85 h 154"/>
                <a:gd name="T56" fmla="*/ 497 w 750"/>
                <a:gd name="T57" fmla="*/ 72 h 154"/>
                <a:gd name="T58" fmla="*/ 456 w 750"/>
                <a:gd name="T59" fmla="*/ 62 h 154"/>
                <a:gd name="T60" fmla="*/ 413 w 750"/>
                <a:gd name="T61" fmla="*/ 53 h 154"/>
                <a:gd name="T62" fmla="*/ 373 w 750"/>
                <a:gd name="T63" fmla="*/ 46 h 154"/>
                <a:gd name="T64" fmla="*/ 332 w 750"/>
                <a:gd name="T65" fmla="*/ 40 h 154"/>
                <a:gd name="T66" fmla="*/ 293 w 750"/>
                <a:gd name="T67" fmla="*/ 38 h 154"/>
                <a:gd name="T68" fmla="*/ 255 w 750"/>
                <a:gd name="T69" fmla="*/ 39 h 154"/>
                <a:gd name="T70" fmla="*/ 218 w 750"/>
                <a:gd name="T71" fmla="*/ 42 h 154"/>
                <a:gd name="T72" fmla="*/ 183 w 750"/>
                <a:gd name="T73" fmla="*/ 50 h 154"/>
                <a:gd name="T74" fmla="*/ 147 w 750"/>
                <a:gd name="T75" fmla="*/ 63 h 154"/>
                <a:gd name="T76" fmla="*/ 112 w 750"/>
                <a:gd name="T77" fmla="*/ 79 h 154"/>
                <a:gd name="T78" fmla="*/ 80 w 750"/>
                <a:gd name="T79" fmla="*/ 101 h 154"/>
                <a:gd name="T80" fmla="*/ 48 w 750"/>
                <a:gd name="T81" fmla="*/ 129 h 154"/>
                <a:gd name="T82" fmla="*/ 0 w 750"/>
                <a:gd name="T83" fmla="*/ 9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50" h="154">
                  <a:moveTo>
                    <a:pt x="0" y="92"/>
                  </a:moveTo>
                  <a:lnTo>
                    <a:pt x="47" y="65"/>
                  </a:lnTo>
                  <a:lnTo>
                    <a:pt x="90" y="45"/>
                  </a:lnTo>
                  <a:lnTo>
                    <a:pt x="134" y="27"/>
                  </a:lnTo>
                  <a:lnTo>
                    <a:pt x="178" y="15"/>
                  </a:lnTo>
                  <a:lnTo>
                    <a:pt x="219" y="5"/>
                  </a:lnTo>
                  <a:lnTo>
                    <a:pt x="262" y="1"/>
                  </a:lnTo>
                  <a:lnTo>
                    <a:pt x="304" y="0"/>
                  </a:lnTo>
                  <a:lnTo>
                    <a:pt x="346" y="1"/>
                  </a:lnTo>
                  <a:lnTo>
                    <a:pt x="389" y="4"/>
                  </a:lnTo>
                  <a:lnTo>
                    <a:pt x="432" y="11"/>
                  </a:lnTo>
                  <a:lnTo>
                    <a:pt x="476" y="20"/>
                  </a:lnTo>
                  <a:lnTo>
                    <a:pt x="521" y="31"/>
                  </a:lnTo>
                  <a:lnTo>
                    <a:pt x="568" y="43"/>
                  </a:lnTo>
                  <a:lnTo>
                    <a:pt x="615" y="57"/>
                  </a:lnTo>
                  <a:lnTo>
                    <a:pt x="664" y="72"/>
                  </a:lnTo>
                  <a:lnTo>
                    <a:pt x="716" y="87"/>
                  </a:lnTo>
                  <a:lnTo>
                    <a:pt x="735" y="113"/>
                  </a:lnTo>
                  <a:lnTo>
                    <a:pt x="745" y="132"/>
                  </a:lnTo>
                  <a:lnTo>
                    <a:pt x="750" y="146"/>
                  </a:lnTo>
                  <a:lnTo>
                    <a:pt x="747" y="153"/>
                  </a:lnTo>
                  <a:lnTo>
                    <a:pt x="738" y="154"/>
                  </a:lnTo>
                  <a:lnTo>
                    <a:pt x="723" y="149"/>
                  </a:lnTo>
                  <a:lnTo>
                    <a:pt x="701" y="139"/>
                  </a:lnTo>
                  <a:lnTo>
                    <a:pt x="675" y="123"/>
                  </a:lnTo>
                  <a:lnTo>
                    <a:pt x="630" y="110"/>
                  </a:lnTo>
                  <a:lnTo>
                    <a:pt x="585" y="98"/>
                  </a:lnTo>
                  <a:lnTo>
                    <a:pt x="541" y="85"/>
                  </a:lnTo>
                  <a:lnTo>
                    <a:pt x="497" y="72"/>
                  </a:lnTo>
                  <a:lnTo>
                    <a:pt x="456" y="62"/>
                  </a:lnTo>
                  <a:lnTo>
                    <a:pt x="413" y="53"/>
                  </a:lnTo>
                  <a:lnTo>
                    <a:pt x="373" y="46"/>
                  </a:lnTo>
                  <a:lnTo>
                    <a:pt x="332" y="40"/>
                  </a:lnTo>
                  <a:lnTo>
                    <a:pt x="293" y="38"/>
                  </a:lnTo>
                  <a:lnTo>
                    <a:pt x="255" y="39"/>
                  </a:lnTo>
                  <a:lnTo>
                    <a:pt x="218" y="42"/>
                  </a:lnTo>
                  <a:lnTo>
                    <a:pt x="183" y="50"/>
                  </a:lnTo>
                  <a:lnTo>
                    <a:pt x="147" y="63"/>
                  </a:lnTo>
                  <a:lnTo>
                    <a:pt x="112" y="79"/>
                  </a:lnTo>
                  <a:lnTo>
                    <a:pt x="80" y="101"/>
                  </a:lnTo>
                  <a:lnTo>
                    <a:pt x="48" y="129"/>
                  </a:lnTo>
                  <a:lnTo>
                    <a:pt x="0" y="92"/>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88"/>
            <p:cNvSpPr>
              <a:spLocks/>
            </p:cNvSpPr>
            <p:nvPr/>
          </p:nvSpPr>
          <p:spPr bwMode="auto">
            <a:xfrm>
              <a:off x="4689475" y="3757613"/>
              <a:ext cx="587375" cy="119063"/>
            </a:xfrm>
            <a:custGeom>
              <a:avLst/>
              <a:gdLst>
                <a:gd name="T0" fmla="*/ 0 w 740"/>
                <a:gd name="T1" fmla="*/ 92 h 148"/>
                <a:gd name="T2" fmla="*/ 45 w 740"/>
                <a:gd name="T3" fmla="*/ 65 h 148"/>
                <a:gd name="T4" fmla="*/ 90 w 740"/>
                <a:gd name="T5" fmla="*/ 45 h 148"/>
                <a:gd name="T6" fmla="*/ 132 w 740"/>
                <a:gd name="T7" fmla="*/ 27 h 148"/>
                <a:gd name="T8" fmla="*/ 175 w 740"/>
                <a:gd name="T9" fmla="*/ 15 h 148"/>
                <a:gd name="T10" fmla="*/ 217 w 740"/>
                <a:gd name="T11" fmla="*/ 5 h 148"/>
                <a:gd name="T12" fmla="*/ 258 w 740"/>
                <a:gd name="T13" fmla="*/ 1 h 148"/>
                <a:gd name="T14" fmla="*/ 300 w 740"/>
                <a:gd name="T15" fmla="*/ 0 h 148"/>
                <a:gd name="T16" fmla="*/ 341 w 740"/>
                <a:gd name="T17" fmla="*/ 1 h 148"/>
                <a:gd name="T18" fmla="*/ 383 w 740"/>
                <a:gd name="T19" fmla="*/ 4 h 148"/>
                <a:gd name="T20" fmla="*/ 425 w 740"/>
                <a:gd name="T21" fmla="*/ 11 h 148"/>
                <a:gd name="T22" fmla="*/ 469 w 740"/>
                <a:gd name="T23" fmla="*/ 20 h 148"/>
                <a:gd name="T24" fmla="*/ 514 w 740"/>
                <a:gd name="T25" fmla="*/ 31 h 148"/>
                <a:gd name="T26" fmla="*/ 560 w 740"/>
                <a:gd name="T27" fmla="*/ 43 h 148"/>
                <a:gd name="T28" fmla="*/ 608 w 740"/>
                <a:gd name="T29" fmla="*/ 57 h 148"/>
                <a:gd name="T30" fmla="*/ 658 w 740"/>
                <a:gd name="T31" fmla="*/ 72 h 148"/>
                <a:gd name="T32" fmla="*/ 710 w 740"/>
                <a:gd name="T33" fmla="*/ 87 h 148"/>
                <a:gd name="T34" fmla="*/ 726 w 740"/>
                <a:gd name="T35" fmla="*/ 111 h 148"/>
                <a:gd name="T36" fmla="*/ 736 w 740"/>
                <a:gd name="T37" fmla="*/ 129 h 148"/>
                <a:gd name="T38" fmla="*/ 740 w 740"/>
                <a:gd name="T39" fmla="*/ 141 h 148"/>
                <a:gd name="T40" fmla="*/ 738 w 740"/>
                <a:gd name="T41" fmla="*/ 147 h 148"/>
                <a:gd name="T42" fmla="*/ 729 w 740"/>
                <a:gd name="T43" fmla="*/ 148 h 148"/>
                <a:gd name="T44" fmla="*/ 715 w 740"/>
                <a:gd name="T45" fmla="*/ 145 h 148"/>
                <a:gd name="T46" fmla="*/ 695 w 740"/>
                <a:gd name="T47" fmla="*/ 134 h 148"/>
                <a:gd name="T48" fmla="*/ 671 w 740"/>
                <a:gd name="T49" fmla="*/ 121 h 148"/>
                <a:gd name="T50" fmla="*/ 626 w 740"/>
                <a:gd name="T51" fmla="*/ 108 h 148"/>
                <a:gd name="T52" fmla="*/ 581 w 740"/>
                <a:gd name="T53" fmla="*/ 95 h 148"/>
                <a:gd name="T54" fmla="*/ 536 w 740"/>
                <a:gd name="T55" fmla="*/ 83 h 148"/>
                <a:gd name="T56" fmla="*/ 493 w 740"/>
                <a:gd name="T57" fmla="*/ 70 h 148"/>
                <a:gd name="T58" fmla="*/ 451 w 740"/>
                <a:gd name="T59" fmla="*/ 60 h 148"/>
                <a:gd name="T60" fmla="*/ 409 w 740"/>
                <a:gd name="T61" fmla="*/ 50 h 148"/>
                <a:gd name="T62" fmla="*/ 369 w 740"/>
                <a:gd name="T63" fmla="*/ 43 h 148"/>
                <a:gd name="T64" fmla="*/ 328 w 740"/>
                <a:gd name="T65" fmla="*/ 38 h 148"/>
                <a:gd name="T66" fmla="*/ 289 w 740"/>
                <a:gd name="T67" fmla="*/ 35 h 148"/>
                <a:gd name="T68" fmla="*/ 251 w 740"/>
                <a:gd name="T69" fmla="*/ 37 h 148"/>
                <a:gd name="T70" fmla="*/ 214 w 740"/>
                <a:gd name="T71" fmla="*/ 40 h 148"/>
                <a:gd name="T72" fmla="*/ 177 w 740"/>
                <a:gd name="T73" fmla="*/ 48 h 148"/>
                <a:gd name="T74" fmla="*/ 143 w 740"/>
                <a:gd name="T75" fmla="*/ 60 h 148"/>
                <a:gd name="T76" fmla="*/ 108 w 740"/>
                <a:gd name="T77" fmla="*/ 77 h 148"/>
                <a:gd name="T78" fmla="*/ 76 w 740"/>
                <a:gd name="T79" fmla="*/ 99 h 148"/>
                <a:gd name="T80" fmla="*/ 44 w 740"/>
                <a:gd name="T81" fmla="*/ 125 h 148"/>
                <a:gd name="T82" fmla="*/ 38 w 740"/>
                <a:gd name="T83" fmla="*/ 122 h 148"/>
                <a:gd name="T84" fmla="*/ 33 w 740"/>
                <a:gd name="T85" fmla="*/ 117 h 148"/>
                <a:gd name="T86" fmla="*/ 28 w 740"/>
                <a:gd name="T87" fmla="*/ 114 h 148"/>
                <a:gd name="T88" fmla="*/ 22 w 740"/>
                <a:gd name="T89" fmla="*/ 109 h 148"/>
                <a:gd name="T90" fmla="*/ 17 w 740"/>
                <a:gd name="T91" fmla="*/ 105 h 148"/>
                <a:gd name="T92" fmla="*/ 11 w 740"/>
                <a:gd name="T93" fmla="*/ 100 h 148"/>
                <a:gd name="T94" fmla="*/ 6 w 740"/>
                <a:gd name="T95" fmla="*/ 96 h 148"/>
                <a:gd name="T96" fmla="*/ 0 w 740"/>
                <a:gd name="T97" fmla="*/ 9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0" h="148">
                  <a:moveTo>
                    <a:pt x="0" y="92"/>
                  </a:moveTo>
                  <a:lnTo>
                    <a:pt x="45" y="65"/>
                  </a:lnTo>
                  <a:lnTo>
                    <a:pt x="90" y="45"/>
                  </a:lnTo>
                  <a:lnTo>
                    <a:pt x="132" y="27"/>
                  </a:lnTo>
                  <a:lnTo>
                    <a:pt x="175" y="15"/>
                  </a:lnTo>
                  <a:lnTo>
                    <a:pt x="217" y="5"/>
                  </a:lnTo>
                  <a:lnTo>
                    <a:pt x="258" y="1"/>
                  </a:lnTo>
                  <a:lnTo>
                    <a:pt x="300" y="0"/>
                  </a:lnTo>
                  <a:lnTo>
                    <a:pt x="341" y="1"/>
                  </a:lnTo>
                  <a:lnTo>
                    <a:pt x="383" y="4"/>
                  </a:lnTo>
                  <a:lnTo>
                    <a:pt x="425" y="11"/>
                  </a:lnTo>
                  <a:lnTo>
                    <a:pt x="469" y="20"/>
                  </a:lnTo>
                  <a:lnTo>
                    <a:pt x="514" y="31"/>
                  </a:lnTo>
                  <a:lnTo>
                    <a:pt x="560" y="43"/>
                  </a:lnTo>
                  <a:lnTo>
                    <a:pt x="608" y="57"/>
                  </a:lnTo>
                  <a:lnTo>
                    <a:pt x="658" y="72"/>
                  </a:lnTo>
                  <a:lnTo>
                    <a:pt x="710" y="87"/>
                  </a:lnTo>
                  <a:lnTo>
                    <a:pt x="726" y="111"/>
                  </a:lnTo>
                  <a:lnTo>
                    <a:pt x="736" y="129"/>
                  </a:lnTo>
                  <a:lnTo>
                    <a:pt x="740" y="141"/>
                  </a:lnTo>
                  <a:lnTo>
                    <a:pt x="738" y="147"/>
                  </a:lnTo>
                  <a:lnTo>
                    <a:pt x="729" y="148"/>
                  </a:lnTo>
                  <a:lnTo>
                    <a:pt x="715" y="145"/>
                  </a:lnTo>
                  <a:lnTo>
                    <a:pt x="695" y="134"/>
                  </a:lnTo>
                  <a:lnTo>
                    <a:pt x="671" y="121"/>
                  </a:lnTo>
                  <a:lnTo>
                    <a:pt x="626" y="108"/>
                  </a:lnTo>
                  <a:lnTo>
                    <a:pt x="581" y="95"/>
                  </a:lnTo>
                  <a:lnTo>
                    <a:pt x="536" y="83"/>
                  </a:lnTo>
                  <a:lnTo>
                    <a:pt x="493" y="70"/>
                  </a:lnTo>
                  <a:lnTo>
                    <a:pt x="451" y="60"/>
                  </a:lnTo>
                  <a:lnTo>
                    <a:pt x="409" y="50"/>
                  </a:lnTo>
                  <a:lnTo>
                    <a:pt x="369" y="43"/>
                  </a:lnTo>
                  <a:lnTo>
                    <a:pt x="328" y="38"/>
                  </a:lnTo>
                  <a:lnTo>
                    <a:pt x="289" y="35"/>
                  </a:lnTo>
                  <a:lnTo>
                    <a:pt x="251" y="37"/>
                  </a:lnTo>
                  <a:lnTo>
                    <a:pt x="214" y="40"/>
                  </a:lnTo>
                  <a:lnTo>
                    <a:pt x="177" y="48"/>
                  </a:lnTo>
                  <a:lnTo>
                    <a:pt x="143" y="60"/>
                  </a:lnTo>
                  <a:lnTo>
                    <a:pt x="108" y="77"/>
                  </a:lnTo>
                  <a:lnTo>
                    <a:pt x="76" y="99"/>
                  </a:lnTo>
                  <a:lnTo>
                    <a:pt x="44" y="125"/>
                  </a:lnTo>
                  <a:lnTo>
                    <a:pt x="38" y="122"/>
                  </a:lnTo>
                  <a:lnTo>
                    <a:pt x="33" y="117"/>
                  </a:lnTo>
                  <a:lnTo>
                    <a:pt x="28" y="114"/>
                  </a:lnTo>
                  <a:lnTo>
                    <a:pt x="22" y="109"/>
                  </a:lnTo>
                  <a:lnTo>
                    <a:pt x="17" y="105"/>
                  </a:lnTo>
                  <a:lnTo>
                    <a:pt x="11" y="100"/>
                  </a:lnTo>
                  <a:lnTo>
                    <a:pt x="6" y="96"/>
                  </a:lnTo>
                  <a:lnTo>
                    <a:pt x="0" y="92"/>
                  </a:lnTo>
                  <a:close/>
                </a:path>
              </a:pathLst>
            </a:custGeom>
            <a:solidFill>
              <a:srgbClr val="5E6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89"/>
            <p:cNvSpPr>
              <a:spLocks/>
            </p:cNvSpPr>
            <p:nvPr/>
          </p:nvSpPr>
          <p:spPr bwMode="auto">
            <a:xfrm>
              <a:off x="4692650" y="3757613"/>
              <a:ext cx="581025" cy="114300"/>
            </a:xfrm>
            <a:custGeom>
              <a:avLst/>
              <a:gdLst>
                <a:gd name="T0" fmla="*/ 0 w 732"/>
                <a:gd name="T1" fmla="*/ 92 h 144"/>
                <a:gd name="T2" fmla="*/ 45 w 732"/>
                <a:gd name="T3" fmla="*/ 65 h 144"/>
                <a:gd name="T4" fmla="*/ 89 w 732"/>
                <a:gd name="T5" fmla="*/ 45 h 144"/>
                <a:gd name="T6" fmla="*/ 131 w 732"/>
                <a:gd name="T7" fmla="*/ 27 h 144"/>
                <a:gd name="T8" fmla="*/ 172 w 732"/>
                <a:gd name="T9" fmla="*/ 15 h 144"/>
                <a:gd name="T10" fmla="*/ 214 w 732"/>
                <a:gd name="T11" fmla="*/ 7 h 144"/>
                <a:gd name="T12" fmla="*/ 254 w 732"/>
                <a:gd name="T13" fmla="*/ 1 h 144"/>
                <a:gd name="T14" fmla="*/ 295 w 732"/>
                <a:gd name="T15" fmla="*/ 0 h 144"/>
                <a:gd name="T16" fmla="*/ 336 w 732"/>
                <a:gd name="T17" fmla="*/ 1 h 144"/>
                <a:gd name="T18" fmla="*/ 377 w 732"/>
                <a:gd name="T19" fmla="*/ 5 h 144"/>
                <a:gd name="T20" fmla="*/ 420 w 732"/>
                <a:gd name="T21" fmla="*/ 12 h 144"/>
                <a:gd name="T22" fmla="*/ 463 w 732"/>
                <a:gd name="T23" fmla="*/ 20 h 144"/>
                <a:gd name="T24" fmla="*/ 508 w 732"/>
                <a:gd name="T25" fmla="*/ 32 h 144"/>
                <a:gd name="T26" fmla="*/ 554 w 732"/>
                <a:gd name="T27" fmla="*/ 43 h 144"/>
                <a:gd name="T28" fmla="*/ 602 w 732"/>
                <a:gd name="T29" fmla="*/ 57 h 144"/>
                <a:gd name="T30" fmla="*/ 652 w 732"/>
                <a:gd name="T31" fmla="*/ 72 h 144"/>
                <a:gd name="T32" fmla="*/ 705 w 732"/>
                <a:gd name="T33" fmla="*/ 87 h 144"/>
                <a:gd name="T34" fmla="*/ 720 w 732"/>
                <a:gd name="T35" fmla="*/ 109 h 144"/>
                <a:gd name="T36" fmla="*/ 729 w 732"/>
                <a:gd name="T37" fmla="*/ 125 h 144"/>
                <a:gd name="T38" fmla="*/ 732 w 732"/>
                <a:gd name="T39" fmla="*/ 137 h 144"/>
                <a:gd name="T40" fmla="*/ 729 w 732"/>
                <a:gd name="T41" fmla="*/ 143 h 144"/>
                <a:gd name="T42" fmla="*/ 721 w 732"/>
                <a:gd name="T43" fmla="*/ 144 h 144"/>
                <a:gd name="T44" fmla="*/ 708 w 732"/>
                <a:gd name="T45" fmla="*/ 140 h 144"/>
                <a:gd name="T46" fmla="*/ 690 w 732"/>
                <a:gd name="T47" fmla="*/ 132 h 144"/>
                <a:gd name="T48" fmla="*/ 667 w 732"/>
                <a:gd name="T49" fmla="*/ 120 h 144"/>
                <a:gd name="T50" fmla="*/ 622 w 732"/>
                <a:gd name="T51" fmla="*/ 107 h 144"/>
                <a:gd name="T52" fmla="*/ 577 w 732"/>
                <a:gd name="T53" fmla="*/ 93 h 144"/>
                <a:gd name="T54" fmla="*/ 533 w 732"/>
                <a:gd name="T55" fmla="*/ 80 h 144"/>
                <a:gd name="T56" fmla="*/ 490 w 732"/>
                <a:gd name="T57" fmla="*/ 69 h 144"/>
                <a:gd name="T58" fmla="*/ 448 w 732"/>
                <a:gd name="T59" fmla="*/ 57 h 144"/>
                <a:gd name="T60" fmla="*/ 406 w 732"/>
                <a:gd name="T61" fmla="*/ 48 h 144"/>
                <a:gd name="T62" fmla="*/ 366 w 732"/>
                <a:gd name="T63" fmla="*/ 41 h 144"/>
                <a:gd name="T64" fmla="*/ 325 w 732"/>
                <a:gd name="T65" fmla="*/ 35 h 144"/>
                <a:gd name="T66" fmla="*/ 287 w 732"/>
                <a:gd name="T67" fmla="*/ 33 h 144"/>
                <a:gd name="T68" fmla="*/ 249 w 732"/>
                <a:gd name="T69" fmla="*/ 34 h 144"/>
                <a:gd name="T70" fmla="*/ 211 w 732"/>
                <a:gd name="T71" fmla="*/ 38 h 144"/>
                <a:gd name="T72" fmla="*/ 176 w 732"/>
                <a:gd name="T73" fmla="*/ 46 h 144"/>
                <a:gd name="T74" fmla="*/ 141 w 732"/>
                <a:gd name="T75" fmla="*/ 58 h 144"/>
                <a:gd name="T76" fmla="*/ 106 w 732"/>
                <a:gd name="T77" fmla="*/ 75 h 144"/>
                <a:gd name="T78" fmla="*/ 74 w 732"/>
                <a:gd name="T79" fmla="*/ 96 h 144"/>
                <a:gd name="T80" fmla="*/ 42 w 732"/>
                <a:gd name="T81" fmla="*/ 124 h 144"/>
                <a:gd name="T82" fmla="*/ 37 w 732"/>
                <a:gd name="T83" fmla="*/ 121 h 144"/>
                <a:gd name="T84" fmla="*/ 32 w 732"/>
                <a:gd name="T85" fmla="*/ 116 h 144"/>
                <a:gd name="T86" fmla="*/ 27 w 732"/>
                <a:gd name="T87" fmla="*/ 113 h 144"/>
                <a:gd name="T88" fmla="*/ 21 w 732"/>
                <a:gd name="T89" fmla="*/ 108 h 144"/>
                <a:gd name="T90" fmla="*/ 17 w 732"/>
                <a:gd name="T91" fmla="*/ 103 h 144"/>
                <a:gd name="T92" fmla="*/ 11 w 732"/>
                <a:gd name="T93" fmla="*/ 100 h 144"/>
                <a:gd name="T94" fmla="*/ 6 w 732"/>
                <a:gd name="T95" fmla="*/ 95 h 144"/>
                <a:gd name="T96" fmla="*/ 0 w 732"/>
                <a:gd name="T97" fmla="*/ 9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2" h="144">
                  <a:moveTo>
                    <a:pt x="0" y="92"/>
                  </a:moveTo>
                  <a:lnTo>
                    <a:pt x="45" y="65"/>
                  </a:lnTo>
                  <a:lnTo>
                    <a:pt x="89" y="45"/>
                  </a:lnTo>
                  <a:lnTo>
                    <a:pt x="131" y="27"/>
                  </a:lnTo>
                  <a:lnTo>
                    <a:pt x="172" y="15"/>
                  </a:lnTo>
                  <a:lnTo>
                    <a:pt x="214" y="7"/>
                  </a:lnTo>
                  <a:lnTo>
                    <a:pt x="254" y="1"/>
                  </a:lnTo>
                  <a:lnTo>
                    <a:pt x="295" y="0"/>
                  </a:lnTo>
                  <a:lnTo>
                    <a:pt x="336" y="1"/>
                  </a:lnTo>
                  <a:lnTo>
                    <a:pt x="377" y="5"/>
                  </a:lnTo>
                  <a:lnTo>
                    <a:pt x="420" y="12"/>
                  </a:lnTo>
                  <a:lnTo>
                    <a:pt x="463" y="20"/>
                  </a:lnTo>
                  <a:lnTo>
                    <a:pt x="508" y="32"/>
                  </a:lnTo>
                  <a:lnTo>
                    <a:pt x="554" y="43"/>
                  </a:lnTo>
                  <a:lnTo>
                    <a:pt x="602" y="57"/>
                  </a:lnTo>
                  <a:lnTo>
                    <a:pt x="652" y="72"/>
                  </a:lnTo>
                  <a:lnTo>
                    <a:pt x="705" y="87"/>
                  </a:lnTo>
                  <a:lnTo>
                    <a:pt x="720" y="109"/>
                  </a:lnTo>
                  <a:lnTo>
                    <a:pt x="729" y="125"/>
                  </a:lnTo>
                  <a:lnTo>
                    <a:pt x="732" y="137"/>
                  </a:lnTo>
                  <a:lnTo>
                    <a:pt x="729" y="143"/>
                  </a:lnTo>
                  <a:lnTo>
                    <a:pt x="721" y="144"/>
                  </a:lnTo>
                  <a:lnTo>
                    <a:pt x="708" y="140"/>
                  </a:lnTo>
                  <a:lnTo>
                    <a:pt x="690" y="132"/>
                  </a:lnTo>
                  <a:lnTo>
                    <a:pt x="667" y="120"/>
                  </a:lnTo>
                  <a:lnTo>
                    <a:pt x="622" y="107"/>
                  </a:lnTo>
                  <a:lnTo>
                    <a:pt x="577" y="93"/>
                  </a:lnTo>
                  <a:lnTo>
                    <a:pt x="533" y="80"/>
                  </a:lnTo>
                  <a:lnTo>
                    <a:pt x="490" y="69"/>
                  </a:lnTo>
                  <a:lnTo>
                    <a:pt x="448" y="57"/>
                  </a:lnTo>
                  <a:lnTo>
                    <a:pt x="406" y="48"/>
                  </a:lnTo>
                  <a:lnTo>
                    <a:pt x="366" y="41"/>
                  </a:lnTo>
                  <a:lnTo>
                    <a:pt x="325" y="35"/>
                  </a:lnTo>
                  <a:lnTo>
                    <a:pt x="287" y="33"/>
                  </a:lnTo>
                  <a:lnTo>
                    <a:pt x="249" y="34"/>
                  </a:lnTo>
                  <a:lnTo>
                    <a:pt x="211" y="38"/>
                  </a:lnTo>
                  <a:lnTo>
                    <a:pt x="176" y="46"/>
                  </a:lnTo>
                  <a:lnTo>
                    <a:pt x="141" y="58"/>
                  </a:lnTo>
                  <a:lnTo>
                    <a:pt x="106" y="75"/>
                  </a:lnTo>
                  <a:lnTo>
                    <a:pt x="74" y="96"/>
                  </a:lnTo>
                  <a:lnTo>
                    <a:pt x="42" y="124"/>
                  </a:lnTo>
                  <a:lnTo>
                    <a:pt x="37" y="121"/>
                  </a:lnTo>
                  <a:lnTo>
                    <a:pt x="32" y="116"/>
                  </a:lnTo>
                  <a:lnTo>
                    <a:pt x="27" y="113"/>
                  </a:lnTo>
                  <a:lnTo>
                    <a:pt x="21" y="108"/>
                  </a:lnTo>
                  <a:lnTo>
                    <a:pt x="17" y="103"/>
                  </a:lnTo>
                  <a:lnTo>
                    <a:pt x="11" y="100"/>
                  </a:lnTo>
                  <a:lnTo>
                    <a:pt x="6" y="95"/>
                  </a:lnTo>
                  <a:lnTo>
                    <a:pt x="0" y="92"/>
                  </a:lnTo>
                  <a:close/>
                </a:path>
              </a:pathLst>
            </a:custGeom>
            <a:solidFill>
              <a:srgbClr val="636B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90"/>
            <p:cNvSpPr>
              <a:spLocks/>
            </p:cNvSpPr>
            <p:nvPr/>
          </p:nvSpPr>
          <p:spPr bwMode="auto">
            <a:xfrm>
              <a:off x="4695825" y="3757613"/>
              <a:ext cx="571500" cy="111125"/>
            </a:xfrm>
            <a:custGeom>
              <a:avLst/>
              <a:gdLst>
                <a:gd name="T0" fmla="*/ 0 w 720"/>
                <a:gd name="T1" fmla="*/ 92 h 139"/>
                <a:gd name="T2" fmla="*/ 44 w 720"/>
                <a:gd name="T3" fmla="*/ 65 h 139"/>
                <a:gd name="T4" fmla="*/ 86 w 720"/>
                <a:gd name="T5" fmla="*/ 45 h 139"/>
                <a:gd name="T6" fmla="*/ 128 w 720"/>
                <a:gd name="T7" fmla="*/ 27 h 139"/>
                <a:gd name="T8" fmla="*/ 169 w 720"/>
                <a:gd name="T9" fmla="*/ 15 h 139"/>
                <a:gd name="T10" fmla="*/ 210 w 720"/>
                <a:gd name="T11" fmla="*/ 7 h 139"/>
                <a:gd name="T12" fmla="*/ 249 w 720"/>
                <a:gd name="T13" fmla="*/ 1 h 139"/>
                <a:gd name="T14" fmla="*/ 289 w 720"/>
                <a:gd name="T15" fmla="*/ 0 h 139"/>
                <a:gd name="T16" fmla="*/ 330 w 720"/>
                <a:gd name="T17" fmla="*/ 1 h 139"/>
                <a:gd name="T18" fmla="*/ 370 w 720"/>
                <a:gd name="T19" fmla="*/ 5 h 139"/>
                <a:gd name="T20" fmla="*/ 411 w 720"/>
                <a:gd name="T21" fmla="*/ 12 h 139"/>
                <a:gd name="T22" fmla="*/ 455 w 720"/>
                <a:gd name="T23" fmla="*/ 22 h 139"/>
                <a:gd name="T24" fmla="*/ 499 w 720"/>
                <a:gd name="T25" fmla="*/ 32 h 139"/>
                <a:gd name="T26" fmla="*/ 545 w 720"/>
                <a:gd name="T27" fmla="*/ 45 h 139"/>
                <a:gd name="T28" fmla="*/ 594 w 720"/>
                <a:gd name="T29" fmla="*/ 58 h 139"/>
                <a:gd name="T30" fmla="*/ 643 w 720"/>
                <a:gd name="T31" fmla="*/ 73 h 139"/>
                <a:gd name="T32" fmla="*/ 696 w 720"/>
                <a:gd name="T33" fmla="*/ 88 h 139"/>
                <a:gd name="T34" fmla="*/ 710 w 720"/>
                <a:gd name="T35" fmla="*/ 108 h 139"/>
                <a:gd name="T36" fmla="*/ 718 w 720"/>
                <a:gd name="T37" fmla="*/ 123 h 139"/>
                <a:gd name="T38" fmla="*/ 720 w 720"/>
                <a:gd name="T39" fmla="*/ 132 h 139"/>
                <a:gd name="T40" fmla="*/ 718 w 720"/>
                <a:gd name="T41" fmla="*/ 138 h 139"/>
                <a:gd name="T42" fmla="*/ 711 w 720"/>
                <a:gd name="T43" fmla="*/ 139 h 139"/>
                <a:gd name="T44" fmla="*/ 698 w 720"/>
                <a:gd name="T45" fmla="*/ 136 h 139"/>
                <a:gd name="T46" fmla="*/ 682 w 720"/>
                <a:gd name="T47" fmla="*/ 129 h 139"/>
                <a:gd name="T48" fmla="*/ 662 w 720"/>
                <a:gd name="T49" fmla="*/ 117 h 139"/>
                <a:gd name="T50" fmla="*/ 617 w 720"/>
                <a:gd name="T51" fmla="*/ 105 h 139"/>
                <a:gd name="T52" fmla="*/ 572 w 720"/>
                <a:gd name="T53" fmla="*/ 91 h 139"/>
                <a:gd name="T54" fmla="*/ 528 w 720"/>
                <a:gd name="T55" fmla="*/ 78 h 139"/>
                <a:gd name="T56" fmla="*/ 484 w 720"/>
                <a:gd name="T57" fmla="*/ 67 h 139"/>
                <a:gd name="T58" fmla="*/ 443 w 720"/>
                <a:gd name="T59" fmla="*/ 55 h 139"/>
                <a:gd name="T60" fmla="*/ 401 w 720"/>
                <a:gd name="T61" fmla="*/ 46 h 139"/>
                <a:gd name="T62" fmla="*/ 360 w 720"/>
                <a:gd name="T63" fmla="*/ 39 h 139"/>
                <a:gd name="T64" fmla="*/ 320 w 720"/>
                <a:gd name="T65" fmla="*/ 33 h 139"/>
                <a:gd name="T66" fmla="*/ 281 w 720"/>
                <a:gd name="T67" fmla="*/ 31 h 139"/>
                <a:gd name="T68" fmla="*/ 243 w 720"/>
                <a:gd name="T69" fmla="*/ 32 h 139"/>
                <a:gd name="T70" fmla="*/ 206 w 720"/>
                <a:gd name="T71" fmla="*/ 35 h 139"/>
                <a:gd name="T72" fmla="*/ 171 w 720"/>
                <a:gd name="T73" fmla="*/ 43 h 139"/>
                <a:gd name="T74" fmla="*/ 136 w 720"/>
                <a:gd name="T75" fmla="*/ 56 h 139"/>
                <a:gd name="T76" fmla="*/ 101 w 720"/>
                <a:gd name="T77" fmla="*/ 72 h 139"/>
                <a:gd name="T78" fmla="*/ 69 w 720"/>
                <a:gd name="T79" fmla="*/ 94 h 139"/>
                <a:gd name="T80" fmla="*/ 37 w 720"/>
                <a:gd name="T81" fmla="*/ 122 h 139"/>
                <a:gd name="T82" fmla="*/ 32 w 720"/>
                <a:gd name="T83" fmla="*/ 118 h 139"/>
                <a:gd name="T84" fmla="*/ 28 w 720"/>
                <a:gd name="T85" fmla="*/ 115 h 139"/>
                <a:gd name="T86" fmla="*/ 23 w 720"/>
                <a:gd name="T87" fmla="*/ 111 h 139"/>
                <a:gd name="T88" fmla="*/ 18 w 720"/>
                <a:gd name="T89" fmla="*/ 107 h 139"/>
                <a:gd name="T90" fmla="*/ 14 w 720"/>
                <a:gd name="T91" fmla="*/ 103 h 139"/>
                <a:gd name="T92" fmla="*/ 9 w 720"/>
                <a:gd name="T93" fmla="*/ 100 h 139"/>
                <a:gd name="T94" fmla="*/ 5 w 720"/>
                <a:gd name="T95" fmla="*/ 95 h 139"/>
                <a:gd name="T96" fmla="*/ 0 w 720"/>
                <a:gd name="T97" fmla="*/ 9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20" h="139">
                  <a:moveTo>
                    <a:pt x="0" y="92"/>
                  </a:moveTo>
                  <a:lnTo>
                    <a:pt x="44" y="65"/>
                  </a:lnTo>
                  <a:lnTo>
                    <a:pt x="86" y="45"/>
                  </a:lnTo>
                  <a:lnTo>
                    <a:pt x="128" y="27"/>
                  </a:lnTo>
                  <a:lnTo>
                    <a:pt x="169" y="15"/>
                  </a:lnTo>
                  <a:lnTo>
                    <a:pt x="210" y="7"/>
                  </a:lnTo>
                  <a:lnTo>
                    <a:pt x="249" y="1"/>
                  </a:lnTo>
                  <a:lnTo>
                    <a:pt x="289" y="0"/>
                  </a:lnTo>
                  <a:lnTo>
                    <a:pt x="330" y="1"/>
                  </a:lnTo>
                  <a:lnTo>
                    <a:pt x="370" y="5"/>
                  </a:lnTo>
                  <a:lnTo>
                    <a:pt x="411" y="12"/>
                  </a:lnTo>
                  <a:lnTo>
                    <a:pt x="455" y="22"/>
                  </a:lnTo>
                  <a:lnTo>
                    <a:pt x="499" y="32"/>
                  </a:lnTo>
                  <a:lnTo>
                    <a:pt x="545" y="45"/>
                  </a:lnTo>
                  <a:lnTo>
                    <a:pt x="594" y="58"/>
                  </a:lnTo>
                  <a:lnTo>
                    <a:pt x="643" y="73"/>
                  </a:lnTo>
                  <a:lnTo>
                    <a:pt x="696" y="88"/>
                  </a:lnTo>
                  <a:lnTo>
                    <a:pt x="710" y="108"/>
                  </a:lnTo>
                  <a:lnTo>
                    <a:pt x="718" y="123"/>
                  </a:lnTo>
                  <a:lnTo>
                    <a:pt x="720" y="132"/>
                  </a:lnTo>
                  <a:lnTo>
                    <a:pt x="718" y="138"/>
                  </a:lnTo>
                  <a:lnTo>
                    <a:pt x="711" y="139"/>
                  </a:lnTo>
                  <a:lnTo>
                    <a:pt x="698" y="136"/>
                  </a:lnTo>
                  <a:lnTo>
                    <a:pt x="682" y="129"/>
                  </a:lnTo>
                  <a:lnTo>
                    <a:pt x="662" y="117"/>
                  </a:lnTo>
                  <a:lnTo>
                    <a:pt x="617" y="105"/>
                  </a:lnTo>
                  <a:lnTo>
                    <a:pt x="572" y="91"/>
                  </a:lnTo>
                  <a:lnTo>
                    <a:pt x="528" y="78"/>
                  </a:lnTo>
                  <a:lnTo>
                    <a:pt x="484" y="67"/>
                  </a:lnTo>
                  <a:lnTo>
                    <a:pt x="443" y="55"/>
                  </a:lnTo>
                  <a:lnTo>
                    <a:pt x="401" y="46"/>
                  </a:lnTo>
                  <a:lnTo>
                    <a:pt x="360" y="39"/>
                  </a:lnTo>
                  <a:lnTo>
                    <a:pt x="320" y="33"/>
                  </a:lnTo>
                  <a:lnTo>
                    <a:pt x="281" y="31"/>
                  </a:lnTo>
                  <a:lnTo>
                    <a:pt x="243" y="32"/>
                  </a:lnTo>
                  <a:lnTo>
                    <a:pt x="206" y="35"/>
                  </a:lnTo>
                  <a:lnTo>
                    <a:pt x="171" y="43"/>
                  </a:lnTo>
                  <a:lnTo>
                    <a:pt x="136" y="56"/>
                  </a:lnTo>
                  <a:lnTo>
                    <a:pt x="101" y="72"/>
                  </a:lnTo>
                  <a:lnTo>
                    <a:pt x="69" y="94"/>
                  </a:lnTo>
                  <a:lnTo>
                    <a:pt x="37" y="122"/>
                  </a:lnTo>
                  <a:lnTo>
                    <a:pt x="32" y="118"/>
                  </a:lnTo>
                  <a:lnTo>
                    <a:pt x="28" y="115"/>
                  </a:lnTo>
                  <a:lnTo>
                    <a:pt x="23" y="111"/>
                  </a:lnTo>
                  <a:lnTo>
                    <a:pt x="18" y="107"/>
                  </a:lnTo>
                  <a:lnTo>
                    <a:pt x="14" y="103"/>
                  </a:lnTo>
                  <a:lnTo>
                    <a:pt x="9" y="100"/>
                  </a:lnTo>
                  <a:lnTo>
                    <a:pt x="5" y="95"/>
                  </a:lnTo>
                  <a:lnTo>
                    <a:pt x="0" y="92"/>
                  </a:lnTo>
                  <a:close/>
                </a:path>
              </a:pathLst>
            </a:custGeom>
            <a:solidFill>
              <a:srgbClr val="6870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91"/>
            <p:cNvSpPr>
              <a:spLocks/>
            </p:cNvSpPr>
            <p:nvPr/>
          </p:nvSpPr>
          <p:spPr bwMode="auto">
            <a:xfrm>
              <a:off x="4699000" y="3757613"/>
              <a:ext cx="565150" cy="106363"/>
            </a:xfrm>
            <a:custGeom>
              <a:avLst/>
              <a:gdLst>
                <a:gd name="T0" fmla="*/ 0 w 713"/>
                <a:gd name="T1" fmla="*/ 92 h 133"/>
                <a:gd name="T2" fmla="*/ 44 w 713"/>
                <a:gd name="T3" fmla="*/ 65 h 133"/>
                <a:gd name="T4" fmla="*/ 87 w 713"/>
                <a:gd name="T5" fmla="*/ 45 h 133"/>
                <a:gd name="T6" fmla="*/ 127 w 713"/>
                <a:gd name="T7" fmla="*/ 27 h 133"/>
                <a:gd name="T8" fmla="*/ 168 w 713"/>
                <a:gd name="T9" fmla="*/ 15 h 133"/>
                <a:gd name="T10" fmla="*/ 207 w 713"/>
                <a:gd name="T11" fmla="*/ 7 h 133"/>
                <a:gd name="T12" fmla="*/ 247 w 713"/>
                <a:gd name="T13" fmla="*/ 2 h 133"/>
                <a:gd name="T14" fmla="*/ 286 w 713"/>
                <a:gd name="T15" fmla="*/ 0 h 133"/>
                <a:gd name="T16" fmla="*/ 325 w 713"/>
                <a:gd name="T17" fmla="*/ 2 h 133"/>
                <a:gd name="T18" fmla="*/ 366 w 713"/>
                <a:gd name="T19" fmla="*/ 5 h 133"/>
                <a:gd name="T20" fmla="*/ 406 w 713"/>
                <a:gd name="T21" fmla="*/ 12 h 133"/>
                <a:gd name="T22" fmla="*/ 449 w 713"/>
                <a:gd name="T23" fmla="*/ 22 h 133"/>
                <a:gd name="T24" fmla="*/ 493 w 713"/>
                <a:gd name="T25" fmla="*/ 32 h 133"/>
                <a:gd name="T26" fmla="*/ 539 w 713"/>
                <a:gd name="T27" fmla="*/ 45 h 133"/>
                <a:gd name="T28" fmla="*/ 587 w 713"/>
                <a:gd name="T29" fmla="*/ 58 h 133"/>
                <a:gd name="T30" fmla="*/ 638 w 713"/>
                <a:gd name="T31" fmla="*/ 73 h 133"/>
                <a:gd name="T32" fmla="*/ 691 w 713"/>
                <a:gd name="T33" fmla="*/ 88 h 133"/>
                <a:gd name="T34" fmla="*/ 704 w 713"/>
                <a:gd name="T35" fmla="*/ 106 h 133"/>
                <a:gd name="T36" fmla="*/ 710 w 713"/>
                <a:gd name="T37" fmla="*/ 120 h 133"/>
                <a:gd name="T38" fmla="*/ 713 w 713"/>
                <a:gd name="T39" fmla="*/ 128 h 133"/>
                <a:gd name="T40" fmla="*/ 710 w 713"/>
                <a:gd name="T41" fmla="*/ 132 h 133"/>
                <a:gd name="T42" fmla="*/ 704 w 713"/>
                <a:gd name="T43" fmla="*/ 133 h 133"/>
                <a:gd name="T44" fmla="*/ 692 w 713"/>
                <a:gd name="T45" fmla="*/ 131 h 133"/>
                <a:gd name="T46" fmla="*/ 677 w 713"/>
                <a:gd name="T47" fmla="*/ 124 h 133"/>
                <a:gd name="T48" fmla="*/ 657 w 713"/>
                <a:gd name="T49" fmla="*/ 115 h 133"/>
                <a:gd name="T50" fmla="*/ 612 w 713"/>
                <a:gd name="T51" fmla="*/ 102 h 133"/>
                <a:gd name="T52" fmla="*/ 568 w 713"/>
                <a:gd name="T53" fmla="*/ 88 h 133"/>
                <a:gd name="T54" fmla="*/ 524 w 713"/>
                <a:gd name="T55" fmla="*/ 76 h 133"/>
                <a:gd name="T56" fmla="*/ 481 w 713"/>
                <a:gd name="T57" fmla="*/ 64 h 133"/>
                <a:gd name="T58" fmla="*/ 438 w 713"/>
                <a:gd name="T59" fmla="*/ 53 h 133"/>
                <a:gd name="T60" fmla="*/ 398 w 713"/>
                <a:gd name="T61" fmla="*/ 43 h 133"/>
                <a:gd name="T62" fmla="*/ 357 w 713"/>
                <a:gd name="T63" fmla="*/ 37 h 133"/>
                <a:gd name="T64" fmla="*/ 317 w 713"/>
                <a:gd name="T65" fmla="*/ 31 h 133"/>
                <a:gd name="T66" fmla="*/ 279 w 713"/>
                <a:gd name="T67" fmla="*/ 29 h 133"/>
                <a:gd name="T68" fmla="*/ 241 w 713"/>
                <a:gd name="T69" fmla="*/ 30 h 133"/>
                <a:gd name="T70" fmla="*/ 204 w 713"/>
                <a:gd name="T71" fmla="*/ 34 h 133"/>
                <a:gd name="T72" fmla="*/ 168 w 713"/>
                <a:gd name="T73" fmla="*/ 42 h 133"/>
                <a:gd name="T74" fmla="*/ 133 w 713"/>
                <a:gd name="T75" fmla="*/ 54 h 133"/>
                <a:gd name="T76" fmla="*/ 100 w 713"/>
                <a:gd name="T77" fmla="*/ 71 h 133"/>
                <a:gd name="T78" fmla="*/ 66 w 713"/>
                <a:gd name="T79" fmla="*/ 93 h 133"/>
                <a:gd name="T80" fmla="*/ 34 w 713"/>
                <a:gd name="T81" fmla="*/ 121 h 133"/>
                <a:gd name="T82" fmla="*/ 26 w 713"/>
                <a:gd name="T83" fmla="*/ 113 h 133"/>
                <a:gd name="T84" fmla="*/ 18 w 713"/>
                <a:gd name="T85" fmla="*/ 106 h 133"/>
                <a:gd name="T86" fmla="*/ 9 w 713"/>
                <a:gd name="T87" fmla="*/ 99 h 133"/>
                <a:gd name="T88" fmla="*/ 0 w 713"/>
                <a:gd name="T89" fmla="*/ 9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3" h="133">
                  <a:moveTo>
                    <a:pt x="0" y="92"/>
                  </a:moveTo>
                  <a:lnTo>
                    <a:pt x="44" y="65"/>
                  </a:lnTo>
                  <a:lnTo>
                    <a:pt x="87" y="45"/>
                  </a:lnTo>
                  <a:lnTo>
                    <a:pt x="127" y="27"/>
                  </a:lnTo>
                  <a:lnTo>
                    <a:pt x="168" y="15"/>
                  </a:lnTo>
                  <a:lnTo>
                    <a:pt x="207" y="7"/>
                  </a:lnTo>
                  <a:lnTo>
                    <a:pt x="247" y="2"/>
                  </a:lnTo>
                  <a:lnTo>
                    <a:pt x="286" y="0"/>
                  </a:lnTo>
                  <a:lnTo>
                    <a:pt x="325" y="2"/>
                  </a:lnTo>
                  <a:lnTo>
                    <a:pt x="366" y="5"/>
                  </a:lnTo>
                  <a:lnTo>
                    <a:pt x="406" y="12"/>
                  </a:lnTo>
                  <a:lnTo>
                    <a:pt x="449" y="22"/>
                  </a:lnTo>
                  <a:lnTo>
                    <a:pt x="493" y="32"/>
                  </a:lnTo>
                  <a:lnTo>
                    <a:pt x="539" y="45"/>
                  </a:lnTo>
                  <a:lnTo>
                    <a:pt x="587" y="58"/>
                  </a:lnTo>
                  <a:lnTo>
                    <a:pt x="638" y="73"/>
                  </a:lnTo>
                  <a:lnTo>
                    <a:pt x="691" y="88"/>
                  </a:lnTo>
                  <a:lnTo>
                    <a:pt x="704" y="106"/>
                  </a:lnTo>
                  <a:lnTo>
                    <a:pt x="710" y="120"/>
                  </a:lnTo>
                  <a:lnTo>
                    <a:pt x="713" y="128"/>
                  </a:lnTo>
                  <a:lnTo>
                    <a:pt x="710" y="132"/>
                  </a:lnTo>
                  <a:lnTo>
                    <a:pt x="704" y="133"/>
                  </a:lnTo>
                  <a:lnTo>
                    <a:pt x="692" y="131"/>
                  </a:lnTo>
                  <a:lnTo>
                    <a:pt x="677" y="124"/>
                  </a:lnTo>
                  <a:lnTo>
                    <a:pt x="657" y="115"/>
                  </a:lnTo>
                  <a:lnTo>
                    <a:pt x="612" y="102"/>
                  </a:lnTo>
                  <a:lnTo>
                    <a:pt x="568" y="88"/>
                  </a:lnTo>
                  <a:lnTo>
                    <a:pt x="524" y="76"/>
                  </a:lnTo>
                  <a:lnTo>
                    <a:pt x="481" y="64"/>
                  </a:lnTo>
                  <a:lnTo>
                    <a:pt x="438" y="53"/>
                  </a:lnTo>
                  <a:lnTo>
                    <a:pt x="398" y="43"/>
                  </a:lnTo>
                  <a:lnTo>
                    <a:pt x="357" y="37"/>
                  </a:lnTo>
                  <a:lnTo>
                    <a:pt x="317" y="31"/>
                  </a:lnTo>
                  <a:lnTo>
                    <a:pt x="279" y="29"/>
                  </a:lnTo>
                  <a:lnTo>
                    <a:pt x="241" y="30"/>
                  </a:lnTo>
                  <a:lnTo>
                    <a:pt x="204" y="34"/>
                  </a:lnTo>
                  <a:lnTo>
                    <a:pt x="168" y="42"/>
                  </a:lnTo>
                  <a:lnTo>
                    <a:pt x="133" y="54"/>
                  </a:lnTo>
                  <a:lnTo>
                    <a:pt x="100" y="71"/>
                  </a:lnTo>
                  <a:lnTo>
                    <a:pt x="66" y="93"/>
                  </a:lnTo>
                  <a:lnTo>
                    <a:pt x="34" y="121"/>
                  </a:lnTo>
                  <a:lnTo>
                    <a:pt x="26" y="113"/>
                  </a:lnTo>
                  <a:lnTo>
                    <a:pt x="18" y="106"/>
                  </a:lnTo>
                  <a:lnTo>
                    <a:pt x="9" y="99"/>
                  </a:lnTo>
                  <a:lnTo>
                    <a:pt x="0" y="92"/>
                  </a:lnTo>
                  <a:close/>
                </a:path>
              </a:pathLst>
            </a:custGeom>
            <a:solidFill>
              <a:srgbClr val="6B72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92"/>
            <p:cNvSpPr>
              <a:spLocks/>
            </p:cNvSpPr>
            <p:nvPr/>
          </p:nvSpPr>
          <p:spPr bwMode="auto">
            <a:xfrm>
              <a:off x="4700588" y="3757613"/>
              <a:ext cx="558800" cy="103188"/>
            </a:xfrm>
            <a:custGeom>
              <a:avLst/>
              <a:gdLst>
                <a:gd name="T0" fmla="*/ 0 w 703"/>
                <a:gd name="T1" fmla="*/ 92 h 129"/>
                <a:gd name="T2" fmla="*/ 44 w 703"/>
                <a:gd name="T3" fmla="*/ 65 h 129"/>
                <a:gd name="T4" fmla="*/ 85 w 703"/>
                <a:gd name="T5" fmla="*/ 45 h 129"/>
                <a:gd name="T6" fmla="*/ 126 w 703"/>
                <a:gd name="T7" fmla="*/ 27 h 129"/>
                <a:gd name="T8" fmla="*/ 165 w 703"/>
                <a:gd name="T9" fmla="*/ 15 h 129"/>
                <a:gd name="T10" fmla="*/ 204 w 703"/>
                <a:gd name="T11" fmla="*/ 7 h 129"/>
                <a:gd name="T12" fmla="*/ 242 w 703"/>
                <a:gd name="T13" fmla="*/ 2 h 129"/>
                <a:gd name="T14" fmla="*/ 281 w 703"/>
                <a:gd name="T15" fmla="*/ 0 h 129"/>
                <a:gd name="T16" fmla="*/ 320 w 703"/>
                <a:gd name="T17" fmla="*/ 2 h 129"/>
                <a:gd name="T18" fmla="*/ 360 w 703"/>
                <a:gd name="T19" fmla="*/ 7 h 129"/>
                <a:gd name="T20" fmla="*/ 400 w 703"/>
                <a:gd name="T21" fmla="*/ 12 h 129"/>
                <a:gd name="T22" fmla="*/ 443 w 703"/>
                <a:gd name="T23" fmla="*/ 22 h 129"/>
                <a:gd name="T24" fmla="*/ 486 w 703"/>
                <a:gd name="T25" fmla="*/ 33 h 129"/>
                <a:gd name="T26" fmla="*/ 531 w 703"/>
                <a:gd name="T27" fmla="*/ 46 h 129"/>
                <a:gd name="T28" fmla="*/ 580 w 703"/>
                <a:gd name="T29" fmla="*/ 60 h 129"/>
                <a:gd name="T30" fmla="*/ 630 w 703"/>
                <a:gd name="T31" fmla="*/ 75 h 129"/>
                <a:gd name="T32" fmla="*/ 685 w 703"/>
                <a:gd name="T33" fmla="*/ 90 h 129"/>
                <a:gd name="T34" fmla="*/ 695 w 703"/>
                <a:gd name="T35" fmla="*/ 105 h 129"/>
                <a:gd name="T36" fmla="*/ 702 w 703"/>
                <a:gd name="T37" fmla="*/ 116 h 129"/>
                <a:gd name="T38" fmla="*/ 703 w 703"/>
                <a:gd name="T39" fmla="*/ 124 h 129"/>
                <a:gd name="T40" fmla="*/ 701 w 703"/>
                <a:gd name="T41" fmla="*/ 128 h 129"/>
                <a:gd name="T42" fmla="*/ 695 w 703"/>
                <a:gd name="T43" fmla="*/ 129 h 129"/>
                <a:gd name="T44" fmla="*/ 685 w 703"/>
                <a:gd name="T45" fmla="*/ 126 h 129"/>
                <a:gd name="T46" fmla="*/ 671 w 703"/>
                <a:gd name="T47" fmla="*/ 121 h 129"/>
                <a:gd name="T48" fmla="*/ 653 w 703"/>
                <a:gd name="T49" fmla="*/ 113 h 129"/>
                <a:gd name="T50" fmla="*/ 608 w 703"/>
                <a:gd name="T51" fmla="*/ 100 h 129"/>
                <a:gd name="T52" fmla="*/ 564 w 703"/>
                <a:gd name="T53" fmla="*/ 86 h 129"/>
                <a:gd name="T54" fmla="*/ 520 w 703"/>
                <a:gd name="T55" fmla="*/ 73 h 129"/>
                <a:gd name="T56" fmla="*/ 477 w 703"/>
                <a:gd name="T57" fmla="*/ 62 h 129"/>
                <a:gd name="T58" fmla="*/ 434 w 703"/>
                <a:gd name="T59" fmla="*/ 52 h 129"/>
                <a:gd name="T60" fmla="*/ 394 w 703"/>
                <a:gd name="T61" fmla="*/ 42 h 129"/>
                <a:gd name="T62" fmla="*/ 354 w 703"/>
                <a:gd name="T63" fmla="*/ 34 h 129"/>
                <a:gd name="T64" fmla="*/ 313 w 703"/>
                <a:gd name="T65" fmla="*/ 30 h 129"/>
                <a:gd name="T66" fmla="*/ 275 w 703"/>
                <a:gd name="T67" fmla="*/ 27 h 129"/>
                <a:gd name="T68" fmla="*/ 237 w 703"/>
                <a:gd name="T69" fmla="*/ 29 h 129"/>
                <a:gd name="T70" fmla="*/ 200 w 703"/>
                <a:gd name="T71" fmla="*/ 32 h 129"/>
                <a:gd name="T72" fmla="*/ 165 w 703"/>
                <a:gd name="T73" fmla="*/ 40 h 129"/>
                <a:gd name="T74" fmla="*/ 130 w 703"/>
                <a:gd name="T75" fmla="*/ 53 h 129"/>
                <a:gd name="T76" fmla="*/ 96 w 703"/>
                <a:gd name="T77" fmla="*/ 69 h 129"/>
                <a:gd name="T78" fmla="*/ 63 w 703"/>
                <a:gd name="T79" fmla="*/ 91 h 129"/>
                <a:gd name="T80" fmla="*/ 31 w 703"/>
                <a:gd name="T81" fmla="*/ 118 h 129"/>
                <a:gd name="T82" fmla="*/ 23 w 703"/>
                <a:gd name="T83" fmla="*/ 111 h 129"/>
                <a:gd name="T84" fmla="*/ 16 w 703"/>
                <a:gd name="T85" fmla="*/ 105 h 129"/>
                <a:gd name="T86" fmla="*/ 8 w 703"/>
                <a:gd name="T87" fmla="*/ 99 h 129"/>
                <a:gd name="T88" fmla="*/ 0 w 703"/>
                <a:gd name="T89" fmla="*/ 9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3" h="129">
                  <a:moveTo>
                    <a:pt x="0" y="92"/>
                  </a:moveTo>
                  <a:lnTo>
                    <a:pt x="44" y="65"/>
                  </a:lnTo>
                  <a:lnTo>
                    <a:pt x="85" y="45"/>
                  </a:lnTo>
                  <a:lnTo>
                    <a:pt x="126" y="27"/>
                  </a:lnTo>
                  <a:lnTo>
                    <a:pt x="165" y="15"/>
                  </a:lnTo>
                  <a:lnTo>
                    <a:pt x="204" y="7"/>
                  </a:lnTo>
                  <a:lnTo>
                    <a:pt x="242" y="2"/>
                  </a:lnTo>
                  <a:lnTo>
                    <a:pt x="281" y="0"/>
                  </a:lnTo>
                  <a:lnTo>
                    <a:pt x="320" y="2"/>
                  </a:lnTo>
                  <a:lnTo>
                    <a:pt x="360" y="7"/>
                  </a:lnTo>
                  <a:lnTo>
                    <a:pt x="400" y="12"/>
                  </a:lnTo>
                  <a:lnTo>
                    <a:pt x="443" y="22"/>
                  </a:lnTo>
                  <a:lnTo>
                    <a:pt x="486" y="33"/>
                  </a:lnTo>
                  <a:lnTo>
                    <a:pt x="531" y="46"/>
                  </a:lnTo>
                  <a:lnTo>
                    <a:pt x="580" y="60"/>
                  </a:lnTo>
                  <a:lnTo>
                    <a:pt x="630" y="75"/>
                  </a:lnTo>
                  <a:lnTo>
                    <a:pt x="685" y="90"/>
                  </a:lnTo>
                  <a:lnTo>
                    <a:pt x="695" y="105"/>
                  </a:lnTo>
                  <a:lnTo>
                    <a:pt x="702" y="116"/>
                  </a:lnTo>
                  <a:lnTo>
                    <a:pt x="703" y="124"/>
                  </a:lnTo>
                  <a:lnTo>
                    <a:pt x="701" y="128"/>
                  </a:lnTo>
                  <a:lnTo>
                    <a:pt x="695" y="129"/>
                  </a:lnTo>
                  <a:lnTo>
                    <a:pt x="685" y="126"/>
                  </a:lnTo>
                  <a:lnTo>
                    <a:pt x="671" y="121"/>
                  </a:lnTo>
                  <a:lnTo>
                    <a:pt x="653" y="113"/>
                  </a:lnTo>
                  <a:lnTo>
                    <a:pt x="608" y="100"/>
                  </a:lnTo>
                  <a:lnTo>
                    <a:pt x="564" y="86"/>
                  </a:lnTo>
                  <a:lnTo>
                    <a:pt x="520" y="73"/>
                  </a:lnTo>
                  <a:lnTo>
                    <a:pt x="477" y="62"/>
                  </a:lnTo>
                  <a:lnTo>
                    <a:pt x="434" y="52"/>
                  </a:lnTo>
                  <a:lnTo>
                    <a:pt x="394" y="42"/>
                  </a:lnTo>
                  <a:lnTo>
                    <a:pt x="354" y="34"/>
                  </a:lnTo>
                  <a:lnTo>
                    <a:pt x="313" y="30"/>
                  </a:lnTo>
                  <a:lnTo>
                    <a:pt x="275" y="27"/>
                  </a:lnTo>
                  <a:lnTo>
                    <a:pt x="237" y="29"/>
                  </a:lnTo>
                  <a:lnTo>
                    <a:pt x="200" y="32"/>
                  </a:lnTo>
                  <a:lnTo>
                    <a:pt x="165" y="40"/>
                  </a:lnTo>
                  <a:lnTo>
                    <a:pt x="130" y="53"/>
                  </a:lnTo>
                  <a:lnTo>
                    <a:pt x="96" y="69"/>
                  </a:lnTo>
                  <a:lnTo>
                    <a:pt x="63" y="91"/>
                  </a:lnTo>
                  <a:lnTo>
                    <a:pt x="31" y="118"/>
                  </a:lnTo>
                  <a:lnTo>
                    <a:pt x="23" y="111"/>
                  </a:lnTo>
                  <a:lnTo>
                    <a:pt x="16" y="105"/>
                  </a:lnTo>
                  <a:lnTo>
                    <a:pt x="8" y="99"/>
                  </a:lnTo>
                  <a:lnTo>
                    <a:pt x="0" y="92"/>
                  </a:lnTo>
                  <a:close/>
                </a:path>
              </a:pathLst>
            </a:custGeom>
            <a:solidFill>
              <a:srgbClr val="707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93"/>
            <p:cNvSpPr>
              <a:spLocks/>
            </p:cNvSpPr>
            <p:nvPr/>
          </p:nvSpPr>
          <p:spPr bwMode="auto">
            <a:xfrm>
              <a:off x="4703763" y="3759200"/>
              <a:ext cx="550862" cy="96838"/>
            </a:xfrm>
            <a:custGeom>
              <a:avLst/>
              <a:gdLst>
                <a:gd name="T0" fmla="*/ 0 w 694"/>
                <a:gd name="T1" fmla="*/ 91 h 122"/>
                <a:gd name="T2" fmla="*/ 43 w 694"/>
                <a:gd name="T3" fmla="*/ 64 h 122"/>
                <a:gd name="T4" fmla="*/ 85 w 694"/>
                <a:gd name="T5" fmla="*/ 44 h 122"/>
                <a:gd name="T6" fmla="*/ 124 w 694"/>
                <a:gd name="T7" fmla="*/ 26 h 122"/>
                <a:gd name="T8" fmla="*/ 163 w 694"/>
                <a:gd name="T9" fmla="*/ 14 h 122"/>
                <a:gd name="T10" fmla="*/ 201 w 694"/>
                <a:gd name="T11" fmla="*/ 6 h 122"/>
                <a:gd name="T12" fmla="*/ 239 w 694"/>
                <a:gd name="T13" fmla="*/ 1 h 122"/>
                <a:gd name="T14" fmla="*/ 277 w 694"/>
                <a:gd name="T15" fmla="*/ 0 h 122"/>
                <a:gd name="T16" fmla="*/ 315 w 694"/>
                <a:gd name="T17" fmla="*/ 1 h 122"/>
                <a:gd name="T18" fmla="*/ 354 w 694"/>
                <a:gd name="T19" fmla="*/ 6 h 122"/>
                <a:gd name="T20" fmla="*/ 395 w 694"/>
                <a:gd name="T21" fmla="*/ 13 h 122"/>
                <a:gd name="T22" fmla="*/ 436 w 694"/>
                <a:gd name="T23" fmla="*/ 22 h 122"/>
                <a:gd name="T24" fmla="*/ 480 w 694"/>
                <a:gd name="T25" fmla="*/ 32 h 122"/>
                <a:gd name="T26" fmla="*/ 525 w 694"/>
                <a:gd name="T27" fmla="*/ 45 h 122"/>
                <a:gd name="T28" fmla="*/ 573 w 694"/>
                <a:gd name="T29" fmla="*/ 59 h 122"/>
                <a:gd name="T30" fmla="*/ 625 w 694"/>
                <a:gd name="T31" fmla="*/ 74 h 122"/>
                <a:gd name="T32" fmla="*/ 679 w 694"/>
                <a:gd name="T33" fmla="*/ 89 h 122"/>
                <a:gd name="T34" fmla="*/ 688 w 694"/>
                <a:gd name="T35" fmla="*/ 102 h 122"/>
                <a:gd name="T36" fmla="*/ 693 w 694"/>
                <a:gd name="T37" fmla="*/ 112 h 122"/>
                <a:gd name="T38" fmla="*/ 694 w 694"/>
                <a:gd name="T39" fmla="*/ 119 h 122"/>
                <a:gd name="T40" fmla="*/ 692 w 694"/>
                <a:gd name="T41" fmla="*/ 122 h 122"/>
                <a:gd name="T42" fmla="*/ 686 w 694"/>
                <a:gd name="T43" fmla="*/ 122 h 122"/>
                <a:gd name="T44" fmla="*/ 677 w 694"/>
                <a:gd name="T45" fmla="*/ 121 h 122"/>
                <a:gd name="T46" fmla="*/ 665 w 694"/>
                <a:gd name="T47" fmla="*/ 116 h 122"/>
                <a:gd name="T48" fmla="*/ 650 w 694"/>
                <a:gd name="T49" fmla="*/ 109 h 122"/>
                <a:gd name="T50" fmla="*/ 605 w 694"/>
                <a:gd name="T51" fmla="*/ 97 h 122"/>
                <a:gd name="T52" fmla="*/ 561 w 694"/>
                <a:gd name="T53" fmla="*/ 84 h 122"/>
                <a:gd name="T54" fmla="*/ 517 w 694"/>
                <a:gd name="T55" fmla="*/ 71 h 122"/>
                <a:gd name="T56" fmla="*/ 474 w 694"/>
                <a:gd name="T57" fmla="*/ 59 h 122"/>
                <a:gd name="T58" fmla="*/ 433 w 694"/>
                <a:gd name="T59" fmla="*/ 48 h 122"/>
                <a:gd name="T60" fmla="*/ 391 w 694"/>
                <a:gd name="T61" fmla="*/ 39 h 122"/>
                <a:gd name="T62" fmla="*/ 351 w 694"/>
                <a:gd name="T63" fmla="*/ 32 h 122"/>
                <a:gd name="T64" fmla="*/ 312 w 694"/>
                <a:gd name="T65" fmla="*/ 26 h 122"/>
                <a:gd name="T66" fmla="*/ 272 w 694"/>
                <a:gd name="T67" fmla="*/ 24 h 122"/>
                <a:gd name="T68" fmla="*/ 234 w 694"/>
                <a:gd name="T69" fmla="*/ 25 h 122"/>
                <a:gd name="T70" fmla="*/ 197 w 694"/>
                <a:gd name="T71" fmla="*/ 29 h 122"/>
                <a:gd name="T72" fmla="*/ 162 w 694"/>
                <a:gd name="T73" fmla="*/ 37 h 122"/>
                <a:gd name="T74" fmla="*/ 127 w 694"/>
                <a:gd name="T75" fmla="*/ 49 h 122"/>
                <a:gd name="T76" fmla="*/ 93 w 694"/>
                <a:gd name="T77" fmla="*/ 66 h 122"/>
                <a:gd name="T78" fmla="*/ 60 w 694"/>
                <a:gd name="T79" fmla="*/ 87 h 122"/>
                <a:gd name="T80" fmla="*/ 28 w 694"/>
                <a:gd name="T81" fmla="*/ 115 h 122"/>
                <a:gd name="T82" fmla="*/ 21 w 694"/>
                <a:gd name="T83" fmla="*/ 109 h 122"/>
                <a:gd name="T84" fmla="*/ 14 w 694"/>
                <a:gd name="T85" fmla="*/ 102 h 122"/>
                <a:gd name="T86" fmla="*/ 7 w 694"/>
                <a:gd name="T87" fmla="*/ 97 h 122"/>
                <a:gd name="T88" fmla="*/ 0 w 694"/>
                <a:gd name="T89" fmla="*/ 9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94" h="122">
                  <a:moveTo>
                    <a:pt x="0" y="91"/>
                  </a:moveTo>
                  <a:lnTo>
                    <a:pt x="43" y="64"/>
                  </a:lnTo>
                  <a:lnTo>
                    <a:pt x="85" y="44"/>
                  </a:lnTo>
                  <a:lnTo>
                    <a:pt x="124" y="26"/>
                  </a:lnTo>
                  <a:lnTo>
                    <a:pt x="163" y="14"/>
                  </a:lnTo>
                  <a:lnTo>
                    <a:pt x="201" y="6"/>
                  </a:lnTo>
                  <a:lnTo>
                    <a:pt x="239" y="1"/>
                  </a:lnTo>
                  <a:lnTo>
                    <a:pt x="277" y="0"/>
                  </a:lnTo>
                  <a:lnTo>
                    <a:pt x="315" y="1"/>
                  </a:lnTo>
                  <a:lnTo>
                    <a:pt x="354" y="6"/>
                  </a:lnTo>
                  <a:lnTo>
                    <a:pt x="395" y="13"/>
                  </a:lnTo>
                  <a:lnTo>
                    <a:pt x="436" y="22"/>
                  </a:lnTo>
                  <a:lnTo>
                    <a:pt x="480" y="32"/>
                  </a:lnTo>
                  <a:lnTo>
                    <a:pt x="525" y="45"/>
                  </a:lnTo>
                  <a:lnTo>
                    <a:pt x="573" y="59"/>
                  </a:lnTo>
                  <a:lnTo>
                    <a:pt x="625" y="74"/>
                  </a:lnTo>
                  <a:lnTo>
                    <a:pt x="679" y="89"/>
                  </a:lnTo>
                  <a:lnTo>
                    <a:pt x="688" y="102"/>
                  </a:lnTo>
                  <a:lnTo>
                    <a:pt x="693" y="112"/>
                  </a:lnTo>
                  <a:lnTo>
                    <a:pt x="694" y="119"/>
                  </a:lnTo>
                  <a:lnTo>
                    <a:pt x="692" y="122"/>
                  </a:lnTo>
                  <a:lnTo>
                    <a:pt x="686" y="122"/>
                  </a:lnTo>
                  <a:lnTo>
                    <a:pt x="677" y="121"/>
                  </a:lnTo>
                  <a:lnTo>
                    <a:pt x="665" y="116"/>
                  </a:lnTo>
                  <a:lnTo>
                    <a:pt x="650" y="109"/>
                  </a:lnTo>
                  <a:lnTo>
                    <a:pt x="605" y="97"/>
                  </a:lnTo>
                  <a:lnTo>
                    <a:pt x="561" y="84"/>
                  </a:lnTo>
                  <a:lnTo>
                    <a:pt x="517" y="71"/>
                  </a:lnTo>
                  <a:lnTo>
                    <a:pt x="474" y="59"/>
                  </a:lnTo>
                  <a:lnTo>
                    <a:pt x="433" y="48"/>
                  </a:lnTo>
                  <a:lnTo>
                    <a:pt x="391" y="39"/>
                  </a:lnTo>
                  <a:lnTo>
                    <a:pt x="351" y="32"/>
                  </a:lnTo>
                  <a:lnTo>
                    <a:pt x="312" y="26"/>
                  </a:lnTo>
                  <a:lnTo>
                    <a:pt x="272" y="24"/>
                  </a:lnTo>
                  <a:lnTo>
                    <a:pt x="234" y="25"/>
                  </a:lnTo>
                  <a:lnTo>
                    <a:pt x="197" y="29"/>
                  </a:lnTo>
                  <a:lnTo>
                    <a:pt x="162" y="37"/>
                  </a:lnTo>
                  <a:lnTo>
                    <a:pt x="127" y="49"/>
                  </a:lnTo>
                  <a:lnTo>
                    <a:pt x="93" y="66"/>
                  </a:lnTo>
                  <a:lnTo>
                    <a:pt x="60" y="87"/>
                  </a:lnTo>
                  <a:lnTo>
                    <a:pt x="28" y="115"/>
                  </a:lnTo>
                  <a:lnTo>
                    <a:pt x="21" y="109"/>
                  </a:lnTo>
                  <a:lnTo>
                    <a:pt x="14" y="102"/>
                  </a:lnTo>
                  <a:lnTo>
                    <a:pt x="7" y="97"/>
                  </a:lnTo>
                  <a:lnTo>
                    <a:pt x="0" y="91"/>
                  </a:lnTo>
                  <a:close/>
                </a:path>
              </a:pathLst>
            </a:custGeom>
            <a:solidFill>
              <a:srgbClr val="777A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94"/>
            <p:cNvSpPr>
              <a:spLocks/>
            </p:cNvSpPr>
            <p:nvPr/>
          </p:nvSpPr>
          <p:spPr bwMode="auto">
            <a:xfrm>
              <a:off x="4706938" y="3759200"/>
              <a:ext cx="542925" cy="93663"/>
            </a:xfrm>
            <a:custGeom>
              <a:avLst/>
              <a:gdLst>
                <a:gd name="T0" fmla="*/ 0 w 684"/>
                <a:gd name="T1" fmla="*/ 91 h 117"/>
                <a:gd name="T2" fmla="*/ 42 w 684"/>
                <a:gd name="T3" fmla="*/ 64 h 117"/>
                <a:gd name="T4" fmla="*/ 83 w 684"/>
                <a:gd name="T5" fmla="*/ 44 h 117"/>
                <a:gd name="T6" fmla="*/ 122 w 684"/>
                <a:gd name="T7" fmla="*/ 26 h 117"/>
                <a:gd name="T8" fmla="*/ 160 w 684"/>
                <a:gd name="T9" fmla="*/ 14 h 117"/>
                <a:gd name="T10" fmla="*/ 198 w 684"/>
                <a:gd name="T11" fmla="*/ 6 h 117"/>
                <a:gd name="T12" fmla="*/ 235 w 684"/>
                <a:gd name="T13" fmla="*/ 1 h 117"/>
                <a:gd name="T14" fmla="*/ 272 w 684"/>
                <a:gd name="T15" fmla="*/ 0 h 117"/>
                <a:gd name="T16" fmla="*/ 310 w 684"/>
                <a:gd name="T17" fmla="*/ 1 h 117"/>
                <a:gd name="T18" fmla="*/ 348 w 684"/>
                <a:gd name="T19" fmla="*/ 6 h 117"/>
                <a:gd name="T20" fmla="*/ 387 w 684"/>
                <a:gd name="T21" fmla="*/ 13 h 117"/>
                <a:gd name="T22" fmla="*/ 429 w 684"/>
                <a:gd name="T23" fmla="*/ 22 h 117"/>
                <a:gd name="T24" fmla="*/ 472 w 684"/>
                <a:gd name="T25" fmla="*/ 33 h 117"/>
                <a:gd name="T26" fmla="*/ 517 w 684"/>
                <a:gd name="T27" fmla="*/ 46 h 117"/>
                <a:gd name="T28" fmla="*/ 566 w 684"/>
                <a:gd name="T29" fmla="*/ 60 h 117"/>
                <a:gd name="T30" fmla="*/ 616 w 684"/>
                <a:gd name="T31" fmla="*/ 75 h 117"/>
                <a:gd name="T32" fmla="*/ 672 w 684"/>
                <a:gd name="T33" fmla="*/ 90 h 117"/>
                <a:gd name="T34" fmla="*/ 680 w 684"/>
                <a:gd name="T35" fmla="*/ 101 h 117"/>
                <a:gd name="T36" fmla="*/ 683 w 684"/>
                <a:gd name="T37" fmla="*/ 109 h 117"/>
                <a:gd name="T38" fmla="*/ 684 w 684"/>
                <a:gd name="T39" fmla="*/ 114 h 117"/>
                <a:gd name="T40" fmla="*/ 683 w 684"/>
                <a:gd name="T41" fmla="*/ 117 h 117"/>
                <a:gd name="T42" fmla="*/ 678 w 684"/>
                <a:gd name="T43" fmla="*/ 117 h 117"/>
                <a:gd name="T44" fmla="*/ 669 w 684"/>
                <a:gd name="T45" fmla="*/ 116 h 117"/>
                <a:gd name="T46" fmla="*/ 659 w 684"/>
                <a:gd name="T47" fmla="*/ 113 h 117"/>
                <a:gd name="T48" fmla="*/ 645 w 684"/>
                <a:gd name="T49" fmla="*/ 108 h 117"/>
                <a:gd name="T50" fmla="*/ 600 w 684"/>
                <a:gd name="T51" fmla="*/ 95 h 117"/>
                <a:gd name="T52" fmla="*/ 557 w 684"/>
                <a:gd name="T53" fmla="*/ 82 h 117"/>
                <a:gd name="T54" fmla="*/ 513 w 684"/>
                <a:gd name="T55" fmla="*/ 69 h 117"/>
                <a:gd name="T56" fmla="*/ 470 w 684"/>
                <a:gd name="T57" fmla="*/ 57 h 117"/>
                <a:gd name="T58" fmla="*/ 427 w 684"/>
                <a:gd name="T59" fmla="*/ 46 h 117"/>
                <a:gd name="T60" fmla="*/ 387 w 684"/>
                <a:gd name="T61" fmla="*/ 37 h 117"/>
                <a:gd name="T62" fmla="*/ 347 w 684"/>
                <a:gd name="T63" fmla="*/ 30 h 117"/>
                <a:gd name="T64" fmla="*/ 308 w 684"/>
                <a:gd name="T65" fmla="*/ 24 h 117"/>
                <a:gd name="T66" fmla="*/ 268 w 684"/>
                <a:gd name="T67" fmla="*/ 22 h 117"/>
                <a:gd name="T68" fmla="*/ 232 w 684"/>
                <a:gd name="T69" fmla="*/ 23 h 117"/>
                <a:gd name="T70" fmla="*/ 195 w 684"/>
                <a:gd name="T71" fmla="*/ 26 h 117"/>
                <a:gd name="T72" fmla="*/ 159 w 684"/>
                <a:gd name="T73" fmla="*/ 34 h 117"/>
                <a:gd name="T74" fmla="*/ 123 w 684"/>
                <a:gd name="T75" fmla="*/ 47 h 117"/>
                <a:gd name="T76" fmla="*/ 90 w 684"/>
                <a:gd name="T77" fmla="*/ 63 h 117"/>
                <a:gd name="T78" fmla="*/ 57 w 684"/>
                <a:gd name="T79" fmla="*/ 85 h 117"/>
                <a:gd name="T80" fmla="*/ 25 w 684"/>
                <a:gd name="T81" fmla="*/ 113 h 117"/>
                <a:gd name="T82" fmla="*/ 19 w 684"/>
                <a:gd name="T83" fmla="*/ 107 h 117"/>
                <a:gd name="T84" fmla="*/ 13 w 684"/>
                <a:gd name="T85" fmla="*/ 101 h 117"/>
                <a:gd name="T86" fmla="*/ 6 w 684"/>
                <a:gd name="T87" fmla="*/ 97 h 117"/>
                <a:gd name="T88" fmla="*/ 0 w 684"/>
                <a:gd name="T89"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4" h="117">
                  <a:moveTo>
                    <a:pt x="0" y="91"/>
                  </a:moveTo>
                  <a:lnTo>
                    <a:pt x="42" y="64"/>
                  </a:lnTo>
                  <a:lnTo>
                    <a:pt x="83" y="44"/>
                  </a:lnTo>
                  <a:lnTo>
                    <a:pt x="122" y="26"/>
                  </a:lnTo>
                  <a:lnTo>
                    <a:pt x="160" y="14"/>
                  </a:lnTo>
                  <a:lnTo>
                    <a:pt x="198" y="6"/>
                  </a:lnTo>
                  <a:lnTo>
                    <a:pt x="235" y="1"/>
                  </a:lnTo>
                  <a:lnTo>
                    <a:pt x="272" y="0"/>
                  </a:lnTo>
                  <a:lnTo>
                    <a:pt x="310" y="1"/>
                  </a:lnTo>
                  <a:lnTo>
                    <a:pt x="348" y="6"/>
                  </a:lnTo>
                  <a:lnTo>
                    <a:pt x="387" y="13"/>
                  </a:lnTo>
                  <a:lnTo>
                    <a:pt x="429" y="22"/>
                  </a:lnTo>
                  <a:lnTo>
                    <a:pt x="472" y="33"/>
                  </a:lnTo>
                  <a:lnTo>
                    <a:pt x="517" y="46"/>
                  </a:lnTo>
                  <a:lnTo>
                    <a:pt x="566" y="60"/>
                  </a:lnTo>
                  <a:lnTo>
                    <a:pt x="616" y="75"/>
                  </a:lnTo>
                  <a:lnTo>
                    <a:pt x="672" y="90"/>
                  </a:lnTo>
                  <a:lnTo>
                    <a:pt x="680" y="101"/>
                  </a:lnTo>
                  <a:lnTo>
                    <a:pt x="683" y="109"/>
                  </a:lnTo>
                  <a:lnTo>
                    <a:pt x="684" y="114"/>
                  </a:lnTo>
                  <a:lnTo>
                    <a:pt x="683" y="117"/>
                  </a:lnTo>
                  <a:lnTo>
                    <a:pt x="678" y="117"/>
                  </a:lnTo>
                  <a:lnTo>
                    <a:pt x="669" y="116"/>
                  </a:lnTo>
                  <a:lnTo>
                    <a:pt x="659" y="113"/>
                  </a:lnTo>
                  <a:lnTo>
                    <a:pt x="645" y="108"/>
                  </a:lnTo>
                  <a:lnTo>
                    <a:pt x="600" y="95"/>
                  </a:lnTo>
                  <a:lnTo>
                    <a:pt x="557" y="82"/>
                  </a:lnTo>
                  <a:lnTo>
                    <a:pt x="513" y="69"/>
                  </a:lnTo>
                  <a:lnTo>
                    <a:pt x="470" y="57"/>
                  </a:lnTo>
                  <a:lnTo>
                    <a:pt x="427" y="46"/>
                  </a:lnTo>
                  <a:lnTo>
                    <a:pt x="387" y="37"/>
                  </a:lnTo>
                  <a:lnTo>
                    <a:pt x="347" y="30"/>
                  </a:lnTo>
                  <a:lnTo>
                    <a:pt x="308" y="24"/>
                  </a:lnTo>
                  <a:lnTo>
                    <a:pt x="268" y="22"/>
                  </a:lnTo>
                  <a:lnTo>
                    <a:pt x="232" y="23"/>
                  </a:lnTo>
                  <a:lnTo>
                    <a:pt x="195" y="26"/>
                  </a:lnTo>
                  <a:lnTo>
                    <a:pt x="159" y="34"/>
                  </a:lnTo>
                  <a:lnTo>
                    <a:pt x="123" y="47"/>
                  </a:lnTo>
                  <a:lnTo>
                    <a:pt x="90" y="63"/>
                  </a:lnTo>
                  <a:lnTo>
                    <a:pt x="57" y="85"/>
                  </a:lnTo>
                  <a:lnTo>
                    <a:pt x="25" y="113"/>
                  </a:lnTo>
                  <a:lnTo>
                    <a:pt x="19" y="107"/>
                  </a:lnTo>
                  <a:lnTo>
                    <a:pt x="13" y="101"/>
                  </a:lnTo>
                  <a:lnTo>
                    <a:pt x="6" y="97"/>
                  </a:lnTo>
                  <a:lnTo>
                    <a:pt x="0" y="91"/>
                  </a:lnTo>
                  <a:close/>
                </a:path>
              </a:pathLst>
            </a:custGeom>
            <a:solidFill>
              <a:srgbClr val="7A7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95"/>
            <p:cNvSpPr>
              <a:spLocks/>
            </p:cNvSpPr>
            <p:nvPr/>
          </p:nvSpPr>
          <p:spPr bwMode="auto">
            <a:xfrm>
              <a:off x="4710113" y="3759200"/>
              <a:ext cx="536575" cy="88900"/>
            </a:xfrm>
            <a:custGeom>
              <a:avLst/>
              <a:gdLst>
                <a:gd name="T0" fmla="*/ 0 w 677"/>
                <a:gd name="T1" fmla="*/ 91 h 113"/>
                <a:gd name="T2" fmla="*/ 42 w 677"/>
                <a:gd name="T3" fmla="*/ 64 h 113"/>
                <a:gd name="T4" fmla="*/ 82 w 677"/>
                <a:gd name="T5" fmla="*/ 44 h 113"/>
                <a:gd name="T6" fmla="*/ 121 w 677"/>
                <a:gd name="T7" fmla="*/ 26 h 113"/>
                <a:gd name="T8" fmla="*/ 158 w 677"/>
                <a:gd name="T9" fmla="*/ 15 h 113"/>
                <a:gd name="T10" fmla="*/ 195 w 677"/>
                <a:gd name="T11" fmla="*/ 6 h 113"/>
                <a:gd name="T12" fmla="*/ 231 w 677"/>
                <a:gd name="T13" fmla="*/ 1 h 113"/>
                <a:gd name="T14" fmla="*/ 268 w 677"/>
                <a:gd name="T15" fmla="*/ 0 h 113"/>
                <a:gd name="T16" fmla="*/ 305 w 677"/>
                <a:gd name="T17" fmla="*/ 2 h 113"/>
                <a:gd name="T18" fmla="*/ 343 w 677"/>
                <a:gd name="T19" fmla="*/ 7 h 113"/>
                <a:gd name="T20" fmla="*/ 382 w 677"/>
                <a:gd name="T21" fmla="*/ 14 h 113"/>
                <a:gd name="T22" fmla="*/ 423 w 677"/>
                <a:gd name="T23" fmla="*/ 23 h 113"/>
                <a:gd name="T24" fmla="*/ 466 w 677"/>
                <a:gd name="T25" fmla="*/ 33 h 113"/>
                <a:gd name="T26" fmla="*/ 511 w 677"/>
                <a:gd name="T27" fmla="*/ 46 h 113"/>
                <a:gd name="T28" fmla="*/ 559 w 677"/>
                <a:gd name="T29" fmla="*/ 60 h 113"/>
                <a:gd name="T30" fmla="*/ 611 w 677"/>
                <a:gd name="T31" fmla="*/ 75 h 113"/>
                <a:gd name="T32" fmla="*/ 666 w 677"/>
                <a:gd name="T33" fmla="*/ 90 h 113"/>
                <a:gd name="T34" fmla="*/ 672 w 677"/>
                <a:gd name="T35" fmla="*/ 99 h 113"/>
                <a:gd name="T36" fmla="*/ 676 w 677"/>
                <a:gd name="T37" fmla="*/ 106 h 113"/>
                <a:gd name="T38" fmla="*/ 677 w 677"/>
                <a:gd name="T39" fmla="*/ 109 h 113"/>
                <a:gd name="T40" fmla="*/ 675 w 677"/>
                <a:gd name="T41" fmla="*/ 112 h 113"/>
                <a:gd name="T42" fmla="*/ 670 w 677"/>
                <a:gd name="T43" fmla="*/ 113 h 113"/>
                <a:gd name="T44" fmla="*/ 663 w 677"/>
                <a:gd name="T45" fmla="*/ 112 h 113"/>
                <a:gd name="T46" fmla="*/ 654 w 677"/>
                <a:gd name="T47" fmla="*/ 109 h 113"/>
                <a:gd name="T48" fmla="*/ 642 w 677"/>
                <a:gd name="T49" fmla="*/ 106 h 113"/>
                <a:gd name="T50" fmla="*/ 597 w 677"/>
                <a:gd name="T51" fmla="*/ 93 h 113"/>
                <a:gd name="T52" fmla="*/ 552 w 677"/>
                <a:gd name="T53" fmla="*/ 79 h 113"/>
                <a:gd name="T54" fmla="*/ 509 w 677"/>
                <a:gd name="T55" fmla="*/ 67 h 113"/>
                <a:gd name="T56" fmla="*/ 466 w 677"/>
                <a:gd name="T57" fmla="*/ 55 h 113"/>
                <a:gd name="T58" fmla="*/ 423 w 677"/>
                <a:gd name="T59" fmla="*/ 44 h 113"/>
                <a:gd name="T60" fmla="*/ 383 w 677"/>
                <a:gd name="T61" fmla="*/ 34 h 113"/>
                <a:gd name="T62" fmla="*/ 343 w 677"/>
                <a:gd name="T63" fmla="*/ 28 h 113"/>
                <a:gd name="T64" fmla="*/ 303 w 677"/>
                <a:gd name="T65" fmla="*/ 22 h 113"/>
                <a:gd name="T66" fmla="*/ 265 w 677"/>
                <a:gd name="T67" fmla="*/ 19 h 113"/>
                <a:gd name="T68" fmla="*/ 227 w 677"/>
                <a:gd name="T69" fmla="*/ 21 h 113"/>
                <a:gd name="T70" fmla="*/ 190 w 677"/>
                <a:gd name="T71" fmla="*/ 24 h 113"/>
                <a:gd name="T72" fmla="*/ 155 w 677"/>
                <a:gd name="T73" fmla="*/ 32 h 113"/>
                <a:gd name="T74" fmla="*/ 120 w 677"/>
                <a:gd name="T75" fmla="*/ 45 h 113"/>
                <a:gd name="T76" fmla="*/ 87 w 677"/>
                <a:gd name="T77" fmla="*/ 61 h 113"/>
                <a:gd name="T78" fmla="*/ 54 w 677"/>
                <a:gd name="T79" fmla="*/ 83 h 113"/>
                <a:gd name="T80" fmla="*/ 22 w 677"/>
                <a:gd name="T81" fmla="*/ 110 h 113"/>
                <a:gd name="T82" fmla="*/ 16 w 677"/>
                <a:gd name="T83" fmla="*/ 106 h 113"/>
                <a:gd name="T84" fmla="*/ 12 w 677"/>
                <a:gd name="T85" fmla="*/ 101 h 113"/>
                <a:gd name="T86" fmla="*/ 6 w 677"/>
                <a:gd name="T87" fmla="*/ 95 h 113"/>
                <a:gd name="T88" fmla="*/ 0 w 677"/>
                <a:gd name="T89" fmla="*/ 9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7" h="113">
                  <a:moveTo>
                    <a:pt x="0" y="91"/>
                  </a:moveTo>
                  <a:lnTo>
                    <a:pt x="42" y="64"/>
                  </a:lnTo>
                  <a:lnTo>
                    <a:pt x="82" y="44"/>
                  </a:lnTo>
                  <a:lnTo>
                    <a:pt x="121" y="26"/>
                  </a:lnTo>
                  <a:lnTo>
                    <a:pt x="158" y="15"/>
                  </a:lnTo>
                  <a:lnTo>
                    <a:pt x="195" y="6"/>
                  </a:lnTo>
                  <a:lnTo>
                    <a:pt x="231" y="1"/>
                  </a:lnTo>
                  <a:lnTo>
                    <a:pt x="268" y="0"/>
                  </a:lnTo>
                  <a:lnTo>
                    <a:pt x="305" y="2"/>
                  </a:lnTo>
                  <a:lnTo>
                    <a:pt x="343" y="7"/>
                  </a:lnTo>
                  <a:lnTo>
                    <a:pt x="382" y="14"/>
                  </a:lnTo>
                  <a:lnTo>
                    <a:pt x="423" y="23"/>
                  </a:lnTo>
                  <a:lnTo>
                    <a:pt x="466" y="33"/>
                  </a:lnTo>
                  <a:lnTo>
                    <a:pt x="511" y="46"/>
                  </a:lnTo>
                  <a:lnTo>
                    <a:pt x="559" y="60"/>
                  </a:lnTo>
                  <a:lnTo>
                    <a:pt x="611" y="75"/>
                  </a:lnTo>
                  <a:lnTo>
                    <a:pt x="666" y="90"/>
                  </a:lnTo>
                  <a:lnTo>
                    <a:pt x="672" y="99"/>
                  </a:lnTo>
                  <a:lnTo>
                    <a:pt x="676" y="106"/>
                  </a:lnTo>
                  <a:lnTo>
                    <a:pt x="677" y="109"/>
                  </a:lnTo>
                  <a:lnTo>
                    <a:pt x="675" y="112"/>
                  </a:lnTo>
                  <a:lnTo>
                    <a:pt x="670" y="113"/>
                  </a:lnTo>
                  <a:lnTo>
                    <a:pt x="663" y="112"/>
                  </a:lnTo>
                  <a:lnTo>
                    <a:pt x="654" y="109"/>
                  </a:lnTo>
                  <a:lnTo>
                    <a:pt x="642" y="106"/>
                  </a:lnTo>
                  <a:lnTo>
                    <a:pt x="597" y="93"/>
                  </a:lnTo>
                  <a:lnTo>
                    <a:pt x="552" y="79"/>
                  </a:lnTo>
                  <a:lnTo>
                    <a:pt x="509" y="67"/>
                  </a:lnTo>
                  <a:lnTo>
                    <a:pt x="466" y="55"/>
                  </a:lnTo>
                  <a:lnTo>
                    <a:pt x="423" y="44"/>
                  </a:lnTo>
                  <a:lnTo>
                    <a:pt x="383" y="34"/>
                  </a:lnTo>
                  <a:lnTo>
                    <a:pt x="343" y="28"/>
                  </a:lnTo>
                  <a:lnTo>
                    <a:pt x="303" y="22"/>
                  </a:lnTo>
                  <a:lnTo>
                    <a:pt x="265" y="19"/>
                  </a:lnTo>
                  <a:lnTo>
                    <a:pt x="227" y="21"/>
                  </a:lnTo>
                  <a:lnTo>
                    <a:pt x="190" y="24"/>
                  </a:lnTo>
                  <a:lnTo>
                    <a:pt x="155" y="32"/>
                  </a:lnTo>
                  <a:lnTo>
                    <a:pt x="120" y="45"/>
                  </a:lnTo>
                  <a:lnTo>
                    <a:pt x="87" y="61"/>
                  </a:lnTo>
                  <a:lnTo>
                    <a:pt x="54" y="83"/>
                  </a:lnTo>
                  <a:lnTo>
                    <a:pt x="22" y="110"/>
                  </a:lnTo>
                  <a:lnTo>
                    <a:pt x="16" y="106"/>
                  </a:lnTo>
                  <a:lnTo>
                    <a:pt x="12" y="101"/>
                  </a:lnTo>
                  <a:lnTo>
                    <a:pt x="6" y="95"/>
                  </a:lnTo>
                  <a:lnTo>
                    <a:pt x="0" y="91"/>
                  </a:lnTo>
                  <a:close/>
                </a:path>
              </a:pathLst>
            </a:custGeom>
            <a:solidFill>
              <a:srgbClr val="7F82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96"/>
            <p:cNvSpPr>
              <a:spLocks/>
            </p:cNvSpPr>
            <p:nvPr/>
          </p:nvSpPr>
          <p:spPr bwMode="auto">
            <a:xfrm>
              <a:off x="4713288" y="3759200"/>
              <a:ext cx="528637" cy="85725"/>
            </a:xfrm>
            <a:custGeom>
              <a:avLst/>
              <a:gdLst>
                <a:gd name="T0" fmla="*/ 0 w 666"/>
                <a:gd name="T1" fmla="*/ 91 h 108"/>
                <a:gd name="T2" fmla="*/ 41 w 666"/>
                <a:gd name="T3" fmla="*/ 64 h 108"/>
                <a:gd name="T4" fmla="*/ 81 w 666"/>
                <a:gd name="T5" fmla="*/ 44 h 108"/>
                <a:gd name="T6" fmla="*/ 119 w 666"/>
                <a:gd name="T7" fmla="*/ 26 h 108"/>
                <a:gd name="T8" fmla="*/ 156 w 666"/>
                <a:gd name="T9" fmla="*/ 15 h 108"/>
                <a:gd name="T10" fmla="*/ 191 w 666"/>
                <a:gd name="T11" fmla="*/ 6 h 108"/>
                <a:gd name="T12" fmla="*/ 227 w 666"/>
                <a:gd name="T13" fmla="*/ 1 h 108"/>
                <a:gd name="T14" fmla="*/ 263 w 666"/>
                <a:gd name="T15" fmla="*/ 0 h 108"/>
                <a:gd name="T16" fmla="*/ 298 w 666"/>
                <a:gd name="T17" fmla="*/ 2 h 108"/>
                <a:gd name="T18" fmla="*/ 335 w 666"/>
                <a:gd name="T19" fmla="*/ 7 h 108"/>
                <a:gd name="T20" fmla="*/ 374 w 666"/>
                <a:gd name="T21" fmla="*/ 14 h 108"/>
                <a:gd name="T22" fmla="*/ 415 w 666"/>
                <a:gd name="T23" fmla="*/ 23 h 108"/>
                <a:gd name="T24" fmla="*/ 457 w 666"/>
                <a:gd name="T25" fmla="*/ 33 h 108"/>
                <a:gd name="T26" fmla="*/ 502 w 666"/>
                <a:gd name="T27" fmla="*/ 46 h 108"/>
                <a:gd name="T28" fmla="*/ 551 w 666"/>
                <a:gd name="T29" fmla="*/ 61 h 108"/>
                <a:gd name="T30" fmla="*/ 603 w 666"/>
                <a:gd name="T31" fmla="*/ 76 h 108"/>
                <a:gd name="T32" fmla="*/ 659 w 666"/>
                <a:gd name="T33" fmla="*/ 91 h 108"/>
                <a:gd name="T34" fmla="*/ 664 w 666"/>
                <a:gd name="T35" fmla="*/ 98 h 108"/>
                <a:gd name="T36" fmla="*/ 666 w 666"/>
                <a:gd name="T37" fmla="*/ 102 h 108"/>
                <a:gd name="T38" fmla="*/ 666 w 666"/>
                <a:gd name="T39" fmla="*/ 106 h 108"/>
                <a:gd name="T40" fmla="*/ 664 w 666"/>
                <a:gd name="T41" fmla="*/ 107 h 108"/>
                <a:gd name="T42" fmla="*/ 659 w 666"/>
                <a:gd name="T43" fmla="*/ 108 h 108"/>
                <a:gd name="T44" fmla="*/ 653 w 666"/>
                <a:gd name="T45" fmla="*/ 107 h 108"/>
                <a:gd name="T46" fmla="*/ 645 w 666"/>
                <a:gd name="T47" fmla="*/ 106 h 108"/>
                <a:gd name="T48" fmla="*/ 636 w 666"/>
                <a:gd name="T49" fmla="*/ 104 h 108"/>
                <a:gd name="T50" fmla="*/ 591 w 666"/>
                <a:gd name="T51" fmla="*/ 91 h 108"/>
                <a:gd name="T52" fmla="*/ 546 w 666"/>
                <a:gd name="T53" fmla="*/ 77 h 108"/>
                <a:gd name="T54" fmla="*/ 504 w 666"/>
                <a:gd name="T55" fmla="*/ 64 h 108"/>
                <a:gd name="T56" fmla="*/ 461 w 666"/>
                <a:gd name="T57" fmla="*/ 53 h 108"/>
                <a:gd name="T58" fmla="*/ 418 w 666"/>
                <a:gd name="T59" fmla="*/ 41 h 108"/>
                <a:gd name="T60" fmla="*/ 378 w 666"/>
                <a:gd name="T61" fmla="*/ 32 h 108"/>
                <a:gd name="T62" fmla="*/ 338 w 666"/>
                <a:gd name="T63" fmla="*/ 25 h 108"/>
                <a:gd name="T64" fmla="*/ 298 w 666"/>
                <a:gd name="T65" fmla="*/ 19 h 108"/>
                <a:gd name="T66" fmla="*/ 260 w 666"/>
                <a:gd name="T67" fmla="*/ 17 h 108"/>
                <a:gd name="T68" fmla="*/ 224 w 666"/>
                <a:gd name="T69" fmla="*/ 18 h 108"/>
                <a:gd name="T70" fmla="*/ 187 w 666"/>
                <a:gd name="T71" fmla="*/ 22 h 108"/>
                <a:gd name="T72" fmla="*/ 151 w 666"/>
                <a:gd name="T73" fmla="*/ 30 h 108"/>
                <a:gd name="T74" fmla="*/ 116 w 666"/>
                <a:gd name="T75" fmla="*/ 42 h 108"/>
                <a:gd name="T76" fmla="*/ 83 w 666"/>
                <a:gd name="T77" fmla="*/ 59 h 108"/>
                <a:gd name="T78" fmla="*/ 51 w 666"/>
                <a:gd name="T79" fmla="*/ 80 h 108"/>
                <a:gd name="T80" fmla="*/ 18 w 666"/>
                <a:gd name="T81" fmla="*/ 108 h 108"/>
                <a:gd name="T82" fmla="*/ 14 w 666"/>
                <a:gd name="T83" fmla="*/ 104 h 108"/>
                <a:gd name="T84" fmla="*/ 9 w 666"/>
                <a:gd name="T85" fmla="*/ 99 h 108"/>
                <a:gd name="T86" fmla="*/ 5 w 666"/>
                <a:gd name="T87" fmla="*/ 95 h 108"/>
                <a:gd name="T88" fmla="*/ 0 w 666"/>
                <a:gd name="T89" fmla="*/ 9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6" h="108">
                  <a:moveTo>
                    <a:pt x="0" y="91"/>
                  </a:moveTo>
                  <a:lnTo>
                    <a:pt x="41" y="64"/>
                  </a:lnTo>
                  <a:lnTo>
                    <a:pt x="81" y="44"/>
                  </a:lnTo>
                  <a:lnTo>
                    <a:pt x="119" y="26"/>
                  </a:lnTo>
                  <a:lnTo>
                    <a:pt x="156" y="15"/>
                  </a:lnTo>
                  <a:lnTo>
                    <a:pt x="191" y="6"/>
                  </a:lnTo>
                  <a:lnTo>
                    <a:pt x="227" y="1"/>
                  </a:lnTo>
                  <a:lnTo>
                    <a:pt x="263" y="0"/>
                  </a:lnTo>
                  <a:lnTo>
                    <a:pt x="298" y="2"/>
                  </a:lnTo>
                  <a:lnTo>
                    <a:pt x="335" y="7"/>
                  </a:lnTo>
                  <a:lnTo>
                    <a:pt x="374" y="14"/>
                  </a:lnTo>
                  <a:lnTo>
                    <a:pt x="415" y="23"/>
                  </a:lnTo>
                  <a:lnTo>
                    <a:pt x="457" y="33"/>
                  </a:lnTo>
                  <a:lnTo>
                    <a:pt x="502" y="46"/>
                  </a:lnTo>
                  <a:lnTo>
                    <a:pt x="551" y="61"/>
                  </a:lnTo>
                  <a:lnTo>
                    <a:pt x="603" y="76"/>
                  </a:lnTo>
                  <a:lnTo>
                    <a:pt x="659" y="91"/>
                  </a:lnTo>
                  <a:lnTo>
                    <a:pt x="664" y="98"/>
                  </a:lnTo>
                  <a:lnTo>
                    <a:pt x="666" y="102"/>
                  </a:lnTo>
                  <a:lnTo>
                    <a:pt x="666" y="106"/>
                  </a:lnTo>
                  <a:lnTo>
                    <a:pt x="664" y="107"/>
                  </a:lnTo>
                  <a:lnTo>
                    <a:pt x="659" y="108"/>
                  </a:lnTo>
                  <a:lnTo>
                    <a:pt x="653" y="107"/>
                  </a:lnTo>
                  <a:lnTo>
                    <a:pt x="645" y="106"/>
                  </a:lnTo>
                  <a:lnTo>
                    <a:pt x="636" y="104"/>
                  </a:lnTo>
                  <a:lnTo>
                    <a:pt x="591" y="91"/>
                  </a:lnTo>
                  <a:lnTo>
                    <a:pt x="546" y="77"/>
                  </a:lnTo>
                  <a:lnTo>
                    <a:pt x="504" y="64"/>
                  </a:lnTo>
                  <a:lnTo>
                    <a:pt x="461" y="53"/>
                  </a:lnTo>
                  <a:lnTo>
                    <a:pt x="418" y="41"/>
                  </a:lnTo>
                  <a:lnTo>
                    <a:pt x="378" y="32"/>
                  </a:lnTo>
                  <a:lnTo>
                    <a:pt x="338" y="25"/>
                  </a:lnTo>
                  <a:lnTo>
                    <a:pt x="298" y="19"/>
                  </a:lnTo>
                  <a:lnTo>
                    <a:pt x="260" y="17"/>
                  </a:lnTo>
                  <a:lnTo>
                    <a:pt x="224" y="18"/>
                  </a:lnTo>
                  <a:lnTo>
                    <a:pt x="187" y="22"/>
                  </a:lnTo>
                  <a:lnTo>
                    <a:pt x="151" y="30"/>
                  </a:lnTo>
                  <a:lnTo>
                    <a:pt x="116" y="42"/>
                  </a:lnTo>
                  <a:lnTo>
                    <a:pt x="83" y="59"/>
                  </a:lnTo>
                  <a:lnTo>
                    <a:pt x="51" y="80"/>
                  </a:lnTo>
                  <a:lnTo>
                    <a:pt x="18" y="108"/>
                  </a:lnTo>
                  <a:lnTo>
                    <a:pt x="14" y="104"/>
                  </a:lnTo>
                  <a:lnTo>
                    <a:pt x="9" y="99"/>
                  </a:lnTo>
                  <a:lnTo>
                    <a:pt x="5" y="95"/>
                  </a:lnTo>
                  <a:lnTo>
                    <a:pt x="0" y="91"/>
                  </a:lnTo>
                  <a:close/>
                </a:path>
              </a:pathLst>
            </a:custGeom>
            <a:solidFill>
              <a:srgbClr val="8487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97"/>
            <p:cNvSpPr>
              <a:spLocks/>
            </p:cNvSpPr>
            <p:nvPr/>
          </p:nvSpPr>
          <p:spPr bwMode="auto">
            <a:xfrm>
              <a:off x="4716463" y="3759200"/>
              <a:ext cx="522287" cy="84138"/>
            </a:xfrm>
            <a:custGeom>
              <a:avLst/>
              <a:gdLst>
                <a:gd name="T0" fmla="*/ 0 w 658"/>
                <a:gd name="T1" fmla="*/ 91 h 107"/>
                <a:gd name="T2" fmla="*/ 42 w 658"/>
                <a:gd name="T3" fmla="*/ 64 h 107"/>
                <a:gd name="T4" fmla="*/ 80 w 658"/>
                <a:gd name="T5" fmla="*/ 44 h 107"/>
                <a:gd name="T6" fmla="*/ 117 w 658"/>
                <a:gd name="T7" fmla="*/ 26 h 107"/>
                <a:gd name="T8" fmla="*/ 154 w 658"/>
                <a:gd name="T9" fmla="*/ 15 h 107"/>
                <a:gd name="T10" fmla="*/ 188 w 658"/>
                <a:gd name="T11" fmla="*/ 6 h 107"/>
                <a:gd name="T12" fmla="*/ 223 w 658"/>
                <a:gd name="T13" fmla="*/ 1 h 107"/>
                <a:gd name="T14" fmla="*/ 259 w 658"/>
                <a:gd name="T15" fmla="*/ 0 h 107"/>
                <a:gd name="T16" fmla="*/ 294 w 658"/>
                <a:gd name="T17" fmla="*/ 2 h 107"/>
                <a:gd name="T18" fmla="*/ 330 w 658"/>
                <a:gd name="T19" fmla="*/ 7 h 107"/>
                <a:gd name="T20" fmla="*/ 368 w 658"/>
                <a:gd name="T21" fmla="*/ 14 h 107"/>
                <a:gd name="T22" fmla="*/ 408 w 658"/>
                <a:gd name="T23" fmla="*/ 23 h 107"/>
                <a:gd name="T24" fmla="*/ 451 w 658"/>
                <a:gd name="T25" fmla="*/ 33 h 107"/>
                <a:gd name="T26" fmla="*/ 496 w 658"/>
                <a:gd name="T27" fmla="*/ 46 h 107"/>
                <a:gd name="T28" fmla="*/ 546 w 658"/>
                <a:gd name="T29" fmla="*/ 61 h 107"/>
                <a:gd name="T30" fmla="*/ 597 w 658"/>
                <a:gd name="T31" fmla="*/ 76 h 107"/>
                <a:gd name="T32" fmla="*/ 654 w 658"/>
                <a:gd name="T33" fmla="*/ 91 h 107"/>
                <a:gd name="T34" fmla="*/ 658 w 658"/>
                <a:gd name="T35" fmla="*/ 99 h 107"/>
                <a:gd name="T36" fmla="*/ 656 w 658"/>
                <a:gd name="T37" fmla="*/ 102 h 107"/>
                <a:gd name="T38" fmla="*/ 647 w 658"/>
                <a:gd name="T39" fmla="*/ 102 h 107"/>
                <a:gd name="T40" fmla="*/ 633 w 658"/>
                <a:gd name="T41" fmla="*/ 101 h 107"/>
                <a:gd name="T42" fmla="*/ 588 w 658"/>
                <a:gd name="T43" fmla="*/ 87 h 107"/>
                <a:gd name="T44" fmla="*/ 543 w 658"/>
                <a:gd name="T45" fmla="*/ 75 h 107"/>
                <a:gd name="T46" fmla="*/ 499 w 658"/>
                <a:gd name="T47" fmla="*/ 62 h 107"/>
                <a:gd name="T48" fmla="*/ 457 w 658"/>
                <a:gd name="T49" fmla="*/ 49 h 107"/>
                <a:gd name="T50" fmla="*/ 415 w 658"/>
                <a:gd name="T51" fmla="*/ 39 h 107"/>
                <a:gd name="T52" fmla="*/ 374 w 658"/>
                <a:gd name="T53" fmla="*/ 30 h 107"/>
                <a:gd name="T54" fmla="*/ 335 w 658"/>
                <a:gd name="T55" fmla="*/ 23 h 107"/>
                <a:gd name="T56" fmla="*/ 295 w 658"/>
                <a:gd name="T57" fmla="*/ 17 h 107"/>
                <a:gd name="T58" fmla="*/ 257 w 658"/>
                <a:gd name="T59" fmla="*/ 16 h 107"/>
                <a:gd name="T60" fmla="*/ 219 w 658"/>
                <a:gd name="T61" fmla="*/ 16 h 107"/>
                <a:gd name="T62" fmla="*/ 184 w 658"/>
                <a:gd name="T63" fmla="*/ 21 h 107"/>
                <a:gd name="T64" fmla="*/ 148 w 658"/>
                <a:gd name="T65" fmla="*/ 29 h 107"/>
                <a:gd name="T66" fmla="*/ 113 w 658"/>
                <a:gd name="T67" fmla="*/ 41 h 107"/>
                <a:gd name="T68" fmla="*/ 80 w 658"/>
                <a:gd name="T69" fmla="*/ 57 h 107"/>
                <a:gd name="T70" fmla="*/ 48 w 658"/>
                <a:gd name="T71" fmla="*/ 79 h 107"/>
                <a:gd name="T72" fmla="*/ 15 w 658"/>
                <a:gd name="T73" fmla="*/ 107 h 107"/>
                <a:gd name="T74" fmla="*/ 0 w 658"/>
                <a:gd name="T7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58" h="107">
                  <a:moveTo>
                    <a:pt x="0" y="91"/>
                  </a:moveTo>
                  <a:lnTo>
                    <a:pt x="42" y="64"/>
                  </a:lnTo>
                  <a:lnTo>
                    <a:pt x="80" y="44"/>
                  </a:lnTo>
                  <a:lnTo>
                    <a:pt x="117" y="26"/>
                  </a:lnTo>
                  <a:lnTo>
                    <a:pt x="154" y="15"/>
                  </a:lnTo>
                  <a:lnTo>
                    <a:pt x="188" y="6"/>
                  </a:lnTo>
                  <a:lnTo>
                    <a:pt x="223" y="1"/>
                  </a:lnTo>
                  <a:lnTo>
                    <a:pt x="259" y="0"/>
                  </a:lnTo>
                  <a:lnTo>
                    <a:pt x="294" y="2"/>
                  </a:lnTo>
                  <a:lnTo>
                    <a:pt x="330" y="7"/>
                  </a:lnTo>
                  <a:lnTo>
                    <a:pt x="368" y="14"/>
                  </a:lnTo>
                  <a:lnTo>
                    <a:pt x="408" y="23"/>
                  </a:lnTo>
                  <a:lnTo>
                    <a:pt x="451" y="33"/>
                  </a:lnTo>
                  <a:lnTo>
                    <a:pt x="496" y="46"/>
                  </a:lnTo>
                  <a:lnTo>
                    <a:pt x="546" y="61"/>
                  </a:lnTo>
                  <a:lnTo>
                    <a:pt x="597" y="76"/>
                  </a:lnTo>
                  <a:lnTo>
                    <a:pt x="654" y="91"/>
                  </a:lnTo>
                  <a:lnTo>
                    <a:pt x="658" y="99"/>
                  </a:lnTo>
                  <a:lnTo>
                    <a:pt x="656" y="102"/>
                  </a:lnTo>
                  <a:lnTo>
                    <a:pt x="647" y="102"/>
                  </a:lnTo>
                  <a:lnTo>
                    <a:pt x="633" y="101"/>
                  </a:lnTo>
                  <a:lnTo>
                    <a:pt x="588" y="87"/>
                  </a:lnTo>
                  <a:lnTo>
                    <a:pt x="543" y="75"/>
                  </a:lnTo>
                  <a:lnTo>
                    <a:pt x="499" y="62"/>
                  </a:lnTo>
                  <a:lnTo>
                    <a:pt x="457" y="49"/>
                  </a:lnTo>
                  <a:lnTo>
                    <a:pt x="415" y="39"/>
                  </a:lnTo>
                  <a:lnTo>
                    <a:pt x="374" y="30"/>
                  </a:lnTo>
                  <a:lnTo>
                    <a:pt x="335" y="23"/>
                  </a:lnTo>
                  <a:lnTo>
                    <a:pt x="295" y="17"/>
                  </a:lnTo>
                  <a:lnTo>
                    <a:pt x="257" y="16"/>
                  </a:lnTo>
                  <a:lnTo>
                    <a:pt x="219" y="16"/>
                  </a:lnTo>
                  <a:lnTo>
                    <a:pt x="184" y="21"/>
                  </a:lnTo>
                  <a:lnTo>
                    <a:pt x="148" y="29"/>
                  </a:lnTo>
                  <a:lnTo>
                    <a:pt x="113" y="41"/>
                  </a:lnTo>
                  <a:lnTo>
                    <a:pt x="80" y="57"/>
                  </a:lnTo>
                  <a:lnTo>
                    <a:pt x="48" y="79"/>
                  </a:lnTo>
                  <a:lnTo>
                    <a:pt x="15" y="107"/>
                  </a:lnTo>
                  <a:lnTo>
                    <a:pt x="0" y="91"/>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2" name="TextBox 151"/>
          <p:cNvSpPr txBox="1"/>
          <p:nvPr/>
        </p:nvSpPr>
        <p:spPr>
          <a:xfrm rot="267124">
            <a:off x="7611318" y="4922707"/>
            <a:ext cx="1371600" cy="276999"/>
          </a:xfrm>
          <a:prstGeom prst="rect">
            <a:avLst/>
          </a:prstGeom>
          <a:noFill/>
        </p:spPr>
        <p:txBody>
          <a:bodyPr wrap="square" rtlCol="0">
            <a:spAutoFit/>
          </a:bodyPr>
          <a:lstStyle/>
          <a:p>
            <a:r>
              <a:rPr lang="en-US" sz="1200" b="1" dirty="0" smtClean="0">
                <a:latin typeface="+mn-lt"/>
              </a:rPr>
              <a:t>Herbicide B</a:t>
            </a:r>
            <a:endParaRPr lang="en-US" sz="1200" b="1" dirty="0">
              <a:latin typeface="+mn-lt"/>
            </a:endParaRPr>
          </a:p>
        </p:txBody>
      </p:sp>
      <p:sp>
        <p:nvSpPr>
          <p:cNvPr id="5" name="Rectangle 4"/>
          <p:cNvSpPr/>
          <p:nvPr/>
        </p:nvSpPr>
        <p:spPr>
          <a:xfrm>
            <a:off x="6807079" y="3923422"/>
            <a:ext cx="595035" cy="584775"/>
          </a:xfrm>
          <a:prstGeom prst="rect">
            <a:avLst/>
          </a:prstGeom>
          <a:noFill/>
        </p:spPr>
        <p:txBody>
          <a:bodyPr wrap="none" lIns="91440" tIns="45720" rIns="91440" bIns="45720">
            <a:spAutoFit/>
          </a:bodyPr>
          <a:lstStyle/>
          <a:p>
            <a:pPr algn="ct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or</a:t>
            </a:r>
            <a:endParaRPr lang="en-US" sz="3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56" name="Rectangle 155"/>
          <p:cNvSpPr/>
          <p:nvPr/>
        </p:nvSpPr>
        <p:spPr>
          <a:xfrm>
            <a:off x="8045942" y="2655886"/>
            <a:ext cx="497252" cy="707886"/>
          </a:xfrm>
          <a:prstGeom prst="rect">
            <a:avLst/>
          </a:prstGeom>
          <a:noFill/>
        </p:spPr>
        <p:txBody>
          <a:bodyPr wrap="none" lIns="91440" tIns="45720" rIns="91440" bIns="45720">
            <a:spAutoFit/>
          </a:bodyPr>
          <a:lstStyle/>
          <a:p>
            <a:pPr algn="ct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30" name="Rectangle 229"/>
          <p:cNvSpPr/>
          <p:nvPr/>
        </p:nvSpPr>
        <p:spPr>
          <a:xfrm>
            <a:off x="8382934" y="3139928"/>
            <a:ext cx="434734" cy="584775"/>
          </a:xfrm>
          <a:prstGeom prst="rect">
            <a:avLst/>
          </a:prstGeom>
          <a:noFill/>
        </p:spPr>
        <p:txBody>
          <a:bodyPr wrap="none" lIns="91440" tIns="45720" rIns="91440" bIns="45720">
            <a:spAutoFit/>
          </a:bodyPr>
          <a:lstStyle/>
          <a:p>
            <a:pPr algn="ct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endParaRPr lang="en-US" sz="3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31" name="Rectangle 230"/>
          <p:cNvSpPr/>
          <p:nvPr/>
        </p:nvSpPr>
        <p:spPr>
          <a:xfrm>
            <a:off x="6877946" y="4689650"/>
            <a:ext cx="529312" cy="769441"/>
          </a:xfrm>
          <a:prstGeom prst="rect">
            <a:avLst/>
          </a:prstGeom>
          <a:noFill/>
        </p:spPr>
        <p:txBody>
          <a:bodyPr wrap="none" lIns="91440" tIns="45720" rIns="91440" bIns="45720">
            <a:spAutoFit/>
          </a:bodyPr>
          <a:lstStyle/>
          <a:p>
            <a:pPr algn="ctr"/>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endParaRPr lang="en-US" sz="3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533400" y="3124200"/>
            <a:ext cx="8229600" cy="1219200"/>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90000"/>
                  <a:lumOff val="10000"/>
                </a:schemeClr>
              </a:solidFill>
            </a:endParaRPr>
          </a:p>
          <a:p>
            <a:pPr algn="ctr" fontAlgn="auto">
              <a:spcBef>
                <a:spcPts val="0"/>
              </a:spcBef>
              <a:spcAft>
                <a:spcPts val="0"/>
              </a:spcAft>
              <a:defRPr/>
            </a:pPr>
            <a:endParaRPr lang="en-US" dirty="0">
              <a:solidFill>
                <a:schemeClr val="accent2">
                  <a:lumMod val="90000"/>
                  <a:lumOff val="10000"/>
                </a:schemeClr>
              </a:solidFill>
            </a:endParaRPr>
          </a:p>
          <a:p>
            <a:pPr fontAlgn="auto">
              <a:spcBef>
                <a:spcPts val="0"/>
              </a:spcBef>
              <a:spcAft>
                <a:spcPts val="0"/>
              </a:spcAft>
              <a:defRPr/>
            </a:pPr>
            <a:r>
              <a:rPr lang="en-US" sz="1600" dirty="0">
                <a:solidFill>
                  <a:schemeClr val="tx1"/>
                </a:solidFill>
              </a:rPr>
              <a:t>The product with this symbol on the label contains atrazine, an active ingredient in Group 5; the </a:t>
            </a:r>
            <a:r>
              <a:rPr lang="en-US" sz="1600" dirty="0" smtClean="0">
                <a:solidFill>
                  <a:schemeClr val="tx1"/>
                </a:solidFill>
              </a:rPr>
              <a:t>mechanism </a:t>
            </a:r>
            <a:r>
              <a:rPr lang="en-US" sz="1600" dirty="0">
                <a:solidFill>
                  <a:schemeClr val="tx1"/>
                </a:solidFill>
              </a:rPr>
              <a:t>of action is binding to the Q</a:t>
            </a:r>
            <a:r>
              <a:rPr lang="en-US" sz="1600" baseline="-25000" dirty="0">
                <a:solidFill>
                  <a:schemeClr val="tx1"/>
                </a:solidFill>
              </a:rPr>
              <a:t>8</a:t>
            </a:r>
            <a:r>
              <a:rPr lang="en-US" sz="1600" dirty="0">
                <a:solidFill>
                  <a:schemeClr val="tx1"/>
                </a:solidFill>
              </a:rPr>
              <a:t>-binding niche on the D1 protein of the photosystem II complex in the chloroplast thylakoid membranes resulting in inhibition of </a:t>
            </a:r>
            <a:r>
              <a:rPr lang="en-US" sz="1600" dirty="0" smtClean="0">
                <a:solidFill>
                  <a:schemeClr val="tx1"/>
                </a:solidFill>
              </a:rPr>
              <a:t>photosynthesis.</a:t>
            </a:r>
            <a:endParaRPr lang="en-US" sz="1600" baseline="-25000" dirty="0">
              <a:solidFill>
                <a:schemeClr val="tx1"/>
              </a:solidFill>
            </a:endParaRPr>
          </a:p>
          <a:p>
            <a:pPr algn="ctr" fontAlgn="auto">
              <a:spcBef>
                <a:spcPts val="0"/>
              </a:spcBef>
              <a:spcAft>
                <a:spcPts val="0"/>
              </a:spcAft>
              <a:defRPr/>
            </a:pPr>
            <a:endParaRPr lang="en-US" dirty="0"/>
          </a:p>
        </p:txBody>
      </p:sp>
      <p:sp>
        <p:nvSpPr>
          <p:cNvPr id="12" name="Rounded Rectangle 11"/>
          <p:cNvSpPr/>
          <p:nvPr/>
        </p:nvSpPr>
        <p:spPr>
          <a:xfrm>
            <a:off x="533400" y="1752600"/>
            <a:ext cx="8229600" cy="1219200"/>
          </a:xfrm>
          <a:prstGeom prst="roundRect">
            <a:avLst/>
          </a:prstGeom>
          <a:solidFill>
            <a:schemeClr val="accent6">
              <a:lumMod val="40000"/>
              <a:lumOff val="60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196E16"/>
              </a:solidFill>
            </a:endParaRPr>
          </a:p>
          <a:p>
            <a:pPr algn="ctr">
              <a:defRPr/>
            </a:pPr>
            <a:endParaRPr lang="en-US" dirty="0">
              <a:solidFill>
                <a:srgbClr val="196E16"/>
              </a:solidFill>
            </a:endParaRPr>
          </a:p>
          <a:p>
            <a:pPr>
              <a:defRPr/>
            </a:pPr>
            <a:r>
              <a:rPr lang="en-US" sz="1600" dirty="0" smtClean="0">
                <a:solidFill>
                  <a:schemeClr val="tx1"/>
                </a:solidFill>
              </a:rPr>
              <a:t>The product with this symbol on the label contains glyphosate, an active ingredient in Group 9; the mechanism of action is binding to the EPSP </a:t>
            </a:r>
            <a:r>
              <a:rPr lang="en-US" sz="1600" dirty="0" err="1" smtClean="0">
                <a:solidFill>
                  <a:schemeClr val="tx1"/>
                </a:solidFill>
              </a:rPr>
              <a:t>synthase</a:t>
            </a:r>
            <a:r>
              <a:rPr lang="en-US" sz="1600" dirty="0" smtClean="0">
                <a:solidFill>
                  <a:schemeClr val="tx1"/>
                </a:solidFill>
              </a:rPr>
              <a:t> enzyme resulting in inhibition of aromatic amino acid formation. </a:t>
            </a:r>
            <a:endParaRPr lang="en-US" sz="1600" dirty="0">
              <a:solidFill>
                <a:schemeClr val="tx1"/>
              </a:solidFill>
            </a:endParaRPr>
          </a:p>
          <a:p>
            <a:pPr algn="ctr">
              <a:defRPr/>
            </a:pPr>
            <a:endParaRPr lang="en-US" dirty="0">
              <a:solidFill>
                <a:srgbClr val="FFFFFF"/>
              </a:solidFill>
            </a:endParaRPr>
          </a:p>
        </p:txBody>
      </p:sp>
      <p:sp>
        <p:nvSpPr>
          <p:cNvPr id="45087" name="Title 1"/>
          <p:cNvSpPr>
            <a:spLocks noGrp="1"/>
          </p:cNvSpPr>
          <p:nvPr>
            <p:ph type="title"/>
          </p:nvPr>
        </p:nvSpPr>
        <p:spPr/>
        <p:txBody>
          <a:bodyPr/>
          <a:lstStyle/>
          <a:p>
            <a:pPr eaLnBrk="1" hangingPunct="1"/>
            <a:r>
              <a:rPr lang="en-US" sz="3400" dirty="0" smtClean="0">
                <a:latin typeface="+mj-lt"/>
              </a:rPr>
              <a:t>Examples of Mechanism of Action on Labels</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16</a:t>
            </a:fld>
            <a:endParaRPr lang="en-US" dirty="0"/>
          </a:p>
        </p:txBody>
      </p:sp>
      <p:sp>
        <p:nvSpPr>
          <p:cNvPr id="13" name="Rounded Rectangle 12"/>
          <p:cNvSpPr/>
          <p:nvPr/>
        </p:nvSpPr>
        <p:spPr>
          <a:xfrm>
            <a:off x="533400" y="4495800"/>
            <a:ext cx="8229600" cy="1600200"/>
          </a:xfrm>
          <a:prstGeom prst="roundRect">
            <a:avLst/>
          </a:prstGeom>
          <a:solidFill>
            <a:schemeClr val="accent6">
              <a:lumMod val="60000"/>
              <a:lumOff val="4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pc="-20" dirty="0">
              <a:solidFill>
                <a:schemeClr val="tx1"/>
              </a:solidFill>
            </a:endParaRPr>
          </a:p>
          <a:p>
            <a:pPr>
              <a:defRPr/>
            </a:pPr>
            <a:r>
              <a:rPr lang="en-US" sz="1600" spc="-20" dirty="0">
                <a:solidFill>
                  <a:schemeClr val="tx1"/>
                </a:solidFill>
              </a:rPr>
              <a:t>The product with this symbol contains s-</a:t>
            </a:r>
            <a:r>
              <a:rPr lang="en-US" sz="1600" spc="-20" dirty="0" err="1">
                <a:solidFill>
                  <a:schemeClr val="tx1"/>
                </a:solidFill>
              </a:rPr>
              <a:t>metolachlor</a:t>
            </a:r>
            <a:r>
              <a:rPr lang="en-US" sz="1600" spc="-20" dirty="0">
                <a:solidFill>
                  <a:schemeClr val="tx1"/>
                </a:solidFill>
              </a:rPr>
              <a:t>, </a:t>
            </a:r>
            <a:r>
              <a:rPr lang="en-US" sz="1600" spc="-20" dirty="0" smtClean="0">
                <a:solidFill>
                  <a:schemeClr val="tx1"/>
                </a:solidFill>
              </a:rPr>
              <a:t>glyphosate, </a:t>
            </a:r>
            <a:r>
              <a:rPr lang="en-US" sz="1600" spc="-20" dirty="0">
                <a:solidFill>
                  <a:schemeClr val="tx1"/>
                </a:solidFill>
              </a:rPr>
              <a:t>and mesotrione, active ingredients with three different </a:t>
            </a:r>
            <a:r>
              <a:rPr lang="en-US" sz="1600" spc="-20" dirty="0" smtClean="0">
                <a:solidFill>
                  <a:schemeClr val="tx1"/>
                </a:solidFill>
              </a:rPr>
              <a:t>mechanisms </a:t>
            </a:r>
            <a:r>
              <a:rPr lang="en-US" sz="1600" spc="-20" dirty="0">
                <a:solidFill>
                  <a:schemeClr val="tx1"/>
                </a:solidFill>
              </a:rPr>
              <a:t>of action, designated by Group 15 - inhibition of very long chain fatty acids resulting in inhibition of cell division; Group 9 - binding to the EPSP synthase enzyme and Group 27 – inhibition of 4-HPPD resulting in bleaching of the plants, </a:t>
            </a:r>
            <a:r>
              <a:rPr lang="en-US" sz="1600" spc="-20" dirty="0" smtClean="0">
                <a:solidFill>
                  <a:schemeClr val="tx1"/>
                </a:solidFill>
              </a:rPr>
              <a:t>respectively.</a:t>
            </a:r>
            <a:endParaRPr lang="en-US" sz="1600" spc="-20" dirty="0">
              <a:solidFill>
                <a:schemeClr val="tx1"/>
              </a:solidFill>
            </a:endParaRPr>
          </a:p>
        </p:txBody>
      </p:sp>
      <p:sp>
        <p:nvSpPr>
          <p:cNvPr id="31" name="TextBox 30"/>
          <p:cNvSpPr txBox="1"/>
          <p:nvPr/>
        </p:nvSpPr>
        <p:spPr>
          <a:xfrm>
            <a:off x="3048000" y="3201739"/>
            <a:ext cx="2438400" cy="261610"/>
          </a:xfrm>
          <a:prstGeom prst="rect">
            <a:avLst/>
          </a:prstGeom>
          <a:noFill/>
          <a:ln>
            <a:solidFill>
              <a:schemeClr val="tx1"/>
            </a:solidFill>
          </a:ln>
        </p:spPr>
        <p:txBody>
          <a:bodyPr wrap="square" rtlCol="0">
            <a:spAutoFit/>
          </a:bodyPr>
          <a:lstStyle/>
          <a:p>
            <a:pPr algn="ctr"/>
            <a:r>
              <a:rPr lang="en-US" sz="1100" dirty="0" smtClean="0">
                <a:latin typeface="Adobe Garamond Pro Bold" pitchFamily="18" charset="0"/>
              </a:rPr>
              <a:t>    </a:t>
            </a:r>
            <a:r>
              <a:rPr lang="en-US" sz="1100" b="1" dirty="0" smtClean="0">
                <a:latin typeface="Arial" pitchFamily="34" charset="0"/>
                <a:cs typeface="Arial" pitchFamily="34" charset="0"/>
              </a:rPr>
              <a:t>GROUP                    HERBICIDE</a:t>
            </a:r>
            <a:endParaRPr lang="en-US" b="1" dirty="0">
              <a:latin typeface="Arial" pitchFamily="34" charset="0"/>
              <a:cs typeface="Arial" pitchFamily="34" charset="0"/>
            </a:endParaRPr>
          </a:p>
        </p:txBody>
      </p:sp>
      <p:sp>
        <p:nvSpPr>
          <p:cNvPr id="32" name="TextBox 31"/>
          <p:cNvSpPr txBox="1"/>
          <p:nvPr/>
        </p:nvSpPr>
        <p:spPr>
          <a:xfrm>
            <a:off x="4114800" y="3193085"/>
            <a:ext cx="381000" cy="276999"/>
          </a:xfrm>
          <a:prstGeom prst="rect">
            <a:avLst/>
          </a:prstGeom>
          <a:solidFill>
            <a:schemeClr val="tx1"/>
          </a:solidFill>
          <a:ln>
            <a:solidFill>
              <a:schemeClr val="tx1"/>
            </a:solidFill>
          </a:ln>
        </p:spPr>
        <p:txBody>
          <a:bodyPr wrap="square" rtlCol="0" anchor="ctr" anchorCtr="1">
            <a:spAutoFit/>
          </a:bodyPr>
          <a:lstStyle/>
          <a:p>
            <a:pPr algn="ctr"/>
            <a:r>
              <a:rPr lang="en-US" sz="1200" dirty="0">
                <a:solidFill>
                  <a:schemeClr val="bg1"/>
                </a:solidFill>
                <a:latin typeface="Adobe Garamond Pro Bold" pitchFamily="18" charset="0"/>
              </a:rPr>
              <a:t>5</a:t>
            </a:r>
          </a:p>
        </p:txBody>
      </p:sp>
      <p:sp>
        <p:nvSpPr>
          <p:cNvPr id="37" name="TextBox 36"/>
          <p:cNvSpPr txBox="1"/>
          <p:nvPr/>
        </p:nvSpPr>
        <p:spPr>
          <a:xfrm>
            <a:off x="3048000" y="4572000"/>
            <a:ext cx="2743200" cy="261610"/>
          </a:xfrm>
          <a:prstGeom prst="rect">
            <a:avLst/>
          </a:prstGeom>
          <a:noFill/>
          <a:ln>
            <a:solidFill>
              <a:schemeClr val="tx1"/>
            </a:solidFill>
          </a:ln>
        </p:spPr>
        <p:txBody>
          <a:bodyPr wrap="square" rtlCol="0">
            <a:spAutoFit/>
          </a:bodyPr>
          <a:lstStyle/>
          <a:p>
            <a:pPr algn="ctr"/>
            <a:r>
              <a:rPr lang="en-US" sz="1100" dirty="0" smtClean="0">
                <a:latin typeface="Adobe Garamond Pro Bold" pitchFamily="18" charset="0"/>
              </a:rPr>
              <a:t>    </a:t>
            </a:r>
            <a:r>
              <a:rPr lang="en-US" sz="1100" b="1" dirty="0" smtClean="0">
                <a:latin typeface="Arial" pitchFamily="34" charset="0"/>
                <a:cs typeface="Arial" pitchFamily="34" charset="0"/>
              </a:rPr>
              <a:t>GROUP                             HERBICIDE</a:t>
            </a:r>
            <a:endParaRPr lang="en-US" b="1" dirty="0">
              <a:latin typeface="Arial" pitchFamily="34" charset="0"/>
              <a:cs typeface="Arial" pitchFamily="34" charset="0"/>
            </a:endParaRPr>
          </a:p>
        </p:txBody>
      </p:sp>
      <p:sp>
        <p:nvSpPr>
          <p:cNvPr id="38" name="TextBox 37"/>
          <p:cNvSpPr txBox="1"/>
          <p:nvPr/>
        </p:nvSpPr>
        <p:spPr>
          <a:xfrm>
            <a:off x="3886200" y="4564049"/>
            <a:ext cx="954156" cy="276999"/>
          </a:xfrm>
          <a:prstGeom prst="rect">
            <a:avLst/>
          </a:prstGeom>
          <a:solidFill>
            <a:schemeClr val="tx1"/>
          </a:solidFill>
          <a:ln>
            <a:solidFill>
              <a:schemeClr val="tx1"/>
            </a:solidFill>
          </a:ln>
        </p:spPr>
        <p:txBody>
          <a:bodyPr wrap="square" rtlCol="0" anchor="ctr" anchorCtr="1">
            <a:spAutoFit/>
          </a:bodyPr>
          <a:lstStyle/>
          <a:p>
            <a:pPr algn="ctr"/>
            <a:r>
              <a:rPr lang="en-US" sz="1200" dirty="0" smtClean="0">
                <a:solidFill>
                  <a:schemeClr val="bg1"/>
                </a:solidFill>
                <a:latin typeface="Adobe Garamond Pro Bold" pitchFamily="18" charset="0"/>
              </a:rPr>
              <a:t>15  9  27</a:t>
            </a:r>
            <a:endParaRPr lang="en-US" sz="1200" dirty="0">
              <a:solidFill>
                <a:schemeClr val="bg1"/>
              </a:solidFill>
              <a:latin typeface="Adobe Garamond Pro Bold" pitchFamily="18" charset="0"/>
            </a:endParaRPr>
          </a:p>
        </p:txBody>
      </p:sp>
      <p:sp>
        <p:nvSpPr>
          <p:cNvPr id="27" name="TextBox 26"/>
          <p:cNvSpPr txBox="1"/>
          <p:nvPr/>
        </p:nvSpPr>
        <p:spPr>
          <a:xfrm>
            <a:off x="3200400" y="1856590"/>
            <a:ext cx="2362200" cy="261609"/>
          </a:xfrm>
          <a:prstGeom prst="rect">
            <a:avLst/>
          </a:prstGeom>
          <a:noFill/>
          <a:ln>
            <a:solidFill>
              <a:schemeClr val="tx1"/>
            </a:solidFill>
          </a:ln>
        </p:spPr>
        <p:txBody>
          <a:bodyPr wrap="square" rtlCol="0">
            <a:spAutoFit/>
          </a:bodyPr>
          <a:lstStyle/>
          <a:p>
            <a:pPr algn="ctr"/>
            <a:r>
              <a:rPr lang="en-US" sz="1100" b="1" dirty="0" smtClean="0">
                <a:latin typeface="Arial" pitchFamily="34" charset="0"/>
                <a:cs typeface="Arial" pitchFamily="34" charset="0"/>
              </a:rPr>
              <a:t>GROUP                      HERBICIDE</a:t>
            </a:r>
            <a:endParaRPr lang="en-US" sz="1100" b="1" dirty="0">
              <a:latin typeface="Arial" pitchFamily="34" charset="0"/>
              <a:cs typeface="Arial" pitchFamily="34" charset="0"/>
            </a:endParaRPr>
          </a:p>
        </p:txBody>
      </p:sp>
      <p:sp>
        <p:nvSpPr>
          <p:cNvPr id="28" name="TextBox 27"/>
          <p:cNvSpPr txBox="1"/>
          <p:nvPr/>
        </p:nvSpPr>
        <p:spPr>
          <a:xfrm>
            <a:off x="4114800" y="1852910"/>
            <a:ext cx="457200" cy="276999"/>
          </a:xfrm>
          <a:prstGeom prst="rect">
            <a:avLst/>
          </a:prstGeom>
          <a:solidFill>
            <a:schemeClr val="tx1"/>
          </a:solidFill>
          <a:ln>
            <a:solidFill>
              <a:schemeClr val="tx1"/>
            </a:solidFill>
          </a:ln>
        </p:spPr>
        <p:txBody>
          <a:bodyPr wrap="square" rtlCol="0" anchor="ctr" anchorCtr="1">
            <a:spAutoFit/>
          </a:bodyPr>
          <a:lstStyle/>
          <a:p>
            <a:pPr algn="ctr"/>
            <a:r>
              <a:rPr lang="en-US" sz="1200" dirty="0" smtClean="0">
                <a:solidFill>
                  <a:schemeClr val="bg1"/>
                </a:solidFill>
                <a:latin typeface="Adobe Garamond Pro Bold" pitchFamily="18" charset="0"/>
              </a:rPr>
              <a:t>9</a:t>
            </a:r>
            <a:endParaRPr lang="en-US" sz="1200" dirty="0">
              <a:solidFill>
                <a:schemeClr val="bg1"/>
              </a:solidFill>
              <a:latin typeface="Adobe Garamond Pro Bold"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p:cNvGraphicFramePr>
            <a:graphicFrameLocks noChangeAspect="1"/>
          </p:cNvGraphicFramePr>
          <p:nvPr>
            <p:extLst>
              <p:ext uri="{D42A27DB-BD31-4B8C-83A1-F6EECF244321}">
                <p14:modId xmlns:p14="http://schemas.microsoft.com/office/powerpoint/2010/main" val="1087057218"/>
              </p:ext>
            </p:extLst>
          </p:nvPr>
        </p:nvGraphicFramePr>
        <p:xfrm>
          <a:off x="2674937" y="1447800"/>
          <a:ext cx="4038600" cy="4740965"/>
        </p:xfrm>
        <a:graphic>
          <a:graphicData uri="http://schemas.openxmlformats.org/presentationml/2006/ole">
            <mc:AlternateContent xmlns:mc="http://schemas.openxmlformats.org/markup-compatibility/2006">
              <mc:Choice xmlns:v="urn:schemas-microsoft-com:vml" Requires="v">
                <p:oleObj spid="_x0000_s45179" name="Acrobat Document" r:id="rId4" imgW="5260680" imgH="6165000" progId="AcroExch.Document.7">
                  <p:embed/>
                </p:oleObj>
              </mc:Choice>
              <mc:Fallback>
                <p:oleObj name="Acrobat Document" r:id="rId4" imgW="5260680" imgH="6165000" progId="AcroExch.Document.7">
                  <p:embed/>
                  <p:pic>
                    <p:nvPicPr>
                      <p:cNvPr id="0" name="Picture 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4937" y="1447800"/>
                        <a:ext cx="4038600" cy="4740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87" name="Title 1"/>
          <p:cNvSpPr>
            <a:spLocks noGrp="1"/>
          </p:cNvSpPr>
          <p:nvPr>
            <p:ph type="title"/>
          </p:nvPr>
        </p:nvSpPr>
        <p:spPr>
          <a:xfrm>
            <a:off x="228600" y="533400"/>
            <a:ext cx="8229600" cy="1066800"/>
          </a:xfrm>
        </p:spPr>
        <p:txBody>
          <a:bodyPr/>
          <a:lstStyle/>
          <a:p>
            <a:pPr eaLnBrk="1" hangingPunct="1"/>
            <a:r>
              <a:rPr lang="en-US" sz="3400" dirty="0" smtClean="0">
                <a:latin typeface="+mj-lt"/>
              </a:rPr>
              <a:t>Example of a Group Number on a Label</a:t>
            </a:r>
          </a:p>
        </p:txBody>
      </p:sp>
      <p:sp>
        <p:nvSpPr>
          <p:cNvPr id="3" name="Slide Number Placeholder 2"/>
          <p:cNvSpPr>
            <a:spLocks noGrp="1"/>
          </p:cNvSpPr>
          <p:nvPr>
            <p:ph type="sldNum" sz="quarter" idx="4"/>
          </p:nvPr>
        </p:nvSpPr>
        <p:spPr>
          <a:xfrm>
            <a:off x="6553200" y="6492875"/>
            <a:ext cx="2133600" cy="365125"/>
          </a:xfrm>
        </p:spPr>
        <p:txBody>
          <a:bodyPr/>
          <a:lstStyle/>
          <a:p>
            <a:fld id="{7A0A3EAA-7586-45BE-9FBD-F3438C972DEA}" type="slidenum">
              <a:rPr lang="en-US" smtClean="0"/>
              <a:pPr/>
              <a:t>17</a:t>
            </a:fld>
            <a:endParaRPr lang="en-US" dirty="0"/>
          </a:p>
        </p:txBody>
      </p:sp>
      <p:sp>
        <p:nvSpPr>
          <p:cNvPr id="22" name="Line Callout 1 21"/>
          <p:cNvSpPr>
            <a:spLocks/>
          </p:cNvSpPr>
          <p:nvPr/>
        </p:nvSpPr>
        <p:spPr bwMode="auto">
          <a:xfrm>
            <a:off x="7246937" y="2057401"/>
            <a:ext cx="1668463" cy="903287"/>
          </a:xfrm>
          <a:prstGeom prst="borderCallout1">
            <a:avLst>
              <a:gd name="adj1" fmla="val 99782"/>
              <a:gd name="adj2" fmla="val 486"/>
              <a:gd name="adj3" fmla="val 68014"/>
              <a:gd name="adj4" fmla="val -88695"/>
            </a:avLst>
          </a:prstGeom>
          <a:gradFill rotWithShape="1">
            <a:gsLst>
              <a:gs pos="0">
                <a:srgbClr val="FFFF99"/>
              </a:gs>
              <a:gs pos="100000">
                <a:srgbClr val="FFFF99">
                  <a:gamma/>
                  <a:shade val="46275"/>
                  <a:invGamma/>
                </a:srgbClr>
              </a:gs>
            </a:gsLst>
            <a:lin ang="5400000" scaled="1"/>
          </a:gradFill>
          <a:ln w="38100" algn="ctr">
            <a:solidFill>
              <a:srgbClr val="000000"/>
            </a:solidFill>
            <a:miter lim="800000"/>
            <a:headEnd/>
            <a:tailEnd type="triangle" w="med" len="med"/>
          </a:ln>
          <a:effectLst>
            <a:outerShdw dist="20000" dir="5400000" rotWithShape="0">
              <a:srgbClr val="000000">
                <a:alpha val="37999"/>
              </a:srgbClr>
            </a:outerShdw>
          </a:effectLst>
        </p:spPr>
        <p:txBody>
          <a:bodyPr anchor="ctr"/>
          <a:lstStyle/>
          <a:p>
            <a:pPr algn="ctr" fontAlgn="auto">
              <a:spcBef>
                <a:spcPts val="0"/>
              </a:spcBef>
              <a:spcAft>
                <a:spcPts val="0"/>
              </a:spcAft>
              <a:defRPr/>
            </a:pPr>
            <a:r>
              <a:rPr lang="en-US" b="1" i="1" dirty="0" smtClean="0">
                <a:solidFill>
                  <a:schemeClr val="dk1"/>
                </a:solidFill>
                <a:latin typeface="+mn-lt"/>
              </a:rPr>
              <a:t>Mechanism of Action Group Number</a:t>
            </a:r>
            <a:endParaRPr lang="en-US" dirty="0">
              <a:solidFill>
                <a:schemeClr val="dk1"/>
              </a:solidFill>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684213"/>
            <a:ext cx="8229600" cy="1066800"/>
          </a:xfrm>
        </p:spPr>
        <p:txBody>
          <a:bodyPr/>
          <a:lstStyle/>
          <a:p>
            <a:pPr eaLnBrk="1" hangingPunct="1"/>
            <a:r>
              <a:rPr lang="en-US" dirty="0" smtClean="0">
                <a:latin typeface="+mj-lt"/>
              </a:rPr>
              <a:t>Conclusions</a:t>
            </a:r>
          </a:p>
        </p:txBody>
      </p:sp>
      <p:sp>
        <p:nvSpPr>
          <p:cNvPr id="5" name="Block Arc 4"/>
          <p:cNvSpPr/>
          <p:nvPr/>
        </p:nvSpPr>
        <p:spPr>
          <a:xfrm>
            <a:off x="-4605338" y="974725"/>
            <a:ext cx="5848351" cy="5848350"/>
          </a:xfrm>
          <a:prstGeom prst="blockArc">
            <a:avLst>
              <a:gd name="adj1" fmla="val 18900000"/>
              <a:gd name="adj2" fmla="val 2700000"/>
              <a:gd name="adj3" fmla="val 369"/>
            </a:avLst>
          </a:prstGeom>
        </p:spPr>
        <p:style>
          <a:lnRef idx="2">
            <a:schemeClr val="accent1">
              <a:tint val="90000"/>
              <a:hueOff val="0"/>
              <a:satOff val="0"/>
              <a:lumOff val="0"/>
              <a:alphaOff val="0"/>
            </a:schemeClr>
          </a:lnRef>
          <a:fillRef idx="0">
            <a:schemeClr val="accent1">
              <a:tint val="90000"/>
              <a:hueOff val="0"/>
              <a:satOff val="0"/>
              <a:lumOff val="0"/>
              <a:alphaOff val="0"/>
            </a:schemeClr>
          </a:fillRef>
          <a:effectRef idx="0">
            <a:schemeClr val="accent1">
              <a:tint val="90000"/>
              <a:hueOff val="0"/>
              <a:satOff val="0"/>
              <a:lumOff val="0"/>
              <a:alphaOff val="0"/>
            </a:schemeClr>
          </a:effectRef>
          <a:fontRef idx="minor">
            <a:schemeClr val="tx1">
              <a:hueOff val="0"/>
              <a:satOff val="0"/>
              <a:lumOff val="0"/>
              <a:alphaOff val="0"/>
            </a:schemeClr>
          </a:fontRef>
        </p:style>
      </p:sp>
      <p:grpSp>
        <p:nvGrpSpPr>
          <p:cNvPr id="51204" name="Group 15"/>
          <p:cNvGrpSpPr>
            <a:grpSpLocks/>
          </p:cNvGrpSpPr>
          <p:nvPr/>
        </p:nvGrpSpPr>
        <p:grpSpPr bwMode="auto">
          <a:xfrm>
            <a:off x="228600" y="1879600"/>
            <a:ext cx="8550275" cy="928688"/>
            <a:chOff x="228600" y="2286000"/>
            <a:chExt cx="8550999" cy="928048"/>
          </a:xfrm>
        </p:grpSpPr>
        <p:sp>
          <p:nvSpPr>
            <p:cNvPr id="6" name="Freeform 5"/>
            <p:cNvSpPr/>
            <p:nvPr/>
          </p:nvSpPr>
          <p:spPr>
            <a:xfrm>
              <a:off x="795386" y="2300278"/>
              <a:ext cx="7984213" cy="913770"/>
            </a:xfrm>
            <a:custGeom>
              <a:avLst/>
              <a:gdLst>
                <a:gd name="connsiteX0" fmla="*/ 0 w 7983656"/>
                <a:gd name="connsiteY0" fmla="*/ 0 h 668188"/>
                <a:gd name="connsiteX1" fmla="*/ 7983656 w 7983656"/>
                <a:gd name="connsiteY1" fmla="*/ 0 h 668188"/>
                <a:gd name="connsiteX2" fmla="*/ 7983656 w 7983656"/>
                <a:gd name="connsiteY2" fmla="*/ 668188 h 668188"/>
                <a:gd name="connsiteX3" fmla="*/ 0 w 7983656"/>
                <a:gd name="connsiteY3" fmla="*/ 668188 h 668188"/>
                <a:gd name="connsiteX4" fmla="*/ 0 w 7983656"/>
                <a:gd name="connsiteY4" fmla="*/ 0 h 668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3656" h="668188">
                  <a:moveTo>
                    <a:pt x="0" y="0"/>
                  </a:moveTo>
                  <a:lnTo>
                    <a:pt x="7983656" y="0"/>
                  </a:lnTo>
                  <a:lnTo>
                    <a:pt x="7983656" y="668188"/>
                  </a:lnTo>
                  <a:lnTo>
                    <a:pt x="0" y="668188"/>
                  </a:lnTo>
                  <a:lnTo>
                    <a:pt x="0" y="0"/>
                  </a:lnTo>
                  <a:close/>
                </a:path>
              </a:pathLst>
            </a:custGeom>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lIns="530375" tIns="40640" rIns="40640" bIns="40640" anchor="ctr"/>
            <a:lstStyle/>
            <a:p>
              <a:pPr eaLnBrk="1" hangingPunct="1"/>
              <a:r>
                <a:rPr lang="en-US" sz="2000" spc="-100" dirty="0"/>
                <a:t>Herbicides are important weed management tools that are described by </a:t>
              </a:r>
              <a:r>
                <a:rPr lang="en-US" sz="2000" spc="-100" dirty="0" smtClean="0"/>
                <a:t> </a:t>
              </a:r>
              <a:r>
                <a:rPr lang="en-US" sz="2000" spc="-100" dirty="0"/>
                <a:t>tolerance, chemistry, efficacy, timing, and placement of applications.</a:t>
              </a:r>
            </a:p>
          </p:txBody>
        </p:sp>
        <p:sp>
          <p:nvSpPr>
            <p:cNvPr id="7" name="Oval 6"/>
            <p:cNvSpPr/>
            <p:nvPr/>
          </p:nvSpPr>
          <p:spPr>
            <a:xfrm>
              <a:off x="228600" y="2286000"/>
              <a:ext cx="914477" cy="913770"/>
            </a:xfrm>
            <a:prstGeom prst="ellipse">
              <a:avLst/>
            </a:prstGeom>
          </p:spPr>
          <p:style>
            <a:lnRef idx="2">
              <a:schemeClr val="accent1">
                <a:shade val="5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51205" name="Group 14"/>
          <p:cNvGrpSpPr>
            <a:grpSpLocks/>
          </p:cNvGrpSpPr>
          <p:nvPr/>
        </p:nvGrpSpPr>
        <p:grpSpPr bwMode="auto">
          <a:xfrm>
            <a:off x="701675" y="3411538"/>
            <a:ext cx="8094663" cy="922337"/>
            <a:chOff x="685800" y="3352800"/>
            <a:chExt cx="8093800" cy="922393"/>
          </a:xfrm>
        </p:grpSpPr>
        <p:sp>
          <p:nvSpPr>
            <p:cNvPr id="8" name="Freeform 7"/>
            <p:cNvSpPr/>
            <p:nvPr/>
          </p:nvSpPr>
          <p:spPr>
            <a:xfrm>
              <a:off x="1179460" y="3360737"/>
              <a:ext cx="7600140" cy="914456"/>
            </a:xfrm>
            <a:custGeom>
              <a:avLst/>
              <a:gdLst>
                <a:gd name="connsiteX0" fmla="*/ 0 w 7600569"/>
                <a:gd name="connsiteY0" fmla="*/ 0 h 668188"/>
                <a:gd name="connsiteX1" fmla="*/ 7600569 w 7600569"/>
                <a:gd name="connsiteY1" fmla="*/ 0 h 668188"/>
                <a:gd name="connsiteX2" fmla="*/ 7600569 w 7600569"/>
                <a:gd name="connsiteY2" fmla="*/ 668188 h 668188"/>
                <a:gd name="connsiteX3" fmla="*/ 0 w 7600569"/>
                <a:gd name="connsiteY3" fmla="*/ 668188 h 668188"/>
                <a:gd name="connsiteX4" fmla="*/ 0 w 7600569"/>
                <a:gd name="connsiteY4" fmla="*/ 0 h 668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569" h="668188">
                  <a:moveTo>
                    <a:pt x="0" y="0"/>
                  </a:moveTo>
                  <a:lnTo>
                    <a:pt x="7600569" y="0"/>
                  </a:lnTo>
                  <a:lnTo>
                    <a:pt x="7600569" y="668188"/>
                  </a:lnTo>
                  <a:lnTo>
                    <a:pt x="0" y="668188"/>
                  </a:lnTo>
                  <a:lnTo>
                    <a:pt x="0" y="0"/>
                  </a:lnTo>
                  <a:close/>
                </a:path>
              </a:pathLst>
            </a:custGeom>
          </p:spPr>
          <p:style>
            <a:lnRef idx="2">
              <a:schemeClr val="lt1">
                <a:hueOff val="0"/>
                <a:satOff val="0"/>
                <a:lumOff val="0"/>
                <a:alphaOff val="0"/>
              </a:schemeClr>
            </a:lnRef>
            <a:fillRef idx="1">
              <a:schemeClr val="accent1">
                <a:shade val="50000"/>
                <a:hueOff val="115659"/>
                <a:satOff val="-19097"/>
                <a:lumOff val="25479"/>
                <a:alphaOff val="0"/>
              </a:schemeClr>
            </a:fillRef>
            <a:effectRef idx="0">
              <a:schemeClr val="accent1">
                <a:shade val="50000"/>
                <a:hueOff val="115659"/>
                <a:satOff val="-19097"/>
                <a:lumOff val="25479"/>
                <a:alphaOff val="0"/>
              </a:schemeClr>
            </a:effectRef>
            <a:fontRef idx="minor">
              <a:schemeClr val="lt1"/>
            </a:fontRef>
          </p:style>
          <p:txBody>
            <a:bodyPr lIns="530375" tIns="40640" rIns="40640" bIns="40640" anchor="ctr"/>
            <a:lstStyle/>
            <a:p>
              <a:pPr eaLnBrk="1" hangingPunct="1"/>
              <a:r>
                <a:rPr lang="en-US" sz="2000" dirty="0"/>
                <a:t>Herbicides are </a:t>
              </a:r>
              <a:r>
                <a:rPr lang="en-US" sz="2000" dirty="0" smtClean="0"/>
                <a:t>categorized by </a:t>
              </a:r>
              <a:r>
                <a:rPr lang="en-US" sz="2000" dirty="0"/>
                <a:t>Mode of Action and </a:t>
              </a:r>
              <a:r>
                <a:rPr lang="en-US" sz="2000" dirty="0" smtClean="0"/>
                <a:t>Mechanism </a:t>
              </a:r>
              <a:r>
                <a:rPr lang="en-US" sz="2000" dirty="0"/>
                <a:t>of Action.</a:t>
              </a:r>
            </a:p>
          </p:txBody>
        </p:sp>
        <p:sp>
          <p:nvSpPr>
            <p:cNvPr id="9" name="Oval 8"/>
            <p:cNvSpPr/>
            <p:nvPr/>
          </p:nvSpPr>
          <p:spPr>
            <a:xfrm>
              <a:off x="685800" y="3352800"/>
              <a:ext cx="914303" cy="914456"/>
            </a:xfrm>
            <a:prstGeom prst="ellipse">
              <a:avLst/>
            </a:prstGeom>
          </p:spPr>
          <p:style>
            <a:lnRef idx="2">
              <a:schemeClr val="accent1">
                <a:shade val="50000"/>
                <a:hueOff val="115659"/>
                <a:satOff val="-19097"/>
                <a:lumOff val="25479"/>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51206" name="Group 13"/>
          <p:cNvGrpSpPr>
            <a:grpSpLocks/>
          </p:cNvGrpSpPr>
          <p:nvPr/>
        </p:nvGrpSpPr>
        <p:grpSpPr bwMode="auto">
          <a:xfrm>
            <a:off x="436563" y="4976813"/>
            <a:ext cx="8093075" cy="927100"/>
            <a:chOff x="685800" y="4419600"/>
            <a:chExt cx="8093800" cy="926290"/>
          </a:xfrm>
        </p:grpSpPr>
        <p:sp>
          <p:nvSpPr>
            <p:cNvPr id="10" name="Freeform 9"/>
            <p:cNvSpPr/>
            <p:nvPr/>
          </p:nvSpPr>
          <p:spPr>
            <a:xfrm>
              <a:off x="1179556" y="4430702"/>
              <a:ext cx="7600044" cy="915188"/>
            </a:xfrm>
            <a:custGeom>
              <a:avLst/>
              <a:gdLst>
                <a:gd name="connsiteX0" fmla="*/ 0 w 7600569"/>
                <a:gd name="connsiteY0" fmla="*/ 0 h 668188"/>
                <a:gd name="connsiteX1" fmla="*/ 7600569 w 7600569"/>
                <a:gd name="connsiteY1" fmla="*/ 0 h 668188"/>
                <a:gd name="connsiteX2" fmla="*/ 7600569 w 7600569"/>
                <a:gd name="connsiteY2" fmla="*/ 668188 h 668188"/>
                <a:gd name="connsiteX3" fmla="*/ 0 w 7600569"/>
                <a:gd name="connsiteY3" fmla="*/ 668188 h 668188"/>
                <a:gd name="connsiteX4" fmla="*/ 0 w 7600569"/>
                <a:gd name="connsiteY4" fmla="*/ 0 h 668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569" h="668188">
                  <a:moveTo>
                    <a:pt x="0" y="0"/>
                  </a:moveTo>
                  <a:lnTo>
                    <a:pt x="7600569" y="0"/>
                  </a:lnTo>
                  <a:lnTo>
                    <a:pt x="7600569" y="668188"/>
                  </a:lnTo>
                  <a:lnTo>
                    <a:pt x="0" y="668188"/>
                  </a:lnTo>
                  <a:lnTo>
                    <a:pt x="0" y="0"/>
                  </a:lnTo>
                  <a:close/>
                </a:path>
              </a:pathLst>
            </a:custGeom>
          </p:spPr>
          <p:style>
            <a:lnRef idx="2">
              <a:schemeClr val="lt1">
                <a:hueOff val="0"/>
                <a:satOff val="0"/>
                <a:lumOff val="0"/>
                <a:alphaOff val="0"/>
              </a:schemeClr>
            </a:lnRef>
            <a:fillRef idx="1">
              <a:schemeClr val="accent1">
                <a:shade val="50000"/>
                <a:hueOff val="231318"/>
                <a:satOff val="-38194"/>
                <a:lumOff val="50958"/>
                <a:alphaOff val="0"/>
              </a:schemeClr>
            </a:fillRef>
            <a:effectRef idx="0">
              <a:schemeClr val="accent1">
                <a:shade val="50000"/>
                <a:hueOff val="231318"/>
                <a:satOff val="-38194"/>
                <a:lumOff val="50958"/>
                <a:alphaOff val="0"/>
              </a:schemeClr>
            </a:effectRef>
            <a:fontRef idx="minor">
              <a:schemeClr val="lt1"/>
            </a:fontRef>
          </p:style>
          <p:txBody>
            <a:bodyPr lIns="530375" tIns="40640" rIns="40640" bIns="40640" anchor="ctr"/>
            <a:lstStyle/>
            <a:p>
              <a:pPr defTabSz="711200">
                <a:lnSpc>
                  <a:spcPct val="90000"/>
                </a:lnSpc>
                <a:spcAft>
                  <a:spcPct val="35000"/>
                </a:spcAft>
                <a:defRPr/>
              </a:pPr>
              <a:r>
                <a:rPr lang="en-US" sz="2000" dirty="0" smtClean="0">
                  <a:solidFill>
                    <a:schemeClr val="tx1"/>
                  </a:solidFill>
                </a:rPr>
                <a:t>Categorization according </a:t>
              </a:r>
              <a:r>
                <a:rPr lang="en-US" sz="2000" dirty="0">
                  <a:solidFill>
                    <a:schemeClr val="tx1"/>
                  </a:solidFill>
                </a:rPr>
                <a:t>to </a:t>
              </a:r>
              <a:r>
                <a:rPr lang="en-US" sz="2000" dirty="0" smtClean="0">
                  <a:solidFill>
                    <a:schemeClr val="tx1"/>
                  </a:solidFill>
                </a:rPr>
                <a:t>mechanism </a:t>
              </a:r>
              <a:r>
                <a:rPr lang="en-US" sz="2000" dirty="0">
                  <a:solidFill>
                    <a:schemeClr val="tx1"/>
                  </a:solidFill>
                </a:rPr>
                <a:t>of action is important from a </a:t>
              </a:r>
              <a:r>
                <a:rPr lang="en-US" sz="2000" dirty="0" smtClean="0">
                  <a:solidFill>
                    <a:schemeClr val="tx1"/>
                  </a:solidFill>
                </a:rPr>
                <a:t>herbicide resistance </a:t>
              </a:r>
              <a:r>
                <a:rPr lang="en-US" sz="2000" dirty="0">
                  <a:solidFill>
                    <a:schemeClr val="tx1"/>
                  </a:solidFill>
                </a:rPr>
                <a:t>management standpoint.</a:t>
              </a:r>
            </a:p>
          </p:txBody>
        </p:sp>
        <p:sp>
          <p:nvSpPr>
            <p:cNvPr id="11" name="Oval 10"/>
            <p:cNvSpPr/>
            <p:nvPr/>
          </p:nvSpPr>
          <p:spPr>
            <a:xfrm>
              <a:off x="685800" y="4419600"/>
              <a:ext cx="914482" cy="915187"/>
            </a:xfrm>
            <a:prstGeom prst="ellipse">
              <a:avLst/>
            </a:prstGeom>
          </p:spPr>
          <p:style>
            <a:lnRef idx="2">
              <a:schemeClr val="accent1">
                <a:shade val="50000"/>
                <a:hueOff val="231318"/>
                <a:satOff val="-38194"/>
                <a:lumOff val="50958"/>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2" name="Slide Number Placeholder 1"/>
          <p:cNvSpPr>
            <a:spLocks noGrp="1"/>
          </p:cNvSpPr>
          <p:nvPr>
            <p:ph type="sldNum" sz="quarter" idx="4"/>
          </p:nvPr>
        </p:nvSpPr>
        <p:spPr>
          <a:xfrm>
            <a:off x="6553200" y="6492875"/>
            <a:ext cx="2133600" cy="365125"/>
          </a:xfrm>
        </p:spPr>
        <p:txBody>
          <a:bodyPr/>
          <a:lstStyle/>
          <a:p>
            <a:fld id="{7A0A3EAA-7586-45BE-9FBD-F3438C972DEA}" type="slidenum">
              <a:rPr lang="en-US" smtClean="0"/>
              <a:pPr/>
              <a:t>18</a:t>
            </a:fld>
            <a:endParaRPr lang="en-US" dirty="0"/>
          </a:p>
        </p:txBody>
      </p:sp>
    </p:spTree>
    <p:extLst>
      <p:ext uri="{BB962C8B-B14F-4D97-AF65-F5344CB8AC3E}">
        <p14:creationId xmlns:p14="http://schemas.microsoft.com/office/powerpoint/2010/main" val="25318725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534400" cy="4572000"/>
          </a:xfrm>
        </p:spPr>
        <p:txBody>
          <a:bodyPr>
            <a:normAutofit fontScale="55000" lnSpcReduction="20000"/>
          </a:bodyPr>
          <a:lstStyle/>
          <a:p>
            <a:pPr marL="0" indent="0">
              <a:buNone/>
            </a:pPr>
            <a:r>
              <a:rPr lang="en-US" sz="2400" dirty="0" smtClean="0"/>
              <a:t>This lesson was developed by a WSSA sub-committee and reviewed by the WSSA Board of Directors and other WSSA members before being released. The sub-committee was composed of the following individuals.</a:t>
            </a:r>
          </a:p>
          <a:p>
            <a:pPr marL="0" indent="0">
              <a:buNone/>
            </a:pPr>
            <a:endParaRPr lang="en-US" sz="2400" dirty="0" smtClean="0"/>
          </a:p>
          <a:p>
            <a:pPr>
              <a:buFont typeface="Arial" pitchFamily="34" charset="0"/>
              <a:buChar char="•"/>
            </a:pPr>
            <a:r>
              <a:rPr lang="en-US" sz="2400" dirty="0" smtClean="0"/>
              <a:t>Shawn Askew, PhD		(Virginia Tech University)</a:t>
            </a:r>
          </a:p>
          <a:p>
            <a:pPr>
              <a:buFont typeface="Arial" pitchFamily="34" charset="0"/>
              <a:buChar char="•"/>
            </a:pPr>
            <a:r>
              <a:rPr lang="en-US" sz="2400" dirty="0" smtClean="0"/>
              <a:t>Jim </a:t>
            </a:r>
            <a:r>
              <a:rPr lang="en-US" sz="2400" dirty="0" err="1" smtClean="0"/>
              <a:t>Brosnan</a:t>
            </a:r>
            <a:r>
              <a:rPr lang="en-US" sz="2400" dirty="0" smtClean="0"/>
              <a:t>, PhD		(University of Tennessee)</a:t>
            </a:r>
          </a:p>
          <a:p>
            <a:pPr>
              <a:buFont typeface="Arial" pitchFamily="34" charset="0"/>
              <a:buChar char="•"/>
            </a:pPr>
            <a:r>
              <a:rPr lang="en-US" sz="2400" dirty="0" smtClean="0"/>
              <a:t>Wes Everman, PhD 		(North Carolina State University)</a:t>
            </a:r>
          </a:p>
          <a:p>
            <a:pPr>
              <a:buFont typeface="Arial" pitchFamily="34" charset="0"/>
              <a:buChar char="•"/>
            </a:pPr>
            <a:r>
              <a:rPr lang="en-US" sz="2400" dirty="0" smtClean="0"/>
              <a:t>Les Glasgow, PhD 		(Syngenta Crop Protection)</a:t>
            </a:r>
          </a:p>
          <a:p>
            <a:pPr>
              <a:buFont typeface="Arial" pitchFamily="34" charset="0"/>
              <a:buChar char="•"/>
            </a:pPr>
            <a:r>
              <a:rPr lang="en-US" sz="2400" dirty="0" smtClean="0"/>
              <a:t>Lynn Ingegneri, PhD		(Consultant)</a:t>
            </a:r>
          </a:p>
          <a:p>
            <a:pPr>
              <a:buFont typeface="Arial" pitchFamily="34" charset="0"/>
              <a:buChar char="•"/>
            </a:pPr>
            <a:r>
              <a:rPr lang="en-US" sz="2400" dirty="0" smtClean="0"/>
              <a:t>Ramon Leon, PhD		(University of Florida)</a:t>
            </a:r>
          </a:p>
          <a:p>
            <a:pPr>
              <a:buFont typeface="Arial" pitchFamily="34" charset="0"/>
              <a:buChar char="•"/>
            </a:pPr>
            <a:r>
              <a:rPr lang="en-US" sz="2400" dirty="0" smtClean="0"/>
              <a:t>Scott McElroy, PhD		(Auburn University)</a:t>
            </a:r>
          </a:p>
          <a:p>
            <a:pPr>
              <a:buFont typeface="Arial" pitchFamily="34" charset="0"/>
              <a:buChar char="•"/>
            </a:pPr>
            <a:r>
              <a:rPr lang="en-US" sz="2400" dirty="0" smtClean="0"/>
              <a:t>Jill Schroeder, PhD 		(New Mexico State University)</a:t>
            </a:r>
          </a:p>
          <a:p>
            <a:pPr>
              <a:buFont typeface="Arial" pitchFamily="34" charset="0"/>
              <a:buChar char="•"/>
            </a:pPr>
            <a:r>
              <a:rPr lang="en-US" sz="2400" dirty="0" smtClean="0"/>
              <a:t>David Shaw, PhD 		(Mississippi State University)</a:t>
            </a:r>
          </a:p>
          <a:p>
            <a:pPr>
              <a:buFont typeface="Arial" pitchFamily="34" charset="0"/>
              <a:buChar char="•"/>
            </a:pPr>
            <a:r>
              <a:rPr lang="en-US" sz="2400" dirty="0" smtClean="0"/>
              <a:t>John Soteres, PhD 		(Monsanto Company) (Sub-committee chairman)</a:t>
            </a:r>
          </a:p>
          <a:p>
            <a:pPr>
              <a:buFont typeface="Arial" pitchFamily="34" charset="0"/>
              <a:buChar char="•"/>
            </a:pPr>
            <a:r>
              <a:rPr lang="en-US" sz="2400" dirty="0" smtClean="0"/>
              <a:t>Jeff Stachler, PhD 		(</a:t>
            </a:r>
            <a:r>
              <a:rPr lang="en-US" sz="2300" dirty="0" smtClean="0"/>
              <a:t>North Dakota State University </a:t>
            </a:r>
            <a:r>
              <a:rPr lang="en-US" sz="2300" dirty="0"/>
              <a:t>and University of Minnesota</a:t>
            </a:r>
            <a:r>
              <a:rPr lang="en-US" sz="2400" dirty="0"/>
              <a:t>)</a:t>
            </a:r>
            <a:endParaRPr lang="en-US" sz="2400" dirty="0" smtClean="0"/>
          </a:p>
          <a:p>
            <a:pPr>
              <a:buFont typeface="Arial" pitchFamily="34" charset="0"/>
              <a:buChar char="•"/>
            </a:pPr>
            <a:r>
              <a:rPr lang="en-US" sz="2400" dirty="0" smtClean="0"/>
              <a:t>François Tardif, PhD 		(University of Guelph)</a:t>
            </a:r>
          </a:p>
          <a:p>
            <a:endParaRPr lang="en-US" sz="2400" dirty="0" smtClean="0"/>
          </a:p>
          <a:p>
            <a:pPr marL="0" indent="0">
              <a:buNone/>
            </a:pPr>
            <a:r>
              <a:rPr lang="en-US" sz="2400" dirty="0" smtClean="0"/>
              <a:t>Financial support for this was provided by Global HRAC, North America HRAC, and WSSA.</a:t>
            </a:r>
          </a:p>
          <a:p>
            <a:pPr marL="0" indent="0">
              <a:buNone/>
            </a:pPr>
            <a:endParaRPr lang="en-US" sz="2400" dirty="0" smtClean="0"/>
          </a:p>
          <a:p>
            <a:pPr marL="0" indent="0">
              <a:buNone/>
            </a:pPr>
            <a:r>
              <a:rPr lang="en-US" sz="2400" dirty="0" smtClean="0"/>
              <a:t>Our thanks are extended to the National Corn Growers Association for allowing us to use training materials posted on their website as the starting point for these training lessons.</a:t>
            </a:r>
          </a:p>
          <a:p>
            <a:pPr marL="0" indent="0">
              <a:buNone/>
            </a:pPr>
            <a:endParaRPr lang="en-US" sz="2400" dirty="0"/>
          </a:p>
        </p:txBody>
      </p:sp>
      <p:sp>
        <p:nvSpPr>
          <p:cNvPr id="2" name="Title 1"/>
          <p:cNvSpPr>
            <a:spLocks noGrp="1"/>
          </p:cNvSpPr>
          <p:nvPr>
            <p:ph type="title"/>
          </p:nvPr>
        </p:nvSpPr>
        <p:spPr>
          <a:xfrm>
            <a:off x="457200" y="533400"/>
            <a:ext cx="8229600" cy="762000"/>
          </a:xfrm>
        </p:spPr>
        <p:txBody>
          <a:bodyPr/>
          <a:lstStyle/>
          <a:p>
            <a:r>
              <a:rPr lang="en-US" dirty="0" smtClean="0">
                <a:latin typeface="+mj-lt"/>
              </a:rPr>
              <a:t>Credits:</a:t>
            </a:r>
            <a:endParaRPr lang="en-US" dirty="0">
              <a:latin typeface="+mj-lt"/>
            </a:endParaRPr>
          </a:p>
        </p:txBody>
      </p:sp>
      <p:sp>
        <p:nvSpPr>
          <p:cNvPr id="5" name="Slide Number Placeholder 4"/>
          <p:cNvSpPr>
            <a:spLocks noGrp="1"/>
          </p:cNvSpPr>
          <p:nvPr>
            <p:ph type="sldNum" sz="quarter" idx="4"/>
          </p:nvPr>
        </p:nvSpPr>
        <p:spPr/>
        <p:txBody>
          <a:bodyPr/>
          <a:lstStyle/>
          <a:p>
            <a:fld id="{7A0A3EAA-7586-45BE-9FBD-F3438C972DEA}" type="slidenum">
              <a:rPr lang="en-US" smtClean="0"/>
              <a:pPr/>
              <a:t>19</a:t>
            </a:fld>
            <a:endParaRPr lang="en-US" dirty="0"/>
          </a:p>
        </p:txBody>
      </p:sp>
    </p:spTree>
    <p:extLst>
      <p:ext uri="{BB962C8B-B14F-4D97-AF65-F5344CB8AC3E}">
        <p14:creationId xmlns:p14="http://schemas.microsoft.com/office/powerpoint/2010/main" val="259180695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2"/>
          <p:cNvSpPr>
            <a:spLocks noGrp="1"/>
          </p:cNvSpPr>
          <p:nvPr>
            <p:ph type="title"/>
          </p:nvPr>
        </p:nvSpPr>
        <p:spPr/>
        <p:txBody>
          <a:bodyPr/>
          <a:lstStyle/>
          <a:p>
            <a:pPr eaLnBrk="1" hangingPunct="1"/>
            <a:r>
              <a:rPr lang="en-US" dirty="0" smtClean="0">
                <a:latin typeface="+mj-lt"/>
              </a:rPr>
              <a:t>Classification Hierarchy</a:t>
            </a:r>
          </a:p>
        </p:txBody>
      </p:sp>
      <p:sp>
        <p:nvSpPr>
          <p:cNvPr id="4" name="Slide Number Placeholder 3"/>
          <p:cNvSpPr>
            <a:spLocks noGrp="1"/>
          </p:cNvSpPr>
          <p:nvPr>
            <p:ph type="sldNum" sz="quarter" idx="4"/>
          </p:nvPr>
        </p:nvSpPr>
        <p:spPr>
          <a:xfrm>
            <a:off x="6553200" y="6492875"/>
            <a:ext cx="2133600" cy="365125"/>
          </a:xfrm>
        </p:spPr>
        <p:txBody>
          <a:bodyPr/>
          <a:lstStyle/>
          <a:p>
            <a:fld id="{7A0A3EAA-7586-45BE-9FBD-F3438C972DEA}" type="slidenum">
              <a:rPr lang="en-US" smtClean="0"/>
              <a:pPr/>
              <a:t>20</a:t>
            </a:fld>
            <a:endParaRPr lang="en-US" dirty="0"/>
          </a:p>
        </p:txBody>
      </p:sp>
      <p:graphicFrame>
        <p:nvGraphicFramePr>
          <p:cNvPr id="2" name="Diagram 1"/>
          <p:cNvGraphicFramePr/>
          <p:nvPr>
            <p:extLst>
              <p:ext uri="{D42A27DB-BD31-4B8C-83A1-F6EECF244321}">
                <p14:modId xmlns:p14="http://schemas.microsoft.com/office/powerpoint/2010/main" val="3025633085"/>
              </p:ext>
            </p:extLst>
          </p:nvPr>
        </p:nvGraphicFramePr>
        <p:xfrm>
          <a:off x="609600" y="1981200"/>
          <a:ext cx="78486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0965" name="Group 37"/>
          <p:cNvGrpSpPr>
            <a:grpSpLocks/>
          </p:cNvGrpSpPr>
          <p:nvPr/>
        </p:nvGrpSpPr>
        <p:grpSpPr bwMode="auto">
          <a:xfrm>
            <a:off x="4267200" y="1649867"/>
            <a:ext cx="946150" cy="338138"/>
            <a:chOff x="7133287" y="1337846"/>
            <a:chExt cx="946641" cy="338554"/>
          </a:xfrm>
        </p:grpSpPr>
        <p:sp>
          <p:nvSpPr>
            <p:cNvPr id="40966" name="TextBox 38"/>
            <p:cNvSpPr txBox="1">
              <a:spLocks noChangeArrowheads="1"/>
            </p:cNvSpPr>
            <p:nvPr/>
          </p:nvSpPr>
          <p:spPr bwMode="auto">
            <a:xfrm>
              <a:off x="7133287" y="1337846"/>
              <a:ext cx="946641" cy="338554"/>
            </a:xfrm>
            <a:prstGeom prst="rect">
              <a:avLst/>
            </a:prstGeom>
            <a:noFill/>
            <a:ln w="9525">
              <a:noFill/>
              <a:miter lim="800000"/>
              <a:headEnd/>
              <a:tailEnd/>
            </a:ln>
          </p:spPr>
          <p:txBody>
            <a:bodyPr>
              <a:spAutoFit/>
            </a:bodyPr>
            <a:lstStyle/>
            <a:p>
              <a:pPr algn="r"/>
              <a:r>
                <a:rPr lang="en-US" sz="1600" i="1">
                  <a:latin typeface="Calibri" pitchFamily="34" charset="0"/>
                </a:rPr>
                <a:t>Example</a:t>
              </a:r>
            </a:p>
          </p:txBody>
        </p:sp>
        <p:cxnSp>
          <p:nvCxnSpPr>
            <p:cNvPr id="40" name="Straight Connector 39"/>
            <p:cNvCxnSpPr/>
            <p:nvPr/>
          </p:nvCxnSpPr>
          <p:spPr>
            <a:xfrm>
              <a:off x="7239705" y="1380762"/>
              <a:ext cx="7909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239705" y="1628716"/>
              <a:ext cx="790985"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 name="Down Arrow 2"/>
          <p:cNvSpPr/>
          <p:nvPr/>
        </p:nvSpPr>
        <p:spPr>
          <a:xfrm rot="1356753">
            <a:off x="6841968" y="1553498"/>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rot="1356753">
            <a:off x="5300505" y="2590363"/>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1356753">
            <a:off x="8137368" y="2590363"/>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rot="1356753">
            <a:off x="4212419" y="3689818"/>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1356753">
            <a:off x="6246947" y="3689818"/>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rot="1356753">
            <a:off x="8289768" y="3689818"/>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072021" y="2373868"/>
            <a:ext cx="1386179" cy="369332"/>
          </a:xfrm>
          <a:prstGeom prst="rect">
            <a:avLst/>
          </a:prstGeom>
          <a:noFill/>
        </p:spPr>
        <p:txBody>
          <a:bodyPr wrap="square" rtlCol="0">
            <a:spAutoFit/>
          </a:bodyPr>
          <a:lstStyle/>
          <a:p>
            <a:r>
              <a:rPr lang="en-US" b="1" dirty="0" smtClean="0"/>
              <a:t>Two MOAs</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p:cNvSpPr>
            <a:spLocks noGrp="1"/>
          </p:cNvSpPr>
          <p:nvPr>
            <p:ph type="title"/>
          </p:nvPr>
        </p:nvSpPr>
        <p:spPr/>
        <p:txBody>
          <a:bodyPr/>
          <a:lstStyle/>
          <a:p>
            <a:pPr eaLnBrk="1" hangingPunct="1"/>
            <a:r>
              <a:rPr lang="en-US" dirty="0" smtClean="0">
                <a:latin typeface="+mj-lt"/>
              </a:rPr>
              <a:t>Classification Hierarchy</a:t>
            </a:r>
          </a:p>
        </p:txBody>
      </p:sp>
      <p:sp>
        <p:nvSpPr>
          <p:cNvPr id="4" name="Slide Number Placeholder 3"/>
          <p:cNvSpPr>
            <a:spLocks noGrp="1"/>
          </p:cNvSpPr>
          <p:nvPr>
            <p:ph type="sldNum" sz="quarter" idx="4"/>
          </p:nvPr>
        </p:nvSpPr>
        <p:spPr>
          <a:xfrm>
            <a:off x="6553200" y="6492875"/>
            <a:ext cx="2133600" cy="365125"/>
          </a:xfrm>
        </p:spPr>
        <p:txBody>
          <a:bodyPr/>
          <a:lstStyle/>
          <a:p>
            <a:fld id="{7A0A3EAA-7586-45BE-9FBD-F3438C972DEA}" type="slidenum">
              <a:rPr lang="en-US" smtClean="0"/>
              <a:pPr/>
              <a:t>21</a:t>
            </a:fld>
            <a:endParaRPr lang="en-US" dirty="0"/>
          </a:p>
        </p:txBody>
      </p:sp>
      <p:graphicFrame>
        <p:nvGraphicFramePr>
          <p:cNvPr id="2" name="Diagram 1"/>
          <p:cNvGraphicFramePr/>
          <p:nvPr>
            <p:extLst>
              <p:ext uri="{D42A27DB-BD31-4B8C-83A1-F6EECF244321}">
                <p14:modId xmlns:p14="http://schemas.microsoft.com/office/powerpoint/2010/main" val="2438692177"/>
              </p:ext>
            </p:extLst>
          </p:nvPr>
        </p:nvGraphicFramePr>
        <p:xfrm>
          <a:off x="609600" y="1981200"/>
          <a:ext cx="78486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4" name="Group 37"/>
          <p:cNvGrpSpPr>
            <a:grpSpLocks/>
          </p:cNvGrpSpPr>
          <p:nvPr/>
        </p:nvGrpSpPr>
        <p:grpSpPr bwMode="auto">
          <a:xfrm>
            <a:off x="3505200" y="1649867"/>
            <a:ext cx="946150" cy="338138"/>
            <a:chOff x="7133287" y="1337846"/>
            <a:chExt cx="946641" cy="338554"/>
          </a:xfrm>
        </p:grpSpPr>
        <p:sp>
          <p:nvSpPr>
            <p:cNvPr id="15" name="TextBox 38"/>
            <p:cNvSpPr txBox="1">
              <a:spLocks noChangeArrowheads="1"/>
            </p:cNvSpPr>
            <p:nvPr/>
          </p:nvSpPr>
          <p:spPr bwMode="auto">
            <a:xfrm>
              <a:off x="7133287" y="1337846"/>
              <a:ext cx="946641" cy="338554"/>
            </a:xfrm>
            <a:prstGeom prst="rect">
              <a:avLst/>
            </a:prstGeom>
            <a:noFill/>
            <a:ln w="9525">
              <a:noFill/>
              <a:miter lim="800000"/>
              <a:headEnd/>
              <a:tailEnd/>
            </a:ln>
          </p:spPr>
          <p:txBody>
            <a:bodyPr>
              <a:spAutoFit/>
            </a:bodyPr>
            <a:lstStyle/>
            <a:p>
              <a:pPr algn="r"/>
              <a:r>
                <a:rPr lang="en-US" sz="1600" i="1">
                  <a:latin typeface="Calibri" pitchFamily="34" charset="0"/>
                </a:rPr>
                <a:t>Example</a:t>
              </a:r>
            </a:p>
          </p:txBody>
        </p:sp>
        <p:cxnSp>
          <p:nvCxnSpPr>
            <p:cNvPr id="16" name="Straight Connector 15"/>
            <p:cNvCxnSpPr/>
            <p:nvPr/>
          </p:nvCxnSpPr>
          <p:spPr>
            <a:xfrm>
              <a:off x="7239705" y="1380762"/>
              <a:ext cx="7909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239705" y="1628716"/>
              <a:ext cx="790985"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9" name="Down Arrow 8"/>
          <p:cNvSpPr/>
          <p:nvPr/>
        </p:nvSpPr>
        <p:spPr>
          <a:xfrm rot="1356753">
            <a:off x="6460967" y="1567560"/>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rot="1356753">
            <a:off x="4418146" y="3689818"/>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1356753">
            <a:off x="6399346" y="3689818"/>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rot="1356753">
            <a:off x="8061168" y="3689818"/>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rot="1356753">
            <a:off x="6460967" y="2623018"/>
            <a:ext cx="322286" cy="773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781800" y="2642955"/>
            <a:ext cx="1386179" cy="369332"/>
          </a:xfrm>
          <a:prstGeom prst="rect">
            <a:avLst/>
          </a:prstGeom>
          <a:noFill/>
        </p:spPr>
        <p:txBody>
          <a:bodyPr wrap="square" rtlCol="0">
            <a:spAutoFit/>
          </a:bodyPr>
          <a:lstStyle/>
          <a:p>
            <a:r>
              <a:rPr lang="en-US" b="1" dirty="0" smtClean="0"/>
              <a:t>One MOA</a:t>
            </a:r>
            <a:endParaRPr lang="en-US" b="1" dirty="0"/>
          </a:p>
        </p:txBody>
      </p:sp>
      <p:grpSp>
        <p:nvGrpSpPr>
          <p:cNvPr id="6" name="Group 5"/>
          <p:cNvGrpSpPr/>
          <p:nvPr/>
        </p:nvGrpSpPr>
        <p:grpSpPr>
          <a:xfrm>
            <a:off x="7962900" y="1089371"/>
            <a:ext cx="876300" cy="815629"/>
            <a:chOff x="7924800" y="1140171"/>
            <a:chExt cx="876300" cy="815629"/>
          </a:xfrm>
        </p:grpSpPr>
        <p:sp>
          <p:nvSpPr>
            <p:cNvPr id="21" name="Rectangle 20"/>
            <p:cNvSpPr/>
            <p:nvPr/>
          </p:nvSpPr>
          <p:spPr bwMode="auto">
            <a:xfrm>
              <a:off x="7924800" y="1400510"/>
              <a:ext cx="876300" cy="555290"/>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Down">
                <a:avLst/>
              </a:prstTxWarp>
              <a:spAutoFit/>
            </a:bodyPr>
            <a:lstStyle/>
            <a:p>
              <a:pPr algn="ctr">
                <a:defRPr/>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To return</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ndParaRPr>
            </a:p>
          </p:txBody>
        </p:sp>
        <p:sp>
          <p:nvSpPr>
            <p:cNvPr id="22" name="Rectangle 21"/>
            <p:cNvSpPr/>
            <p:nvPr/>
          </p:nvSpPr>
          <p:spPr bwMode="auto">
            <a:xfrm>
              <a:off x="8020183" y="1140171"/>
              <a:ext cx="685534" cy="340924"/>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Up">
                <a:avLst/>
              </a:prstTxWarp>
              <a:spAutoFit/>
            </a:bodyPr>
            <a:lstStyle/>
            <a:p>
              <a:pPr algn="ctr">
                <a:defRPr/>
              </a:pPr>
              <a:r>
                <a:rPr lang="en-US" sz="1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Click here</a:t>
              </a:r>
              <a:endPar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ndParaRPr>
            </a:p>
          </p:txBody>
        </p:sp>
        <p:sp>
          <p:nvSpPr>
            <p:cNvPr id="23" name="Oval 22"/>
            <p:cNvSpPr>
              <a:spLocks noChangeAspect="1"/>
            </p:cNvSpPr>
            <p:nvPr/>
          </p:nvSpPr>
          <p:spPr bwMode="auto">
            <a:xfrm>
              <a:off x="8092051" y="1201081"/>
              <a:ext cx="541799" cy="560370"/>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4" name="Oval 23"/>
            <p:cNvSpPr>
              <a:spLocks noChangeAspect="1"/>
            </p:cNvSpPr>
            <p:nvPr/>
          </p:nvSpPr>
          <p:spPr bwMode="auto">
            <a:xfrm>
              <a:off x="8136808" y="1247372"/>
              <a:ext cx="452284" cy="466569"/>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5" name="Oval 24"/>
            <p:cNvSpPr>
              <a:spLocks noChangeAspect="1"/>
            </p:cNvSpPr>
            <p:nvPr/>
          </p:nvSpPr>
          <p:spPr bwMode="auto">
            <a:xfrm>
              <a:off x="8193344" y="1305845"/>
              <a:ext cx="339213" cy="350840"/>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26" name="Picture 6" descr="C:\Documents and Settings\Lynn\Local Settings\Temporary Internet Files\Content.IE5\1KOY8IDP\MC900436883[1].png">
              <a:hlinkClick r:id="rId8" action="ppaction://hlinksldjump"/>
            </p:cNvPr>
            <p:cNvPicPr>
              <a:picLocks noChangeAspect="1" noChangeArrowheads="1"/>
            </p:cNvPicPr>
            <p:nvPr/>
          </p:nvPicPr>
          <p:blipFill>
            <a:blip r:embed="rId9" cstate="print"/>
            <a:srcRect/>
            <a:stretch>
              <a:fillRect/>
            </a:stretch>
          </p:blipFill>
          <p:spPr bwMode="auto">
            <a:xfrm>
              <a:off x="8193722" y="1291536"/>
              <a:ext cx="338457" cy="350032"/>
            </a:xfrm>
            <a:prstGeom prst="rect">
              <a:avLst/>
            </a:prstGeom>
            <a:noFill/>
            <a:ln w="9525">
              <a:noFill/>
              <a:miter lim="800000"/>
              <a:headEnd/>
              <a:tailEnd/>
            </a:ln>
          </p:spPr>
        </p:pic>
      </p:grpSp>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13a1cea625e35eb595b22bd03d01ed654e59"/>
  <p:tag name="GENSWF_OUTPUT_FILE_NAME" val="Lesson 2"/>
</p:tagLst>
</file>

<file path=ppt/theme/theme1.xml><?xml version="1.0" encoding="utf-8"?>
<a:theme xmlns:a="http://schemas.openxmlformats.org/drawingml/2006/main" name="WSSA Template MASTER">
  <a:themeElements>
    <a:clrScheme name="Custom 1">
      <a:dk1>
        <a:sysClr val="windowText" lastClr="000000"/>
      </a:dk1>
      <a:lt1>
        <a:sysClr val="window" lastClr="FFFFFF"/>
      </a:lt1>
      <a:dk2>
        <a:srgbClr val="1F497D"/>
      </a:dk2>
      <a:lt2>
        <a:srgbClr val="EEECE1"/>
      </a:lt2>
      <a:accent1>
        <a:srgbClr val="387C2C"/>
      </a:accent1>
      <a:accent2>
        <a:srgbClr val="114B0F"/>
      </a:accent2>
      <a:accent3>
        <a:srgbClr val="66AA50"/>
      </a:accent3>
      <a:accent4>
        <a:srgbClr val="66AA50"/>
      </a:accent4>
      <a:accent5>
        <a:srgbClr val="67AB4F"/>
      </a:accent5>
      <a:accent6>
        <a:srgbClr val="C47829"/>
      </a:accent6>
      <a:hlink>
        <a:srgbClr val="548DD4"/>
      </a:hlink>
      <a:folHlink>
        <a:srgbClr val="8DB3E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12625</TotalTime>
  <Words>2882</Words>
  <Application>Microsoft Macintosh PowerPoint</Application>
  <PresentationFormat>On-screen Show (4:3)</PresentationFormat>
  <Paragraphs>318</Paragraphs>
  <Slides>21</Slides>
  <Notes>21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24" baseType="lpstr">
      <vt:lpstr>WSSA Template MASTER</vt:lpstr>
      <vt:lpstr>Excel.Sheet.8</vt:lpstr>
      <vt:lpstr>Acrobat Document</vt:lpstr>
      <vt:lpstr>How Herbicides Work</vt:lpstr>
      <vt:lpstr>Objectives</vt:lpstr>
      <vt:lpstr>What is a Herbicide?</vt:lpstr>
      <vt:lpstr>Definitions Related to Herbicides</vt:lpstr>
      <vt:lpstr>Herbicide Names on a Label</vt:lpstr>
      <vt:lpstr>Herbicide Efficacy</vt:lpstr>
      <vt:lpstr>Herbicide Tolerance</vt:lpstr>
      <vt:lpstr>Herbicide Spectrum of Control</vt:lpstr>
      <vt:lpstr>Timing of Applications</vt:lpstr>
      <vt:lpstr>Placement of Applications: Soil</vt:lpstr>
      <vt:lpstr>Placement of Applications: Foliar</vt:lpstr>
      <vt:lpstr>Herbicide Translocation in Plants</vt:lpstr>
      <vt:lpstr>Mode of Action and Mechanism of Action</vt:lpstr>
      <vt:lpstr>Categorization by Mechanism of Action</vt:lpstr>
      <vt:lpstr>Goal of the Mechanism of Action Numbering System</vt:lpstr>
      <vt:lpstr>Examples of Mechanism of Action on Labels</vt:lpstr>
      <vt:lpstr>Example of a Group Number on a Label</vt:lpstr>
      <vt:lpstr>Conclusions</vt:lpstr>
      <vt:lpstr>Credits:</vt:lpstr>
      <vt:lpstr>Classification Hierarchy</vt:lpstr>
      <vt:lpstr>Classification Hierarchy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Herbicides Work</dc:title>
  <dc:creator>Jill Schroeder</dc:creator>
  <cp:lastModifiedBy>Reviewer</cp:lastModifiedBy>
  <cp:revision>773</cp:revision>
  <cp:lastPrinted>2011-08-01T04:42:17Z</cp:lastPrinted>
  <dcterms:created xsi:type="dcterms:W3CDTF">2010-07-13T17:27:11Z</dcterms:created>
  <dcterms:modified xsi:type="dcterms:W3CDTF">2013-05-24T16:22:42Z</dcterms:modified>
</cp:coreProperties>
</file>